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 id="2147483708" r:id="rId4"/>
    <p:sldMasterId id="2147483720" r:id="rId5"/>
    <p:sldMasterId id="2147483732" r:id="rId6"/>
  </p:sldMasterIdLst>
  <p:sldIdLst>
    <p:sldId id="377" r:id="rId7"/>
    <p:sldId id="257" r:id="rId8"/>
    <p:sldId id="259" r:id="rId9"/>
    <p:sldId id="320" r:id="rId10"/>
    <p:sldId id="258" r:id="rId11"/>
    <p:sldId id="260" r:id="rId12"/>
    <p:sldId id="261" r:id="rId13"/>
    <p:sldId id="336" r:id="rId14"/>
    <p:sldId id="269" r:id="rId15"/>
    <p:sldId id="270" r:id="rId16"/>
    <p:sldId id="271" r:id="rId17"/>
    <p:sldId id="273" r:id="rId18"/>
    <p:sldId id="268" r:id="rId19"/>
    <p:sldId id="272" r:id="rId20"/>
    <p:sldId id="274" r:id="rId21"/>
    <p:sldId id="277" r:id="rId22"/>
    <p:sldId id="361" r:id="rId23"/>
    <p:sldId id="342" r:id="rId24"/>
    <p:sldId id="324" r:id="rId25"/>
    <p:sldId id="344" r:id="rId26"/>
    <p:sldId id="328" r:id="rId27"/>
    <p:sldId id="341" r:id="rId28"/>
    <p:sldId id="345" r:id="rId29"/>
    <p:sldId id="347" r:id="rId30"/>
    <p:sldId id="330" r:id="rId31"/>
    <p:sldId id="329" r:id="rId32"/>
    <p:sldId id="354" r:id="rId33"/>
    <p:sldId id="335" r:id="rId34"/>
    <p:sldId id="368" r:id="rId35"/>
    <p:sldId id="364" r:id="rId36"/>
    <p:sldId id="365" r:id="rId37"/>
    <p:sldId id="366" r:id="rId38"/>
    <p:sldId id="367" r:id="rId39"/>
    <p:sldId id="369" r:id="rId40"/>
    <p:sldId id="370" r:id="rId41"/>
    <p:sldId id="372" r:id="rId42"/>
    <p:sldId id="313" r:id="rId43"/>
    <p:sldId id="303" r:id="rId44"/>
    <p:sldId id="312" r:id="rId45"/>
    <p:sldId id="314" r:id="rId46"/>
    <p:sldId id="355" r:id="rId47"/>
    <p:sldId id="331" r:id="rId48"/>
    <p:sldId id="346" r:id="rId49"/>
    <p:sldId id="348" r:id="rId50"/>
    <p:sldId id="321" r:id="rId51"/>
    <p:sldId id="351" r:id="rId52"/>
    <p:sldId id="305" r:id="rId53"/>
    <p:sldId id="352" r:id="rId54"/>
    <p:sldId id="356" r:id="rId55"/>
    <p:sldId id="353" r:id="rId56"/>
    <p:sldId id="323" r:id="rId57"/>
    <p:sldId id="306" r:id="rId58"/>
    <p:sldId id="363" r:id="rId59"/>
    <p:sldId id="362" r:id="rId60"/>
    <p:sldId id="296" r:id="rId61"/>
    <p:sldId id="308" r:id="rId62"/>
    <p:sldId id="299" r:id="rId63"/>
    <p:sldId id="317" r:id="rId64"/>
    <p:sldId id="318" r:id="rId65"/>
    <p:sldId id="319" r:id="rId66"/>
    <p:sldId id="374" r:id="rId67"/>
    <p:sldId id="375" r:id="rId68"/>
    <p:sldId id="304" r:id="rId69"/>
    <p:sldId id="297" r:id="rId70"/>
    <p:sldId id="293" r:id="rId71"/>
    <p:sldId id="373" r:id="rId72"/>
    <p:sldId id="292" r:id="rId73"/>
    <p:sldId id="378" r:id="rId74"/>
    <p:sldId id="381" r:id="rId75"/>
    <p:sldId id="383" r:id="rId76"/>
    <p:sldId id="382" r:id="rId77"/>
    <p:sldId id="384" r:id="rId78"/>
    <p:sldId id="380" r:id="rId79"/>
    <p:sldId id="379" r:id="rId80"/>
    <p:sldId id="386" r:id="rId81"/>
    <p:sldId id="387" r:id="rId82"/>
    <p:sldId id="388" r:id="rId83"/>
    <p:sldId id="389" r:id="rId84"/>
    <p:sldId id="340" r:id="rId8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6" d="100"/>
          <a:sy n="106" d="100"/>
        </p:scale>
        <p:origin x="138" y="222"/>
      </p:cViewPr>
      <p:guideLst/>
    </p:cSldViewPr>
  </p:slideViewPr>
  <p:notesTextViewPr>
    <p:cViewPr>
      <p:scale>
        <a:sx n="1" d="1"/>
        <a:sy n="1" d="1"/>
      </p:scale>
      <p:origin x="0" y="0"/>
    </p:cViewPr>
  </p:notesTextViewPr>
  <p:sorterViewPr>
    <p:cViewPr varScale="1">
      <p:scale>
        <a:sx n="100" d="100"/>
        <a:sy n="100" d="100"/>
      </p:scale>
      <p:origin x="0" y="-1460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slide" Target="slides/slide78.xml"/><Relationship Id="rId89" Type="http://schemas.openxmlformats.org/officeDocument/2006/relationships/tableStyles" Target="tableStyle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985C84-E90F-4B6E-972E-1BB35BC9994B}"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9D0A3AAF-D27F-48E0-861A-184EBDF89A84}">
      <dgm:prSet/>
      <dgm:spPr/>
      <dgm:t>
        <a:bodyPr/>
        <a:lstStyle/>
        <a:p>
          <a:r>
            <a:rPr lang="it-IT"/>
            <a:t>Viene raccomandato di evitarne l’uso nei bambini al di sotto dei 2 anni di vita ed di promuovere successivamente un utilizzo consapevole</a:t>
          </a:r>
          <a:endParaRPr lang="en-US"/>
        </a:p>
      </dgm:t>
    </dgm:pt>
    <dgm:pt modelId="{E64A169C-F131-4ED4-A602-854EF813091F}" type="parTrans" cxnId="{CAF84429-33D8-4047-9A1C-91B46D3AB1E3}">
      <dgm:prSet/>
      <dgm:spPr/>
      <dgm:t>
        <a:bodyPr/>
        <a:lstStyle/>
        <a:p>
          <a:endParaRPr lang="en-US"/>
        </a:p>
      </dgm:t>
    </dgm:pt>
    <dgm:pt modelId="{DF4FBE27-0D3B-41AB-85B4-22435AEF8A19}" type="sibTrans" cxnId="{CAF84429-33D8-4047-9A1C-91B46D3AB1E3}">
      <dgm:prSet/>
      <dgm:spPr/>
      <dgm:t>
        <a:bodyPr/>
        <a:lstStyle/>
        <a:p>
          <a:endParaRPr lang="en-US"/>
        </a:p>
      </dgm:t>
    </dgm:pt>
    <dgm:pt modelId="{3BEDD770-976B-43B4-BF80-FD17E958783D}">
      <dgm:prSet/>
      <dgm:spPr/>
      <dgm:t>
        <a:bodyPr/>
        <a:lstStyle/>
        <a:p>
          <a:r>
            <a:rPr lang="it-IT"/>
            <a:t>Nel tempo aumento di sovrappeso e obesità</a:t>
          </a:r>
          <a:endParaRPr lang="en-US"/>
        </a:p>
      </dgm:t>
    </dgm:pt>
    <dgm:pt modelId="{FBC7A83D-48AB-4FA5-BA22-1242FFCA4393}" type="parTrans" cxnId="{5E072832-CE72-42E0-BD15-C7F35D745EE6}">
      <dgm:prSet/>
      <dgm:spPr/>
      <dgm:t>
        <a:bodyPr/>
        <a:lstStyle/>
        <a:p>
          <a:endParaRPr lang="en-US"/>
        </a:p>
      </dgm:t>
    </dgm:pt>
    <dgm:pt modelId="{0298C349-FD94-4192-87FA-6FD95255439C}" type="sibTrans" cxnId="{5E072832-CE72-42E0-BD15-C7F35D745EE6}">
      <dgm:prSet/>
      <dgm:spPr/>
      <dgm:t>
        <a:bodyPr/>
        <a:lstStyle/>
        <a:p>
          <a:endParaRPr lang="en-US"/>
        </a:p>
      </dgm:t>
    </dgm:pt>
    <dgm:pt modelId="{66B19975-DFB8-4726-874A-EE8FCA862BF1}">
      <dgm:prSet/>
      <dgm:spPr/>
      <dgm:t>
        <a:bodyPr/>
        <a:lstStyle/>
        <a:p>
          <a:r>
            <a:rPr lang="it-IT"/>
            <a:t>Aumento della difficoltà di attenzione e concentrazione</a:t>
          </a:r>
          <a:endParaRPr lang="en-US"/>
        </a:p>
      </dgm:t>
    </dgm:pt>
    <dgm:pt modelId="{283D71C8-4747-406F-A3B7-647DA2D40328}" type="parTrans" cxnId="{B1BDD854-7DBC-433D-B15B-9C6ABC5BA327}">
      <dgm:prSet/>
      <dgm:spPr/>
      <dgm:t>
        <a:bodyPr/>
        <a:lstStyle/>
        <a:p>
          <a:endParaRPr lang="en-US"/>
        </a:p>
      </dgm:t>
    </dgm:pt>
    <dgm:pt modelId="{B27BF492-0C3C-4C66-8133-F9ACE91AABCB}" type="sibTrans" cxnId="{B1BDD854-7DBC-433D-B15B-9C6ABC5BA327}">
      <dgm:prSet/>
      <dgm:spPr/>
      <dgm:t>
        <a:bodyPr/>
        <a:lstStyle/>
        <a:p>
          <a:endParaRPr lang="en-US"/>
        </a:p>
      </dgm:t>
    </dgm:pt>
    <dgm:pt modelId="{503CD69E-42FD-43D5-8D0F-08BF3BD4A514}">
      <dgm:prSet/>
      <dgm:spPr/>
      <dgm:t>
        <a:bodyPr/>
        <a:lstStyle/>
        <a:p>
          <a:r>
            <a:rPr lang="it-IT"/>
            <a:t>Aumento di rischio di sviluppare ritardi cognitivi e ritardi del linguaggio</a:t>
          </a:r>
          <a:endParaRPr lang="en-US"/>
        </a:p>
      </dgm:t>
    </dgm:pt>
    <dgm:pt modelId="{BCD78E25-CC6F-46A8-A946-A71F4EBB2E8A}" type="parTrans" cxnId="{CA1E6A4F-51A3-4517-8B0C-705EE589F96F}">
      <dgm:prSet/>
      <dgm:spPr/>
      <dgm:t>
        <a:bodyPr/>
        <a:lstStyle/>
        <a:p>
          <a:endParaRPr lang="en-US"/>
        </a:p>
      </dgm:t>
    </dgm:pt>
    <dgm:pt modelId="{50CF7F7C-9AFD-49C8-B817-FC8C2D2B977F}" type="sibTrans" cxnId="{CA1E6A4F-51A3-4517-8B0C-705EE589F96F}">
      <dgm:prSet/>
      <dgm:spPr/>
      <dgm:t>
        <a:bodyPr/>
        <a:lstStyle/>
        <a:p>
          <a:endParaRPr lang="en-US"/>
        </a:p>
      </dgm:t>
    </dgm:pt>
    <dgm:pt modelId="{EF6F98FC-C3E2-411E-B3E1-75FDFAE58445}" type="pres">
      <dgm:prSet presAssocID="{E6985C84-E90F-4B6E-972E-1BB35BC9994B}" presName="matrix" presStyleCnt="0">
        <dgm:presLayoutVars>
          <dgm:chMax val="1"/>
          <dgm:dir/>
          <dgm:resizeHandles val="exact"/>
        </dgm:presLayoutVars>
      </dgm:prSet>
      <dgm:spPr/>
      <dgm:t>
        <a:bodyPr/>
        <a:lstStyle/>
        <a:p>
          <a:endParaRPr lang="it-IT"/>
        </a:p>
      </dgm:t>
    </dgm:pt>
    <dgm:pt modelId="{0F8C5CE4-44C3-4E59-A84E-4C5E3851F7C2}" type="pres">
      <dgm:prSet presAssocID="{E6985C84-E90F-4B6E-972E-1BB35BC9994B}" presName="diamond" presStyleLbl="bgShp" presStyleIdx="0" presStyleCnt="1"/>
      <dgm:spPr/>
    </dgm:pt>
    <dgm:pt modelId="{5FC28E02-38FE-4095-83EA-3458D51511D8}" type="pres">
      <dgm:prSet presAssocID="{E6985C84-E90F-4B6E-972E-1BB35BC9994B}" presName="quad1" presStyleLbl="node1" presStyleIdx="0" presStyleCnt="4">
        <dgm:presLayoutVars>
          <dgm:chMax val="0"/>
          <dgm:chPref val="0"/>
          <dgm:bulletEnabled val="1"/>
        </dgm:presLayoutVars>
      </dgm:prSet>
      <dgm:spPr/>
      <dgm:t>
        <a:bodyPr/>
        <a:lstStyle/>
        <a:p>
          <a:endParaRPr lang="it-IT"/>
        </a:p>
      </dgm:t>
    </dgm:pt>
    <dgm:pt modelId="{01E1B6AD-F916-4042-9D6D-9ADAA68E15BE}" type="pres">
      <dgm:prSet presAssocID="{E6985C84-E90F-4B6E-972E-1BB35BC9994B}" presName="quad2" presStyleLbl="node1" presStyleIdx="1" presStyleCnt="4">
        <dgm:presLayoutVars>
          <dgm:chMax val="0"/>
          <dgm:chPref val="0"/>
          <dgm:bulletEnabled val="1"/>
        </dgm:presLayoutVars>
      </dgm:prSet>
      <dgm:spPr/>
      <dgm:t>
        <a:bodyPr/>
        <a:lstStyle/>
        <a:p>
          <a:endParaRPr lang="it-IT"/>
        </a:p>
      </dgm:t>
    </dgm:pt>
    <dgm:pt modelId="{67596176-6580-4E16-B699-C16B7F53AD9E}" type="pres">
      <dgm:prSet presAssocID="{E6985C84-E90F-4B6E-972E-1BB35BC9994B}" presName="quad3" presStyleLbl="node1" presStyleIdx="2" presStyleCnt="4">
        <dgm:presLayoutVars>
          <dgm:chMax val="0"/>
          <dgm:chPref val="0"/>
          <dgm:bulletEnabled val="1"/>
        </dgm:presLayoutVars>
      </dgm:prSet>
      <dgm:spPr/>
      <dgm:t>
        <a:bodyPr/>
        <a:lstStyle/>
        <a:p>
          <a:endParaRPr lang="it-IT"/>
        </a:p>
      </dgm:t>
    </dgm:pt>
    <dgm:pt modelId="{A8541A08-BC3D-4FA3-B04A-D3406D8D45F2}" type="pres">
      <dgm:prSet presAssocID="{E6985C84-E90F-4B6E-972E-1BB35BC9994B}" presName="quad4" presStyleLbl="node1" presStyleIdx="3" presStyleCnt="4">
        <dgm:presLayoutVars>
          <dgm:chMax val="0"/>
          <dgm:chPref val="0"/>
          <dgm:bulletEnabled val="1"/>
        </dgm:presLayoutVars>
      </dgm:prSet>
      <dgm:spPr/>
      <dgm:t>
        <a:bodyPr/>
        <a:lstStyle/>
        <a:p>
          <a:endParaRPr lang="it-IT"/>
        </a:p>
      </dgm:t>
    </dgm:pt>
  </dgm:ptLst>
  <dgm:cxnLst>
    <dgm:cxn modelId="{88784DB5-8BD4-491B-8778-991F3AA21D8C}" type="presOf" srcId="{3BEDD770-976B-43B4-BF80-FD17E958783D}" destId="{01E1B6AD-F916-4042-9D6D-9ADAA68E15BE}" srcOrd="0" destOrd="0" presId="urn:microsoft.com/office/officeart/2005/8/layout/matrix3"/>
    <dgm:cxn modelId="{5F058C6E-C81E-46E5-AB8E-D52B7840AC32}" type="presOf" srcId="{9D0A3AAF-D27F-48E0-861A-184EBDF89A84}" destId="{5FC28E02-38FE-4095-83EA-3458D51511D8}" srcOrd="0" destOrd="0" presId="urn:microsoft.com/office/officeart/2005/8/layout/matrix3"/>
    <dgm:cxn modelId="{8CC6B33F-57A4-4506-842D-61801B8213D5}" type="presOf" srcId="{503CD69E-42FD-43D5-8D0F-08BF3BD4A514}" destId="{A8541A08-BC3D-4FA3-B04A-D3406D8D45F2}" srcOrd="0" destOrd="0" presId="urn:microsoft.com/office/officeart/2005/8/layout/matrix3"/>
    <dgm:cxn modelId="{CA1E6A4F-51A3-4517-8B0C-705EE589F96F}" srcId="{E6985C84-E90F-4B6E-972E-1BB35BC9994B}" destId="{503CD69E-42FD-43D5-8D0F-08BF3BD4A514}" srcOrd="3" destOrd="0" parTransId="{BCD78E25-CC6F-46A8-A946-A71F4EBB2E8A}" sibTransId="{50CF7F7C-9AFD-49C8-B817-FC8C2D2B977F}"/>
    <dgm:cxn modelId="{B1BDD854-7DBC-433D-B15B-9C6ABC5BA327}" srcId="{E6985C84-E90F-4B6E-972E-1BB35BC9994B}" destId="{66B19975-DFB8-4726-874A-EE8FCA862BF1}" srcOrd="2" destOrd="0" parTransId="{283D71C8-4747-406F-A3B7-647DA2D40328}" sibTransId="{B27BF492-0C3C-4C66-8133-F9ACE91AABCB}"/>
    <dgm:cxn modelId="{5E072832-CE72-42E0-BD15-C7F35D745EE6}" srcId="{E6985C84-E90F-4B6E-972E-1BB35BC9994B}" destId="{3BEDD770-976B-43B4-BF80-FD17E958783D}" srcOrd="1" destOrd="0" parTransId="{FBC7A83D-48AB-4FA5-BA22-1242FFCA4393}" sibTransId="{0298C349-FD94-4192-87FA-6FD95255439C}"/>
    <dgm:cxn modelId="{CAF84429-33D8-4047-9A1C-91B46D3AB1E3}" srcId="{E6985C84-E90F-4B6E-972E-1BB35BC9994B}" destId="{9D0A3AAF-D27F-48E0-861A-184EBDF89A84}" srcOrd="0" destOrd="0" parTransId="{E64A169C-F131-4ED4-A602-854EF813091F}" sibTransId="{DF4FBE27-0D3B-41AB-85B4-22435AEF8A19}"/>
    <dgm:cxn modelId="{75885089-69F5-453D-A79C-1CD6B31D7443}" type="presOf" srcId="{66B19975-DFB8-4726-874A-EE8FCA862BF1}" destId="{67596176-6580-4E16-B699-C16B7F53AD9E}" srcOrd="0" destOrd="0" presId="urn:microsoft.com/office/officeart/2005/8/layout/matrix3"/>
    <dgm:cxn modelId="{2B95A9AC-A2B6-428F-9125-B837ECF1F1B7}" type="presOf" srcId="{E6985C84-E90F-4B6E-972E-1BB35BC9994B}" destId="{EF6F98FC-C3E2-411E-B3E1-75FDFAE58445}" srcOrd="0" destOrd="0" presId="urn:microsoft.com/office/officeart/2005/8/layout/matrix3"/>
    <dgm:cxn modelId="{2BA8BA91-6D97-4172-9209-43580F30E74A}" type="presParOf" srcId="{EF6F98FC-C3E2-411E-B3E1-75FDFAE58445}" destId="{0F8C5CE4-44C3-4E59-A84E-4C5E3851F7C2}" srcOrd="0" destOrd="0" presId="urn:microsoft.com/office/officeart/2005/8/layout/matrix3"/>
    <dgm:cxn modelId="{093C7358-4AAC-4FCE-80E5-22CDC50AC7FB}" type="presParOf" srcId="{EF6F98FC-C3E2-411E-B3E1-75FDFAE58445}" destId="{5FC28E02-38FE-4095-83EA-3458D51511D8}" srcOrd="1" destOrd="0" presId="urn:microsoft.com/office/officeart/2005/8/layout/matrix3"/>
    <dgm:cxn modelId="{806B1CF4-19BD-4292-8A12-18D9E78E0CB4}" type="presParOf" srcId="{EF6F98FC-C3E2-411E-B3E1-75FDFAE58445}" destId="{01E1B6AD-F916-4042-9D6D-9ADAA68E15BE}" srcOrd="2" destOrd="0" presId="urn:microsoft.com/office/officeart/2005/8/layout/matrix3"/>
    <dgm:cxn modelId="{5521C0C0-C887-4CDE-9A51-0F629D736043}" type="presParOf" srcId="{EF6F98FC-C3E2-411E-B3E1-75FDFAE58445}" destId="{67596176-6580-4E16-B699-C16B7F53AD9E}" srcOrd="3" destOrd="0" presId="urn:microsoft.com/office/officeart/2005/8/layout/matrix3"/>
    <dgm:cxn modelId="{485042F2-0282-420A-B2C4-EE0C2BDCC552}" type="presParOf" srcId="{EF6F98FC-C3E2-411E-B3E1-75FDFAE58445}" destId="{A8541A08-BC3D-4FA3-B04A-D3406D8D45F2}"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511893-EDB2-4185-A99C-DD6B191A1E2F}"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it-IT"/>
        </a:p>
      </dgm:t>
    </dgm:pt>
    <dgm:pt modelId="{3429F49C-C754-4284-92C2-7C7A1FA4726E}">
      <dgm:prSet phldrT="[Testo]"/>
      <dgm:spPr/>
      <dgm:t>
        <a:bodyPr/>
        <a:lstStyle/>
        <a:p>
          <a:r>
            <a:rPr lang="it-IT" dirty="0"/>
            <a:t>Esposizione precoce agli schermi</a:t>
          </a:r>
        </a:p>
      </dgm:t>
    </dgm:pt>
    <dgm:pt modelId="{EE516466-1261-4F88-9EE5-80C15C355CD2}" type="parTrans" cxnId="{2202071D-36FA-4954-B463-675B7F92AEEB}">
      <dgm:prSet/>
      <dgm:spPr/>
      <dgm:t>
        <a:bodyPr/>
        <a:lstStyle/>
        <a:p>
          <a:endParaRPr lang="it-IT"/>
        </a:p>
      </dgm:t>
    </dgm:pt>
    <dgm:pt modelId="{B0B91233-9003-4675-B2F1-361116DC88B6}" type="sibTrans" cxnId="{2202071D-36FA-4954-B463-675B7F92AEEB}">
      <dgm:prSet/>
      <dgm:spPr/>
      <dgm:t>
        <a:bodyPr/>
        <a:lstStyle/>
        <a:p>
          <a:endParaRPr lang="it-IT"/>
        </a:p>
      </dgm:t>
    </dgm:pt>
    <dgm:pt modelId="{5E2E2A65-D20B-4731-840B-240009F0C12C}" type="pres">
      <dgm:prSet presAssocID="{14511893-EDB2-4185-A99C-DD6B191A1E2F}" presName="diagram" presStyleCnt="0">
        <dgm:presLayoutVars>
          <dgm:dir/>
          <dgm:resizeHandles val="exact"/>
        </dgm:presLayoutVars>
      </dgm:prSet>
      <dgm:spPr/>
      <dgm:t>
        <a:bodyPr/>
        <a:lstStyle/>
        <a:p>
          <a:endParaRPr lang="it-IT"/>
        </a:p>
      </dgm:t>
    </dgm:pt>
    <dgm:pt modelId="{75B4C875-F3B4-48E3-AEF4-4FA33FF6139C}" type="pres">
      <dgm:prSet presAssocID="{3429F49C-C754-4284-92C2-7C7A1FA4726E}" presName="node" presStyleLbl="node1" presStyleIdx="0" presStyleCnt="1" custScaleY="278681">
        <dgm:presLayoutVars>
          <dgm:bulletEnabled val="1"/>
        </dgm:presLayoutVars>
      </dgm:prSet>
      <dgm:spPr/>
      <dgm:t>
        <a:bodyPr/>
        <a:lstStyle/>
        <a:p>
          <a:endParaRPr lang="it-IT"/>
        </a:p>
      </dgm:t>
    </dgm:pt>
  </dgm:ptLst>
  <dgm:cxnLst>
    <dgm:cxn modelId="{1A47BFE6-FEC7-46F2-A9FD-CBD1A0681232}" type="presOf" srcId="{3429F49C-C754-4284-92C2-7C7A1FA4726E}" destId="{75B4C875-F3B4-48E3-AEF4-4FA33FF6139C}" srcOrd="0" destOrd="0" presId="urn:microsoft.com/office/officeart/2005/8/layout/default"/>
    <dgm:cxn modelId="{2202071D-36FA-4954-B463-675B7F92AEEB}" srcId="{14511893-EDB2-4185-A99C-DD6B191A1E2F}" destId="{3429F49C-C754-4284-92C2-7C7A1FA4726E}" srcOrd="0" destOrd="0" parTransId="{EE516466-1261-4F88-9EE5-80C15C355CD2}" sibTransId="{B0B91233-9003-4675-B2F1-361116DC88B6}"/>
    <dgm:cxn modelId="{3FC71E35-23BE-48C3-AD11-D0B074DDF103}" type="presOf" srcId="{14511893-EDB2-4185-A99C-DD6B191A1E2F}" destId="{5E2E2A65-D20B-4731-840B-240009F0C12C}" srcOrd="0" destOrd="0" presId="urn:microsoft.com/office/officeart/2005/8/layout/default"/>
    <dgm:cxn modelId="{0F5DB7E4-F1E5-44E6-BBB9-42D079704F11}" type="presParOf" srcId="{5E2E2A65-D20B-4731-840B-240009F0C12C}" destId="{75B4C875-F3B4-48E3-AEF4-4FA33FF6139C}" srcOrd="0" destOrd="0" presId="urn:microsoft.com/office/officeart/2005/8/layout/defaul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4A33F2-C903-4B6D-8219-E2BFC764E866}"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B19EC8CF-4C8A-4B7B-B3E4-3D28BBC64DC5}">
      <dgm:prSet/>
      <dgm:spPr/>
      <dgm:t>
        <a:bodyPr/>
        <a:lstStyle/>
        <a:p>
          <a:r>
            <a:rPr lang="it-IT"/>
            <a:t>Sviluppo cognitivo</a:t>
          </a:r>
          <a:endParaRPr lang="en-US"/>
        </a:p>
      </dgm:t>
    </dgm:pt>
    <dgm:pt modelId="{10515F60-9422-46FF-9BD5-1C1E86BDAA8E}" type="parTrans" cxnId="{F8111C58-2C43-4828-AF27-817C66C3F739}">
      <dgm:prSet/>
      <dgm:spPr/>
      <dgm:t>
        <a:bodyPr/>
        <a:lstStyle/>
        <a:p>
          <a:endParaRPr lang="en-US"/>
        </a:p>
      </dgm:t>
    </dgm:pt>
    <dgm:pt modelId="{7AEB3970-7F93-47B8-A1AF-5FA346EEE3D8}" type="sibTrans" cxnId="{F8111C58-2C43-4828-AF27-817C66C3F739}">
      <dgm:prSet/>
      <dgm:spPr/>
      <dgm:t>
        <a:bodyPr/>
        <a:lstStyle/>
        <a:p>
          <a:endParaRPr lang="en-US"/>
        </a:p>
      </dgm:t>
    </dgm:pt>
    <dgm:pt modelId="{B8EDC8C0-E1A9-4C73-9F52-CD608ECB7842}">
      <dgm:prSet/>
      <dgm:spPr/>
      <dgm:t>
        <a:bodyPr/>
        <a:lstStyle/>
        <a:p>
          <a:r>
            <a:rPr lang="it-IT"/>
            <a:t>Sviluppo linguistico</a:t>
          </a:r>
          <a:endParaRPr lang="en-US"/>
        </a:p>
      </dgm:t>
    </dgm:pt>
    <dgm:pt modelId="{9AA80E32-7D65-4E5B-AFD4-D406FBB5DF57}" type="parTrans" cxnId="{C8DCEF23-2145-4122-985B-1B913A63D591}">
      <dgm:prSet/>
      <dgm:spPr/>
      <dgm:t>
        <a:bodyPr/>
        <a:lstStyle/>
        <a:p>
          <a:endParaRPr lang="en-US"/>
        </a:p>
      </dgm:t>
    </dgm:pt>
    <dgm:pt modelId="{7AF19FA7-0F2C-4598-9B1B-2B31E589AC6A}" type="sibTrans" cxnId="{C8DCEF23-2145-4122-985B-1B913A63D591}">
      <dgm:prSet/>
      <dgm:spPr/>
      <dgm:t>
        <a:bodyPr/>
        <a:lstStyle/>
        <a:p>
          <a:endParaRPr lang="en-US"/>
        </a:p>
      </dgm:t>
    </dgm:pt>
    <dgm:pt modelId="{2BB136E6-46A3-4FF2-BB7F-1796A8F81B5E}">
      <dgm:prSet/>
      <dgm:spPr/>
      <dgm:t>
        <a:bodyPr/>
        <a:lstStyle/>
        <a:p>
          <a:r>
            <a:rPr lang="it-IT"/>
            <a:t>Sviluppo emotivo</a:t>
          </a:r>
          <a:endParaRPr lang="en-US"/>
        </a:p>
      </dgm:t>
    </dgm:pt>
    <dgm:pt modelId="{D583D8F4-8E6A-404F-B3B6-14D1EE2D0A8E}" type="parTrans" cxnId="{CC106926-12D7-45BC-8CCC-779A5D04CE7F}">
      <dgm:prSet/>
      <dgm:spPr/>
      <dgm:t>
        <a:bodyPr/>
        <a:lstStyle/>
        <a:p>
          <a:endParaRPr lang="en-US"/>
        </a:p>
      </dgm:t>
    </dgm:pt>
    <dgm:pt modelId="{18C871E3-2CFF-436F-B233-4F56718A17D0}" type="sibTrans" cxnId="{CC106926-12D7-45BC-8CCC-779A5D04CE7F}">
      <dgm:prSet/>
      <dgm:spPr/>
      <dgm:t>
        <a:bodyPr/>
        <a:lstStyle/>
        <a:p>
          <a:endParaRPr lang="en-US"/>
        </a:p>
      </dgm:t>
    </dgm:pt>
    <dgm:pt modelId="{53A71A39-25CA-41A3-91C3-9FCA78893BBF}">
      <dgm:prSet/>
      <dgm:spPr/>
      <dgm:t>
        <a:bodyPr/>
        <a:lstStyle/>
        <a:p>
          <a:r>
            <a:rPr lang="it-IT"/>
            <a:t>Sviluppo relazionale</a:t>
          </a:r>
          <a:endParaRPr lang="en-US"/>
        </a:p>
      </dgm:t>
    </dgm:pt>
    <dgm:pt modelId="{84B2DC38-0779-44AD-9834-C98C7C22A1B6}" type="parTrans" cxnId="{53A60332-62CF-4DAE-890D-2FE711A5DA44}">
      <dgm:prSet/>
      <dgm:spPr/>
      <dgm:t>
        <a:bodyPr/>
        <a:lstStyle/>
        <a:p>
          <a:endParaRPr lang="en-US"/>
        </a:p>
      </dgm:t>
    </dgm:pt>
    <dgm:pt modelId="{B1D0FB07-A37A-4D2D-B6F4-E42C5351857F}" type="sibTrans" cxnId="{53A60332-62CF-4DAE-890D-2FE711A5DA44}">
      <dgm:prSet/>
      <dgm:spPr/>
      <dgm:t>
        <a:bodyPr/>
        <a:lstStyle/>
        <a:p>
          <a:endParaRPr lang="en-US"/>
        </a:p>
      </dgm:t>
    </dgm:pt>
    <dgm:pt modelId="{FAB53353-8D5A-49F2-8436-A2BE11161D3E}">
      <dgm:prSet/>
      <dgm:spPr/>
      <dgm:t>
        <a:bodyPr/>
        <a:lstStyle/>
        <a:p>
          <a:r>
            <a:rPr lang="it-IT"/>
            <a:t>A lungo termine influenza sui fattori sociali ed economici</a:t>
          </a:r>
          <a:endParaRPr lang="en-US"/>
        </a:p>
      </dgm:t>
    </dgm:pt>
    <dgm:pt modelId="{93BE290D-1E1D-4A1F-877C-8B4B58F04BDC}" type="parTrans" cxnId="{255CF958-D19B-46AA-BB4C-9C53104C2993}">
      <dgm:prSet/>
      <dgm:spPr/>
      <dgm:t>
        <a:bodyPr/>
        <a:lstStyle/>
        <a:p>
          <a:endParaRPr lang="en-US"/>
        </a:p>
      </dgm:t>
    </dgm:pt>
    <dgm:pt modelId="{937E94DA-9765-400A-8BEA-61CC3CA45DFE}" type="sibTrans" cxnId="{255CF958-D19B-46AA-BB4C-9C53104C2993}">
      <dgm:prSet/>
      <dgm:spPr/>
      <dgm:t>
        <a:bodyPr/>
        <a:lstStyle/>
        <a:p>
          <a:endParaRPr lang="en-US"/>
        </a:p>
      </dgm:t>
    </dgm:pt>
    <dgm:pt modelId="{2B857E29-25FF-426D-B5DB-83D0FD94B7D6}" type="pres">
      <dgm:prSet presAssocID="{8E4A33F2-C903-4B6D-8219-E2BFC764E866}" presName="diagram" presStyleCnt="0">
        <dgm:presLayoutVars>
          <dgm:dir/>
          <dgm:resizeHandles val="exact"/>
        </dgm:presLayoutVars>
      </dgm:prSet>
      <dgm:spPr/>
      <dgm:t>
        <a:bodyPr/>
        <a:lstStyle/>
        <a:p>
          <a:endParaRPr lang="it-IT"/>
        </a:p>
      </dgm:t>
    </dgm:pt>
    <dgm:pt modelId="{DCC223A7-2548-487A-A5C1-A22D9A4F3881}" type="pres">
      <dgm:prSet presAssocID="{B19EC8CF-4C8A-4B7B-B3E4-3D28BBC64DC5}" presName="node" presStyleLbl="node1" presStyleIdx="0" presStyleCnt="5">
        <dgm:presLayoutVars>
          <dgm:bulletEnabled val="1"/>
        </dgm:presLayoutVars>
      </dgm:prSet>
      <dgm:spPr/>
      <dgm:t>
        <a:bodyPr/>
        <a:lstStyle/>
        <a:p>
          <a:endParaRPr lang="it-IT"/>
        </a:p>
      </dgm:t>
    </dgm:pt>
    <dgm:pt modelId="{38CD73E1-DED7-49AE-8756-89939177773E}" type="pres">
      <dgm:prSet presAssocID="{7AEB3970-7F93-47B8-A1AF-5FA346EEE3D8}" presName="sibTrans" presStyleCnt="0"/>
      <dgm:spPr/>
    </dgm:pt>
    <dgm:pt modelId="{A4FC48C0-12FC-4695-BB8B-A9E39A9563F1}" type="pres">
      <dgm:prSet presAssocID="{B8EDC8C0-E1A9-4C73-9F52-CD608ECB7842}" presName="node" presStyleLbl="node1" presStyleIdx="1" presStyleCnt="5">
        <dgm:presLayoutVars>
          <dgm:bulletEnabled val="1"/>
        </dgm:presLayoutVars>
      </dgm:prSet>
      <dgm:spPr/>
      <dgm:t>
        <a:bodyPr/>
        <a:lstStyle/>
        <a:p>
          <a:endParaRPr lang="it-IT"/>
        </a:p>
      </dgm:t>
    </dgm:pt>
    <dgm:pt modelId="{2DB721FA-0006-4025-BFD3-A3FBB5950D02}" type="pres">
      <dgm:prSet presAssocID="{7AF19FA7-0F2C-4598-9B1B-2B31E589AC6A}" presName="sibTrans" presStyleCnt="0"/>
      <dgm:spPr/>
    </dgm:pt>
    <dgm:pt modelId="{314E0ABB-25DB-4BBD-A4EC-73E53F935BD6}" type="pres">
      <dgm:prSet presAssocID="{2BB136E6-46A3-4FF2-BB7F-1796A8F81B5E}" presName="node" presStyleLbl="node1" presStyleIdx="2" presStyleCnt="5">
        <dgm:presLayoutVars>
          <dgm:bulletEnabled val="1"/>
        </dgm:presLayoutVars>
      </dgm:prSet>
      <dgm:spPr/>
      <dgm:t>
        <a:bodyPr/>
        <a:lstStyle/>
        <a:p>
          <a:endParaRPr lang="it-IT"/>
        </a:p>
      </dgm:t>
    </dgm:pt>
    <dgm:pt modelId="{A6DE1EB0-2EB2-46A2-983B-7D5E06BE4AA3}" type="pres">
      <dgm:prSet presAssocID="{18C871E3-2CFF-436F-B233-4F56718A17D0}" presName="sibTrans" presStyleCnt="0"/>
      <dgm:spPr/>
    </dgm:pt>
    <dgm:pt modelId="{293B67EA-6108-472B-80DE-FCD9A98013B0}" type="pres">
      <dgm:prSet presAssocID="{53A71A39-25CA-41A3-91C3-9FCA78893BBF}" presName="node" presStyleLbl="node1" presStyleIdx="3" presStyleCnt="5">
        <dgm:presLayoutVars>
          <dgm:bulletEnabled val="1"/>
        </dgm:presLayoutVars>
      </dgm:prSet>
      <dgm:spPr/>
      <dgm:t>
        <a:bodyPr/>
        <a:lstStyle/>
        <a:p>
          <a:endParaRPr lang="it-IT"/>
        </a:p>
      </dgm:t>
    </dgm:pt>
    <dgm:pt modelId="{94826C60-A8B1-4682-80CE-63C8672F83A2}" type="pres">
      <dgm:prSet presAssocID="{B1D0FB07-A37A-4D2D-B6F4-E42C5351857F}" presName="sibTrans" presStyleCnt="0"/>
      <dgm:spPr/>
    </dgm:pt>
    <dgm:pt modelId="{86559A86-663B-41A9-8A3D-732F78E88809}" type="pres">
      <dgm:prSet presAssocID="{FAB53353-8D5A-49F2-8436-A2BE11161D3E}" presName="node" presStyleLbl="node1" presStyleIdx="4" presStyleCnt="5">
        <dgm:presLayoutVars>
          <dgm:bulletEnabled val="1"/>
        </dgm:presLayoutVars>
      </dgm:prSet>
      <dgm:spPr/>
      <dgm:t>
        <a:bodyPr/>
        <a:lstStyle/>
        <a:p>
          <a:endParaRPr lang="it-IT"/>
        </a:p>
      </dgm:t>
    </dgm:pt>
  </dgm:ptLst>
  <dgm:cxnLst>
    <dgm:cxn modelId="{53A60332-62CF-4DAE-890D-2FE711A5DA44}" srcId="{8E4A33F2-C903-4B6D-8219-E2BFC764E866}" destId="{53A71A39-25CA-41A3-91C3-9FCA78893BBF}" srcOrd="3" destOrd="0" parTransId="{84B2DC38-0779-44AD-9834-C98C7C22A1B6}" sibTransId="{B1D0FB07-A37A-4D2D-B6F4-E42C5351857F}"/>
    <dgm:cxn modelId="{255CF958-D19B-46AA-BB4C-9C53104C2993}" srcId="{8E4A33F2-C903-4B6D-8219-E2BFC764E866}" destId="{FAB53353-8D5A-49F2-8436-A2BE11161D3E}" srcOrd="4" destOrd="0" parTransId="{93BE290D-1E1D-4A1F-877C-8B4B58F04BDC}" sibTransId="{937E94DA-9765-400A-8BEA-61CC3CA45DFE}"/>
    <dgm:cxn modelId="{F8111C58-2C43-4828-AF27-817C66C3F739}" srcId="{8E4A33F2-C903-4B6D-8219-E2BFC764E866}" destId="{B19EC8CF-4C8A-4B7B-B3E4-3D28BBC64DC5}" srcOrd="0" destOrd="0" parTransId="{10515F60-9422-46FF-9BD5-1C1E86BDAA8E}" sibTransId="{7AEB3970-7F93-47B8-A1AF-5FA346EEE3D8}"/>
    <dgm:cxn modelId="{F22C1633-9EEB-4A7C-89DF-F2FBE85BBAFC}" type="presOf" srcId="{2BB136E6-46A3-4FF2-BB7F-1796A8F81B5E}" destId="{314E0ABB-25DB-4BBD-A4EC-73E53F935BD6}" srcOrd="0" destOrd="0" presId="urn:microsoft.com/office/officeart/2005/8/layout/default"/>
    <dgm:cxn modelId="{CA28267D-DACF-4957-AF5F-98664F5F07C7}" type="presOf" srcId="{FAB53353-8D5A-49F2-8436-A2BE11161D3E}" destId="{86559A86-663B-41A9-8A3D-732F78E88809}" srcOrd="0" destOrd="0" presId="urn:microsoft.com/office/officeart/2005/8/layout/default"/>
    <dgm:cxn modelId="{F29834A5-D70B-47E0-B63F-2C1B810D6C5B}" type="presOf" srcId="{53A71A39-25CA-41A3-91C3-9FCA78893BBF}" destId="{293B67EA-6108-472B-80DE-FCD9A98013B0}" srcOrd="0" destOrd="0" presId="urn:microsoft.com/office/officeart/2005/8/layout/default"/>
    <dgm:cxn modelId="{CC106926-12D7-45BC-8CCC-779A5D04CE7F}" srcId="{8E4A33F2-C903-4B6D-8219-E2BFC764E866}" destId="{2BB136E6-46A3-4FF2-BB7F-1796A8F81B5E}" srcOrd="2" destOrd="0" parTransId="{D583D8F4-8E6A-404F-B3B6-14D1EE2D0A8E}" sibTransId="{18C871E3-2CFF-436F-B233-4F56718A17D0}"/>
    <dgm:cxn modelId="{4F67A619-69A4-443E-A116-7EE130233661}" type="presOf" srcId="{B19EC8CF-4C8A-4B7B-B3E4-3D28BBC64DC5}" destId="{DCC223A7-2548-487A-A5C1-A22D9A4F3881}" srcOrd="0" destOrd="0" presId="urn:microsoft.com/office/officeart/2005/8/layout/default"/>
    <dgm:cxn modelId="{C790DA18-BE86-47FF-BFAA-05D7D180575B}" type="presOf" srcId="{8E4A33F2-C903-4B6D-8219-E2BFC764E866}" destId="{2B857E29-25FF-426D-B5DB-83D0FD94B7D6}" srcOrd="0" destOrd="0" presId="urn:microsoft.com/office/officeart/2005/8/layout/default"/>
    <dgm:cxn modelId="{C8DCEF23-2145-4122-985B-1B913A63D591}" srcId="{8E4A33F2-C903-4B6D-8219-E2BFC764E866}" destId="{B8EDC8C0-E1A9-4C73-9F52-CD608ECB7842}" srcOrd="1" destOrd="0" parTransId="{9AA80E32-7D65-4E5B-AFD4-D406FBB5DF57}" sibTransId="{7AF19FA7-0F2C-4598-9B1B-2B31E589AC6A}"/>
    <dgm:cxn modelId="{73B66709-CD41-4855-9B72-29CF43D72FD2}" type="presOf" srcId="{B8EDC8C0-E1A9-4C73-9F52-CD608ECB7842}" destId="{A4FC48C0-12FC-4695-BB8B-A9E39A9563F1}" srcOrd="0" destOrd="0" presId="urn:microsoft.com/office/officeart/2005/8/layout/default"/>
    <dgm:cxn modelId="{C074D118-7F77-470A-872B-6705582C2B0E}" type="presParOf" srcId="{2B857E29-25FF-426D-B5DB-83D0FD94B7D6}" destId="{DCC223A7-2548-487A-A5C1-A22D9A4F3881}" srcOrd="0" destOrd="0" presId="urn:microsoft.com/office/officeart/2005/8/layout/default"/>
    <dgm:cxn modelId="{F0C42AEA-A912-4441-AD60-EFDFF8CE871E}" type="presParOf" srcId="{2B857E29-25FF-426D-B5DB-83D0FD94B7D6}" destId="{38CD73E1-DED7-49AE-8756-89939177773E}" srcOrd="1" destOrd="0" presId="urn:microsoft.com/office/officeart/2005/8/layout/default"/>
    <dgm:cxn modelId="{88788C30-2C1E-4BD0-B705-ADC638D8C931}" type="presParOf" srcId="{2B857E29-25FF-426D-B5DB-83D0FD94B7D6}" destId="{A4FC48C0-12FC-4695-BB8B-A9E39A9563F1}" srcOrd="2" destOrd="0" presId="urn:microsoft.com/office/officeart/2005/8/layout/default"/>
    <dgm:cxn modelId="{E6C0C779-3D1F-492C-8ED5-97ABCC34804A}" type="presParOf" srcId="{2B857E29-25FF-426D-B5DB-83D0FD94B7D6}" destId="{2DB721FA-0006-4025-BFD3-A3FBB5950D02}" srcOrd="3" destOrd="0" presId="urn:microsoft.com/office/officeart/2005/8/layout/default"/>
    <dgm:cxn modelId="{F128F700-5B34-40BA-B25C-877952F7E6C9}" type="presParOf" srcId="{2B857E29-25FF-426D-B5DB-83D0FD94B7D6}" destId="{314E0ABB-25DB-4BBD-A4EC-73E53F935BD6}" srcOrd="4" destOrd="0" presId="urn:microsoft.com/office/officeart/2005/8/layout/default"/>
    <dgm:cxn modelId="{C14A8E40-4FFA-493A-BA50-5B6B05067D13}" type="presParOf" srcId="{2B857E29-25FF-426D-B5DB-83D0FD94B7D6}" destId="{A6DE1EB0-2EB2-46A2-983B-7D5E06BE4AA3}" srcOrd="5" destOrd="0" presId="urn:microsoft.com/office/officeart/2005/8/layout/default"/>
    <dgm:cxn modelId="{7BA1E582-5E4B-49CA-BAA5-7CC55F05418D}" type="presParOf" srcId="{2B857E29-25FF-426D-B5DB-83D0FD94B7D6}" destId="{293B67EA-6108-472B-80DE-FCD9A98013B0}" srcOrd="6" destOrd="0" presId="urn:microsoft.com/office/officeart/2005/8/layout/default"/>
    <dgm:cxn modelId="{563B2B9E-6F17-4625-B02B-907B1EFA6440}" type="presParOf" srcId="{2B857E29-25FF-426D-B5DB-83D0FD94B7D6}" destId="{94826C60-A8B1-4682-80CE-63C8672F83A2}" srcOrd="7" destOrd="0" presId="urn:microsoft.com/office/officeart/2005/8/layout/default"/>
    <dgm:cxn modelId="{F276E1F0-EC70-4455-A147-7E660685BD28}" type="presParOf" srcId="{2B857E29-25FF-426D-B5DB-83D0FD94B7D6}" destId="{86559A86-663B-41A9-8A3D-732F78E88809}"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F8C5CE4-44C3-4E59-A84E-4C5E3851F7C2}">
      <dsp:nvSpPr>
        <dsp:cNvPr id="0" name=""/>
        <dsp:cNvSpPr/>
      </dsp:nvSpPr>
      <dsp:spPr>
        <a:xfrm>
          <a:off x="379412" y="0"/>
          <a:ext cx="5503862" cy="5503862"/>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FC28E02-38FE-4095-83EA-3458D51511D8}">
      <dsp:nvSpPr>
        <dsp:cNvPr id="0" name=""/>
        <dsp:cNvSpPr/>
      </dsp:nvSpPr>
      <dsp:spPr>
        <a:xfrm>
          <a:off x="902279" y="522866"/>
          <a:ext cx="2146506" cy="2146506"/>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it-IT" sz="1500" kern="1200"/>
            <a:t>Viene raccomandato di evitarne l’uso nei bambini al di sotto dei 2 anni di vita ed di promuovere successivamente un utilizzo consapevole</a:t>
          </a:r>
          <a:endParaRPr lang="en-US" sz="1500" kern="1200"/>
        </a:p>
      </dsp:txBody>
      <dsp:txXfrm>
        <a:off x="1007063" y="627650"/>
        <a:ext cx="1936938" cy="1936938"/>
      </dsp:txXfrm>
    </dsp:sp>
    <dsp:sp modelId="{01E1B6AD-F916-4042-9D6D-9ADAA68E15BE}">
      <dsp:nvSpPr>
        <dsp:cNvPr id="0" name=""/>
        <dsp:cNvSpPr/>
      </dsp:nvSpPr>
      <dsp:spPr>
        <a:xfrm>
          <a:off x="3213901" y="522866"/>
          <a:ext cx="2146506" cy="2146506"/>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it-IT" sz="1500" kern="1200"/>
            <a:t>Nel tempo aumento di sovrappeso e obesità</a:t>
          </a:r>
          <a:endParaRPr lang="en-US" sz="1500" kern="1200"/>
        </a:p>
      </dsp:txBody>
      <dsp:txXfrm>
        <a:off x="3318685" y="627650"/>
        <a:ext cx="1936938" cy="1936938"/>
      </dsp:txXfrm>
    </dsp:sp>
    <dsp:sp modelId="{67596176-6580-4E16-B699-C16B7F53AD9E}">
      <dsp:nvSpPr>
        <dsp:cNvPr id="0" name=""/>
        <dsp:cNvSpPr/>
      </dsp:nvSpPr>
      <dsp:spPr>
        <a:xfrm>
          <a:off x="902279" y="2834488"/>
          <a:ext cx="2146506" cy="2146506"/>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it-IT" sz="1500" kern="1200"/>
            <a:t>Aumento della difficoltà di attenzione e concentrazione</a:t>
          </a:r>
          <a:endParaRPr lang="en-US" sz="1500" kern="1200"/>
        </a:p>
      </dsp:txBody>
      <dsp:txXfrm>
        <a:off x="1007063" y="2939272"/>
        <a:ext cx="1936938" cy="1936938"/>
      </dsp:txXfrm>
    </dsp:sp>
    <dsp:sp modelId="{A8541A08-BC3D-4FA3-B04A-D3406D8D45F2}">
      <dsp:nvSpPr>
        <dsp:cNvPr id="0" name=""/>
        <dsp:cNvSpPr/>
      </dsp:nvSpPr>
      <dsp:spPr>
        <a:xfrm>
          <a:off x="3213901" y="2834488"/>
          <a:ext cx="2146506" cy="2146506"/>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it-IT" sz="1500" kern="1200"/>
            <a:t>Aumento di rischio di sviluppare ritardi cognitivi e ritardi del linguaggio</a:t>
          </a:r>
          <a:endParaRPr lang="en-US" sz="1500" kern="1200"/>
        </a:p>
      </dsp:txBody>
      <dsp:txXfrm>
        <a:off x="3318685" y="2939272"/>
        <a:ext cx="1936938" cy="193693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B4C875-F3B4-48E3-AEF4-4FA33FF6139C}">
      <dsp:nvSpPr>
        <dsp:cNvPr id="0" name=""/>
        <dsp:cNvSpPr/>
      </dsp:nvSpPr>
      <dsp:spPr>
        <a:xfrm>
          <a:off x="107025" y="1413"/>
          <a:ext cx="2873096" cy="480406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it-IT" sz="3800" kern="1200" dirty="0"/>
            <a:t>Esposizione precoce agli schermi</a:t>
          </a:r>
        </a:p>
      </dsp:txBody>
      <dsp:txXfrm>
        <a:off x="107025" y="1413"/>
        <a:ext cx="2873096" cy="480406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C223A7-2548-487A-A5C1-A22D9A4F3881}">
      <dsp:nvSpPr>
        <dsp:cNvPr id="0" name=""/>
        <dsp:cNvSpPr/>
      </dsp:nvSpPr>
      <dsp:spPr>
        <a:xfrm>
          <a:off x="0" y="601911"/>
          <a:ext cx="3414613" cy="204876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it-IT" sz="3100" kern="1200"/>
            <a:t>Sviluppo cognitivo</a:t>
          </a:r>
          <a:endParaRPr lang="en-US" sz="3100" kern="1200"/>
        </a:p>
      </dsp:txBody>
      <dsp:txXfrm>
        <a:off x="0" y="601911"/>
        <a:ext cx="3414613" cy="2048767"/>
      </dsp:txXfrm>
    </dsp:sp>
    <dsp:sp modelId="{A4FC48C0-12FC-4695-BB8B-A9E39A9563F1}">
      <dsp:nvSpPr>
        <dsp:cNvPr id="0" name=""/>
        <dsp:cNvSpPr/>
      </dsp:nvSpPr>
      <dsp:spPr>
        <a:xfrm>
          <a:off x="3756074" y="601911"/>
          <a:ext cx="3414613" cy="2048767"/>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it-IT" sz="3100" kern="1200"/>
            <a:t>Sviluppo linguistico</a:t>
          </a:r>
          <a:endParaRPr lang="en-US" sz="3100" kern="1200"/>
        </a:p>
      </dsp:txBody>
      <dsp:txXfrm>
        <a:off x="3756074" y="601911"/>
        <a:ext cx="3414613" cy="2048767"/>
      </dsp:txXfrm>
    </dsp:sp>
    <dsp:sp modelId="{314E0ABB-25DB-4BBD-A4EC-73E53F935BD6}">
      <dsp:nvSpPr>
        <dsp:cNvPr id="0" name=""/>
        <dsp:cNvSpPr/>
      </dsp:nvSpPr>
      <dsp:spPr>
        <a:xfrm>
          <a:off x="7512148" y="601911"/>
          <a:ext cx="3414613" cy="2048767"/>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it-IT" sz="3100" kern="1200"/>
            <a:t>Sviluppo emotivo</a:t>
          </a:r>
          <a:endParaRPr lang="en-US" sz="3100" kern="1200"/>
        </a:p>
      </dsp:txBody>
      <dsp:txXfrm>
        <a:off x="7512148" y="601911"/>
        <a:ext cx="3414613" cy="2048767"/>
      </dsp:txXfrm>
    </dsp:sp>
    <dsp:sp modelId="{293B67EA-6108-472B-80DE-FCD9A98013B0}">
      <dsp:nvSpPr>
        <dsp:cNvPr id="0" name=""/>
        <dsp:cNvSpPr/>
      </dsp:nvSpPr>
      <dsp:spPr>
        <a:xfrm>
          <a:off x="1878037" y="2992140"/>
          <a:ext cx="3414613" cy="2048767"/>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it-IT" sz="3100" kern="1200"/>
            <a:t>Sviluppo relazionale</a:t>
          </a:r>
          <a:endParaRPr lang="en-US" sz="3100" kern="1200"/>
        </a:p>
      </dsp:txBody>
      <dsp:txXfrm>
        <a:off x="1878037" y="2992140"/>
        <a:ext cx="3414613" cy="2048767"/>
      </dsp:txXfrm>
    </dsp:sp>
    <dsp:sp modelId="{86559A86-663B-41A9-8A3D-732F78E88809}">
      <dsp:nvSpPr>
        <dsp:cNvPr id="0" name=""/>
        <dsp:cNvSpPr/>
      </dsp:nvSpPr>
      <dsp:spPr>
        <a:xfrm>
          <a:off x="5634111" y="2992140"/>
          <a:ext cx="3414613" cy="2048767"/>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8110" tIns="118110" rIns="118110" bIns="118110" numCol="1" spcCol="1270" anchor="ctr" anchorCtr="0">
          <a:noAutofit/>
        </a:bodyPr>
        <a:lstStyle/>
        <a:p>
          <a:pPr lvl="0" algn="ctr" defTabSz="1377950">
            <a:lnSpc>
              <a:spcPct val="90000"/>
            </a:lnSpc>
            <a:spcBef>
              <a:spcPct val="0"/>
            </a:spcBef>
            <a:spcAft>
              <a:spcPct val="35000"/>
            </a:spcAft>
          </a:pPr>
          <a:r>
            <a:rPr lang="it-IT" sz="3100" kern="1200"/>
            <a:t>A lungo termine influenza sui fattori sociali ed economici</a:t>
          </a:r>
          <a:endParaRPr lang="en-US" sz="3100" kern="1200"/>
        </a:p>
      </dsp:txBody>
      <dsp:txXfrm>
        <a:off x="5634111" y="2992140"/>
        <a:ext cx="3414613" cy="2048767"/>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04DE9C9-92F6-4303-9AD6-8AD345FE6765}" type="datetimeFigureOut">
              <a:rPr lang="it-IT" smtClean="0">
                <a:solidFill>
                  <a:srgbClr val="DBF5F9"/>
                </a:solidFill>
              </a:rPr>
              <a:pPr/>
              <a:t>21/06/2023</a:t>
            </a:fld>
            <a:endParaRPr lang="it-IT">
              <a:solidFill>
                <a:srgbClr val="DBF5F9"/>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it-IT">
              <a:solidFill>
                <a:srgbClr val="DBF5F9"/>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02740823-7111-419B-AB8F-CF9930B5C5B0}" type="slidenum">
              <a:rPr lang="it-IT" smtClean="0">
                <a:solidFill>
                  <a:srgbClr val="DBF5F9"/>
                </a:solidFill>
              </a:rPr>
              <a:pPr/>
              <a:t>‹N›</a:t>
            </a:fld>
            <a:endParaRPr lang="it-IT">
              <a:solidFill>
                <a:srgbClr val="DBF5F9"/>
              </a:solidFill>
            </a:endParaRPr>
          </a:p>
        </p:txBody>
      </p:sp>
      <p:grpSp>
        <p:nvGrpSpPr>
          <p:cNvPr id="8" name="Group 7"/>
          <p:cNvGrpSpPr/>
          <p:nvPr/>
        </p:nvGrpSpPr>
        <p:grpSpPr>
          <a:xfrm>
            <a:off x="1592135" y="2887530"/>
            <a:ext cx="9038813"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3175">
                    <a:solidFill>
                      <a:srgbClr val="DBF5F9">
                        <a:alpha val="60000"/>
                      </a:srgbClr>
                    </a:solidFill>
                  </a:ln>
                  <a:solidFill>
                    <a:srgbClr val="DBF5F9">
                      <a:lumMod val="90000"/>
                    </a:srgbClr>
                  </a:solidFill>
                  <a:effectLst>
                    <a:outerShdw blurRad="34925" dist="12700" dir="14400000" algn="ctr" rotWithShape="0">
                      <a:srgbClr val="000000">
                        <a:alpha val="21000"/>
                      </a:srgbClr>
                    </a:outerShdw>
                  </a:effectLst>
                  <a:uLnTx/>
                  <a:uFillTx/>
                  <a:latin typeface="Wingdings" pitchFamily="2" charset="2"/>
                  <a:ea typeface="+mn-ea"/>
                  <a:cs typeface="+mn-cs"/>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77788" y="1387737"/>
            <a:ext cx="9036424"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it-IT"/>
              <a:t>Fare clic per modificare lo stile del titolo</a:t>
            </a:r>
            <a:endParaRPr lang="en-US" dirty="0"/>
          </a:p>
        </p:txBody>
      </p:sp>
      <p:sp>
        <p:nvSpPr>
          <p:cNvPr id="3" name="Subtitle 2"/>
          <p:cNvSpPr>
            <a:spLocks noGrp="1"/>
          </p:cNvSpPr>
          <p:nvPr>
            <p:ph type="subTitle" idx="1"/>
          </p:nvPr>
        </p:nvSpPr>
        <p:spPr>
          <a:xfrm>
            <a:off x="1828800" y="3767862"/>
            <a:ext cx="85344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Tree>
    <p:extLst>
      <p:ext uri="{BB962C8B-B14F-4D97-AF65-F5344CB8AC3E}">
        <p14:creationId xmlns:p14="http://schemas.microsoft.com/office/powerpoint/2010/main" val="1465678447"/>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nchor="ct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1" name="Group 10"/>
          <p:cNvGrpSpPr/>
          <p:nvPr/>
        </p:nvGrpSpPr>
        <p:grpSpPr>
          <a:xfrm>
            <a:off x="1563446" y="1392217"/>
            <a:ext cx="9038813" cy="923330"/>
            <a:chOff x="1172584" y="1381459"/>
            <a:chExt cx="6779110" cy="923330"/>
          </a:xfrm>
        </p:grpSpPr>
        <p:sp>
          <p:nvSpPr>
            <p:cNvPr id="15" name="TextBox 14"/>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501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2081" y="559399"/>
            <a:ext cx="2237591" cy="5566765"/>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917985" y="849855"/>
            <a:ext cx="7343889" cy="5023821"/>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1" name="Group 10"/>
          <p:cNvGrpSpPr/>
          <p:nvPr/>
        </p:nvGrpSpPr>
        <p:grpSpPr>
          <a:xfrm rot="5400000">
            <a:off x="6125426" y="2880824"/>
            <a:ext cx="5480154" cy="923330"/>
            <a:chOff x="1815339" y="1496875"/>
            <a:chExt cx="5480154" cy="692497"/>
          </a:xfrm>
        </p:grpSpPr>
        <p:sp>
          <p:nvSpPr>
            <p:cNvPr id="12" name="TextBox 11"/>
            <p:cNvSpPr txBox="1"/>
            <p:nvPr/>
          </p:nvSpPr>
          <p:spPr>
            <a:xfrm>
              <a:off x="4147073" y="1496875"/>
              <a:ext cx="877163"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7091838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89A043F-0822-4D51-AC4E-FDDFA90B5C9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4C922E7D-2E1C-4794-DCAA-61E2B03CD4AD}"/>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7DEF580C-A7D6-FF09-A4B6-B73A4297F14E}"/>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44AB60D1-E08C-B52E-E0D6-C8EB8B9253CF}"/>
              </a:ext>
            </a:extLst>
          </p:cNvPr>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6" name="Segnaposto piè di pagina 5">
            <a:extLst>
              <a:ext uri="{FF2B5EF4-FFF2-40B4-BE49-F238E27FC236}">
                <a16:creationId xmlns:a16="http://schemas.microsoft.com/office/drawing/2014/main" id="{41409D26-1ADB-94FC-DCBC-DBA8308AF872}"/>
              </a:ext>
            </a:extLst>
          </p:cNvPr>
          <p:cNvSpPr>
            <a:spLocks noGrp="1"/>
          </p:cNvSpPr>
          <p:nvPr>
            <p:ph type="ftr" sz="quarter" idx="11"/>
          </p:nvPr>
        </p:nvSpPr>
        <p:spPr/>
        <p:txBody>
          <a:bodyPr/>
          <a:lstStyle/>
          <a:p>
            <a:endParaRPr lang="it-IT">
              <a:solidFill>
                <a:srgbClr val="04617B"/>
              </a:solidFill>
            </a:endParaRPr>
          </a:p>
        </p:txBody>
      </p:sp>
      <p:sp>
        <p:nvSpPr>
          <p:cNvPr id="7" name="Segnaposto numero diapositiva 6">
            <a:extLst>
              <a:ext uri="{FF2B5EF4-FFF2-40B4-BE49-F238E27FC236}">
                <a16:creationId xmlns:a16="http://schemas.microsoft.com/office/drawing/2014/main" id="{338ED6B8-AEDB-D763-672D-ED74F5AAA672}"/>
              </a:ext>
            </a:extLst>
          </p:cNvPr>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7786764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04DE9C9-92F6-4303-9AD6-8AD345FE6765}" type="datetimeFigureOut">
              <a:rPr lang="it-IT" smtClean="0">
                <a:solidFill>
                  <a:srgbClr val="DBF5F9"/>
                </a:solidFill>
              </a:rPr>
              <a:pPr/>
              <a:t>21/06/2023</a:t>
            </a:fld>
            <a:endParaRPr lang="it-IT">
              <a:solidFill>
                <a:srgbClr val="DBF5F9"/>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it-IT">
              <a:solidFill>
                <a:srgbClr val="DBF5F9"/>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02740823-7111-419B-AB8F-CF9930B5C5B0}" type="slidenum">
              <a:rPr lang="it-IT" smtClean="0">
                <a:solidFill>
                  <a:srgbClr val="DBF5F9"/>
                </a:solidFill>
              </a:rPr>
              <a:pPr/>
              <a:t>‹N›</a:t>
            </a:fld>
            <a:endParaRPr lang="it-IT">
              <a:solidFill>
                <a:srgbClr val="DBF5F9"/>
              </a:solidFill>
            </a:endParaRPr>
          </a:p>
        </p:txBody>
      </p:sp>
      <p:grpSp>
        <p:nvGrpSpPr>
          <p:cNvPr id="8" name="Group 7"/>
          <p:cNvGrpSpPr/>
          <p:nvPr/>
        </p:nvGrpSpPr>
        <p:grpSpPr>
          <a:xfrm>
            <a:off x="1592135" y="2887530"/>
            <a:ext cx="9038813"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3175">
                    <a:solidFill>
                      <a:srgbClr val="DBF5F9">
                        <a:alpha val="60000"/>
                      </a:srgbClr>
                    </a:solidFill>
                  </a:ln>
                  <a:solidFill>
                    <a:srgbClr val="DBF5F9">
                      <a:lumMod val="90000"/>
                    </a:srgbClr>
                  </a:solidFill>
                  <a:effectLst>
                    <a:outerShdw blurRad="34925" dist="12700" dir="14400000" algn="ctr" rotWithShape="0">
                      <a:srgbClr val="000000">
                        <a:alpha val="21000"/>
                      </a:srgbClr>
                    </a:outerShdw>
                  </a:effectLst>
                  <a:uLnTx/>
                  <a:uFillTx/>
                  <a:latin typeface="Wingdings" pitchFamily="2" charset="2"/>
                  <a:ea typeface="+mn-ea"/>
                  <a:cs typeface="+mn-cs"/>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77788" y="1387737"/>
            <a:ext cx="9036424"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it-IT"/>
              <a:t>Fare clic per modificare lo stile del titolo</a:t>
            </a:r>
            <a:endParaRPr lang="en-US" dirty="0"/>
          </a:p>
        </p:txBody>
      </p:sp>
      <p:sp>
        <p:nvSpPr>
          <p:cNvPr id="3" name="Subtitle 2"/>
          <p:cNvSpPr>
            <a:spLocks noGrp="1"/>
          </p:cNvSpPr>
          <p:nvPr>
            <p:ph type="subTitle" idx="1"/>
          </p:nvPr>
        </p:nvSpPr>
        <p:spPr>
          <a:xfrm>
            <a:off x="1828800" y="3767862"/>
            <a:ext cx="85344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Tree>
    <p:extLst>
      <p:ext uri="{BB962C8B-B14F-4D97-AF65-F5344CB8AC3E}">
        <p14:creationId xmlns:p14="http://schemas.microsoft.com/office/powerpoint/2010/main" val="1520719383"/>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olo e contenuto">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
        <p:nvSpPr>
          <p:cNvPr id="11" name="Title 10"/>
          <p:cNvSpPr>
            <a:spLocks noGrp="1"/>
          </p:cNvSpPr>
          <p:nvPr>
            <p:ph type="title"/>
          </p:nvPr>
        </p:nvSpPr>
        <p:spPr/>
        <p:txBody>
          <a:bodyPr/>
          <a:lstStyle/>
          <a:p>
            <a:r>
              <a:rPr lang="it-IT"/>
              <a:t>Fare clic per modificare lo stile del titolo</a:t>
            </a:r>
            <a:endParaRPr lang="en-US"/>
          </a:p>
        </p:txBody>
      </p:sp>
      <p:grpSp>
        <p:nvGrpSpPr>
          <p:cNvPr id="12" name="Group 11"/>
          <p:cNvGrpSpPr/>
          <p:nvPr/>
        </p:nvGrpSpPr>
        <p:grpSpPr>
          <a:xfrm>
            <a:off x="1563446" y="1392217"/>
            <a:ext cx="9038813" cy="923330"/>
            <a:chOff x="1172584" y="1381459"/>
            <a:chExt cx="6779110" cy="923330"/>
          </a:xfrm>
        </p:grpSpPr>
        <p:sp>
          <p:nvSpPr>
            <p:cNvPr id="13" name="TextBox 12"/>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3172977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12192000" cy="6858000"/>
          </a:xfrm>
          <a:prstGeom prst="rect">
            <a:avLst/>
          </a:prstGeom>
        </p:spPr>
      </p:pic>
      <p:grpSp>
        <p:nvGrpSpPr>
          <p:cNvPr id="7" name="Group 7"/>
          <p:cNvGrpSpPr/>
          <p:nvPr/>
        </p:nvGrpSpPr>
        <p:grpSpPr>
          <a:xfrm>
            <a:off x="1563446" y="2887579"/>
            <a:ext cx="9038813" cy="923330"/>
            <a:chOff x="1172584" y="1381459"/>
            <a:chExt cx="6779110" cy="923330"/>
          </a:xfrm>
        </p:grpSpPr>
        <p:sp>
          <p:nvSpPr>
            <p:cNvPr id="9" name="TextBox 8"/>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920054" y="1204857"/>
            <a:ext cx="10339617" cy="1910716"/>
          </a:xfrm>
        </p:spPr>
        <p:txBody>
          <a:bodyPr anchor="b"/>
          <a:lstStyle>
            <a:lvl1pPr algn="ctr">
              <a:defRPr sz="5400" b="0" cap="none" baseline="0">
                <a:solidFill>
                  <a:schemeClr val="tx2"/>
                </a:solidFill>
              </a:defRPr>
            </a:lvl1pPr>
          </a:lstStyle>
          <a:p>
            <a:r>
              <a:rPr lang="it-IT"/>
              <a:t>Fare clic per modificare lo stile del titolo</a:t>
            </a:r>
            <a:endParaRPr lang="en-US" dirty="0"/>
          </a:p>
        </p:txBody>
      </p:sp>
      <p:sp>
        <p:nvSpPr>
          <p:cNvPr id="3" name="Text Placeholder 2"/>
          <p:cNvSpPr>
            <a:spLocks noGrp="1"/>
          </p:cNvSpPr>
          <p:nvPr>
            <p:ph type="body" idx="1"/>
          </p:nvPr>
        </p:nvSpPr>
        <p:spPr>
          <a:xfrm>
            <a:off x="932331" y="3767317"/>
            <a:ext cx="10312996"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136628316"/>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6" name="Footer Placeholder 5"/>
          <p:cNvSpPr>
            <a:spLocks noGrp="1"/>
          </p:cNvSpPr>
          <p:nvPr>
            <p:ph type="ftr" sz="quarter" idx="11"/>
          </p:nvPr>
        </p:nvSpPr>
        <p:spPr/>
        <p:txBody>
          <a:bodyPr/>
          <a:lstStyle/>
          <a:p>
            <a:endParaRPr lang="it-IT">
              <a:solidFill>
                <a:srgbClr val="04617B"/>
              </a:solidFill>
            </a:endParaRPr>
          </a:p>
        </p:txBody>
      </p:sp>
      <p:sp>
        <p:nvSpPr>
          <p:cNvPr id="7" name="Slide Number Placeholder 6"/>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
        <p:nvSpPr>
          <p:cNvPr id="12" name="Title 11"/>
          <p:cNvSpPr>
            <a:spLocks noGrp="1"/>
          </p:cNvSpPr>
          <p:nvPr>
            <p:ph type="title"/>
          </p:nvPr>
        </p:nvSpPr>
        <p:spPr/>
        <p:txBody>
          <a:bodyPr/>
          <a:lstStyle>
            <a:lvl1pPr>
              <a:defRPr>
                <a:solidFill>
                  <a:schemeClr val="tx2"/>
                </a:solidFill>
              </a:defRPr>
            </a:lvl1pPr>
          </a:lstStyle>
          <a:p>
            <a:r>
              <a:rPr lang="it-IT"/>
              <a:t>Fare clic per modificare lo stile del titolo</a:t>
            </a:r>
            <a:endParaRPr lang="en-US" dirty="0"/>
          </a:p>
        </p:txBody>
      </p:sp>
      <p:grpSp>
        <p:nvGrpSpPr>
          <p:cNvPr id="13" name="Group 12"/>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914400" y="2240280"/>
            <a:ext cx="5071872" cy="387705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0" name="Content Placeholder 9"/>
          <p:cNvSpPr>
            <a:spLocks noGrp="1"/>
          </p:cNvSpPr>
          <p:nvPr>
            <p:ph sz="quarter" idx="14"/>
          </p:nvPr>
        </p:nvSpPr>
        <p:spPr>
          <a:xfrm>
            <a:off x="6193535" y="2240280"/>
            <a:ext cx="5071872" cy="387705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6186529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a:p>
        </p:txBody>
      </p:sp>
      <p:sp>
        <p:nvSpPr>
          <p:cNvPr id="3" name="Text Placeholder 2"/>
          <p:cNvSpPr>
            <a:spLocks noGrp="1"/>
          </p:cNvSpPr>
          <p:nvPr>
            <p:ph type="body" idx="1"/>
          </p:nvPr>
        </p:nvSpPr>
        <p:spPr>
          <a:xfrm>
            <a:off x="1402080" y="2240280"/>
            <a:ext cx="458992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917984" y="2947595"/>
            <a:ext cx="5071872"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669741" y="2240280"/>
            <a:ext cx="4596384"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193368" y="2944368"/>
            <a:ext cx="50663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8" name="Footer Placeholder 7"/>
          <p:cNvSpPr>
            <a:spLocks noGrp="1"/>
          </p:cNvSpPr>
          <p:nvPr>
            <p:ph type="ftr" sz="quarter" idx="11"/>
          </p:nvPr>
        </p:nvSpPr>
        <p:spPr/>
        <p:txBody>
          <a:bodyPr/>
          <a:lstStyle/>
          <a:p>
            <a:endParaRPr lang="it-IT">
              <a:solidFill>
                <a:srgbClr val="04617B"/>
              </a:solidFill>
            </a:endParaRPr>
          </a:p>
        </p:txBody>
      </p:sp>
      <p:sp>
        <p:nvSpPr>
          <p:cNvPr id="9" name="Slide Number Placeholder 8"/>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4" name="Group 13"/>
          <p:cNvGrpSpPr/>
          <p:nvPr/>
        </p:nvGrpSpPr>
        <p:grpSpPr>
          <a:xfrm>
            <a:off x="1563446" y="1392217"/>
            <a:ext cx="9038813" cy="923330"/>
            <a:chOff x="1172584" y="1381459"/>
            <a:chExt cx="6779110" cy="923330"/>
          </a:xfrm>
        </p:grpSpPr>
        <p:sp>
          <p:nvSpPr>
            <p:cNvPr id="16" name="TextBox 15"/>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150636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4" name="Footer Placeholder 3"/>
          <p:cNvSpPr>
            <a:spLocks noGrp="1"/>
          </p:cNvSpPr>
          <p:nvPr>
            <p:ph type="ftr" sz="quarter" idx="11"/>
          </p:nvPr>
        </p:nvSpPr>
        <p:spPr/>
        <p:txBody>
          <a:bodyPr/>
          <a:lstStyle/>
          <a:p>
            <a:endParaRPr lang="it-IT">
              <a:solidFill>
                <a:srgbClr val="04617B"/>
              </a:solidFill>
            </a:endParaRPr>
          </a:p>
        </p:txBody>
      </p:sp>
      <p:sp>
        <p:nvSpPr>
          <p:cNvPr id="5" name="Slide Number Placeholder 4"/>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0" name="Group 9"/>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883779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3" name="Footer Placeholder 2"/>
          <p:cNvSpPr>
            <a:spLocks noGrp="1"/>
          </p:cNvSpPr>
          <p:nvPr>
            <p:ph type="ftr" sz="quarter" idx="11"/>
          </p:nvPr>
        </p:nvSpPr>
        <p:spPr/>
        <p:txBody>
          <a:bodyPr/>
          <a:lstStyle/>
          <a:p>
            <a:endParaRPr lang="it-IT">
              <a:solidFill>
                <a:srgbClr val="04617B"/>
              </a:solidFill>
            </a:endParaRPr>
          </a:p>
        </p:txBody>
      </p:sp>
      <p:sp>
        <p:nvSpPr>
          <p:cNvPr id="4" name="Slide Number Placeholder 3"/>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3868741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
        <p:nvSpPr>
          <p:cNvPr id="11" name="Title 10"/>
          <p:cNvSpPr>
            <a:spLocks noGrp="1"/>
          </p:cNvSpPr>
          <p:nvPr>
            <p:ph type="title"/>
          </p:nvPr>
        </p:nvSpPr>
        <p:spPr/>
        <p:txBody>
          <a:bodyPr/>
          <a:lstStyle/>
          <a:p>
            <a:r>
              <a:rPr lang="it-IT"/>
              <a:t>Fare clic per modificare lo stile del titolo</a:t>
            </a:r>
            <a:endParaRPr lang="en-US"/>
          </a:p>
        </p:txBody>
      </p:sp>
      <p:grpSp>
        <p:nvGrpSpPr>
          <p:cNvPr id="12" name="Group 11"/>
          <p:cNvGrpSpPr/>
          <p:nvPr/>
        </p:nvGrpSpPr>
        <p:grpSpPr>
          <a:xfrm>
            <a:off x="1563446" y="1392217"/>
            <a:ext cx="9038813" cy="923330"/>
            <a:chOff x="1172584" y="1381459"/>
            <a:chExt cx="6779110" cy="923330"/>
          </a:xfrm>
        </p:grpSpPr>
        <p:sp>
          <p:nvSpPr>
            <p:cNvPr id="13" name="TextBox 12"/>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85616019"/>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12773" y="1678196"/>
            <a:ext cx="4563311" cy="1886921"/>
          </a:xfrm>
        </p:spPr>
        <p:txBody>
          <a:bodyPr anchor="b"/>
          <a:lstStyle>
            <a:lvl1pPr algn="l">
              <a:defRPr sz="2800" b="0"/>
            </a:lvl1pPr>
          </a:lstStyle>
          <a:p>
            <a:r>
              <a:rPr lang="it-IT"/>
              <a:t>Fare clic per modificare lo stile del titolo</a:t>
            </a:r>
            <a:endParaRPr lang="en-US"/>
          </a:p>
        </p:txBody>
      </p:sp>
      <p:sp>
        <p:nvSpPr>
          <p:cNvPr id="3" name="Content Placeholder 2"/>
          <p:cNvSpPr>
            <a:spLocks noGrp="1"/>
          </p:cNvSpPr>
          <p:nvPr>
            <p:ph idx="1"/>
          </p:nvPr>
        </p:nvSpPr>
        <p:spPr>
          <a:xfrm>
            <a:off x="922669" y="559399"/>
            <a:ext cx="5488889"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712773" y="3603813"/>
            <a:ext cx="4548967"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6" name="Footer Placeholder 5"/>
          <p:cNvSpPr>
            <a:spLocks noGrp="1"/>
          </p:cNvSpPr>
          <p:nvPr>
            <p:ph type="ftr" sz="quarter" idx="11"/>
          </p:nvPr>
        </p:nvSpPr>
        <p:spPr/>
        <p:txBody>
          <a:bodyPr/>
          <a:lstStyle/>
          <a:p>
            <a:endParaRPr lang="it-IT">
              <a:solidFill>
                <a:srgbClr val="04617B"/>
              </a:solidFill>
            </a:endParaRPr>
          </a:p>
        </p:txBody>
      </p:sp>
      <p:sp>
        <p:nvSpPr>
          <p:cNvPr id="7" name="Slide Number Placeholder 6"/>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35042939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03642" y="4668819"/>
            <a:ext cx="10356028" cy="644729"/>
          </a:xfrm>
        </p:spPr>
        <p:txBody>
          <a:bodyPr anchor="b"/>
          <a:lstStyle>
            <a:lvl1pPr algn="ctr">
              <a:defRPr sz="2800" b="0"/>
            </a:lvl1pPr>
          </a:lstStyle>
          <a:p>
            <a:r>
              <a:rPr lang="it-IT"/>
              <a:t>Fare clic per modificare lo stile del titolo</a:t>
            </a:r>
            <a:endParaRPr lang="en-US"/>
          </a:p>
        </p:txBody>
      </p:sp>
      <p:sp>
        <p:nvSpPr>
          <p:cNvPr id="3" name="Picture Placeholder 2"/>
          <p:cNvSpPr>
            <a:spLocks noGrp="1"/>
          </p:cNvSpPr>
          <p:nvPr>
            <p:ph type="pic" idx="1"/>
          </p:nvPr>
        </p:nvSpPr>
        <p:spPr>
          <a:xfrm rot="240000">
            <a:off x="2911723" y="666965"/>
            <a:ext cx="6362875"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7986" y="5324306"/>
            <a:ext cx="10341685"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6" name="Footer Placeholder 5"/>
          <p:cNvSpPr>
            <a:spLocks noGrp="1"/>
          </p:cNvSpPr>
          <p:nvPr>
            <p:ph type="ftr" sz="quarter" idx="11"/>
          </p:nvPr>
        </p:nvSpPr>
        <p:spPr/>
        <p:txBody>
          <a:bodyPr/>
          <a:lstStyle/>
          <a:p>
            <a:endParaRPr lang="it-IT">
              <a:solidFill>
                <a:srgbClr val="04617B"/>
              </a:solidFill>
            </a:endParaRPr>
          </a:p>
        </p:txBody>
      </p:sp>
      <p:sp>
        <p:nvSpPr>
          <p:cNvPr id="7" name="Slide Number Placeholder 6"/>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2529437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nchor="ct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1" name="Group 10"/>
          <p:cNvGrpSpPr/>
          <p:nvPr/>
        </p:nvGrpSpPr>
        <p:grpSpPr>
          <a:xfrm>
            <a:off x="1563446" y="1392217"/>
            <a:ext cx="9038813" cy="923330"/>
            <a:chOff x="1172584" y="1381459"/>
            <a:chExt cx="6779110" cy="923330"/>
          </a:xfrm>
        </p:grpSpPr>
        <p:sp>
          <p:nvSpPr>
            <p:cNvPr id="15" name="TextBox 14"/>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433989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2081" y="559399"/>
            <a:ext cx="2237591" cy="5566765"/>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917985" y="849855"/>
            <a:ext cx="7343889" cy="5023821"/>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1" name="Group 10"/>
          <p:cNvGrpSpPr/>
          <p:nvPr/>
        </p:nvGrpSpPr>
        <p:grpSpPr>
          <a:xfrm rot="5400000">
            <a:off x="6125426" y="2880824"/>
            <a:ext cx="5480154" cy="923330"/>
            <a:chOff x="1815339" y="1496875"/>
            <a:chExt cx="5480154" cy="692497"/>
          </a:xfrm>
        </p:grpSpPr>
        <p:sp>
          <p:nvSpPr>
            <p:cNvPr id="12" name="TextBox 11"/>
            <p:cNvSpPr txBox="1"/>
            <p:nvPr/>
          </p:nvSpPr>
          <p:spPr>
            <a:xfrm>
              <a:off x="4147073" y="1496875"/>
              <a:ext cx="877163"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8403184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04DE9C9-92F6-4303-9AD6-8AD345FE6765}" type="datetimeFigureOut">
              <a:rPr lang="it-IT" smtClean="0">
                <a:solidFill>
                  <a:srgbClr val="DBF5F9"/>
                </a:solidFill>
              </a:rPr>
              <a:pPr/>
              <a:t>21/06/2023</a:t>
            </a:fld>
            <a:endParaRPr lang="it-IT">
              <a:solidFill>
                <a:srgbClr val="DBF5F9"/>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it-IT">
              <a:solidFill>
                <a:srgbClr val="DBF5F9"/>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02740823-7111-419B-AB8F-CF9930B5C5B0}" type="slidenum">
              <a:rPr lang="it-IT" smtClean="0">
                <a:solidFill>
                  <a:srgbClr val="DBF5F9"/>
                </a:solidFill>
              </a:rPr>
              <a:pPr/>
              <a:t>‹N›</a:t>
            </a:fld>
            <a:endParaRPr lang="it-IT">
              <a:solidFill>
                <a:srgbClr val="DBF5F9"/>
              </a:solidFill>
            </a:endParaRPr>
          </a:p>
        </p:txBody>
      </p:sp>
      <p:grpSp>
        <p:nvGrpSpPr>
          <p:cNvPr id="8" name="Group 7"/>
          <p:cNvGrpSpPr/>
          <p:nvPr/>
        </p:nvGrpSpPr>
        <p:grpSpPr>
          <a:xfrm>
            <a:off x="1592135" y="2887530"/>
            <a:ext cx="9038813"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3175">
                    <a:solidFill>
                      <a:srgbClr val="DBF5F9">
                        <a:alpha val="60000"/>
                      </a:srgbClr>
                    </a:solidFill>
                  </a:ln>
                  <a:solidFill>
                    <a:srgbClr val="DBF5F9">
                      <a:lumMod val="90000"/>
                    </a:srgbClr>
                  </a:solidFill>
                  <a:effectLst>
                    <a:outerShdw blurRad="34925" dist="12700" dir="14400000" algn="ctr" rotWithShape="0">
                      <a:srgbClr val="000000">
                        <a:alpha val="21000"/>
                      </a:srgbClr>
                    </a:outerShdw>
                  </a:effectLst>
                  <a:uLnTx/>
                  <a:uFillTx/>
                  <a:latin typeface="Wingdings" pitchFamily="2" charset="2"/>
                  <a:ea typeface="+mn-ea"/>
                  <a:cs typeface="+mn-cs"/>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77788" y="1387737"/>
            <a:ext cx="9036424"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it-IT"/>
              <a:t>Fare clic per modificare lo stile del titolo</a:t>
            </a:r>
            <a:endParaRPr lang="en-US" dirty="0"/>
          </a:p>
        </p:txBody>
      </p:sp>
      <p:sp>
        <p:nvSpPr>
          <p:cNvPr id="3" name="Subtitle 2"/>
          <p:cNvSpPr>
            <a:spLocks noGrp="1"/>
          </p:cNvSpPr>
          <p:nvPr>
            <p:ph type="subTitle" idx="1"/>
          </p:nvPr>
        </p:nvSpPr>
        <p:spPr>
          <a:xfrm>
            <a:off x="1828800" y="3767862"/>
            <a:ext cx="85344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Tree>
    <p:extLst>
      <p:ext uri="{BB962C8B-B14F-4D97-AF65-F5344CB8AC3E}">
        <p14:creationId xmlns:p14="http://schemas.microsoft.com/office/powerpoint/2010/main" val="1762202248"/>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olo e contenuto">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
        <p:nvSpPr>
          <p:cNvPr id="11" name="Title 10"/>
          <p:cNvSpPr>
            <a:spLocks noGrp="1"/>
          </p:cNvSpPr>
          <p:nvPr>
            <p:ph type="title"/>
          </p:nvPr>
        </p:nvSpPr>
        <p:spPr/>
        <p:txBody>
          <a:bodyPr/>
          <a:lstStyle/>
          <a:p>
            <a:r>
              <a:rPr lang="it-IT"/>
              <a:t>Fare clic per modificare lo stile del titolo</a:t>
            </a:r>
            <a:endParaRPr lang="en-US"/>
          </a:p>
        </p:txBody>
      </p:sp>
      <p:grpSp>
        <p:nvGrpSpPr>
          <p:cNvPr id="12" name="Group 11"/>
          <p:cNvGrpSpPr/>
          <p:nvPr/>
        </p:nvGrpSpPr>
        <p:grpSpPr>
          <a:xfrm>
            <a:off x="1563446" y="1392217"/>
            <a:ext cx="9038813" cy="923330"/>
            <a:chOff x="1172584" y="1381459"/>
            <a:chExt cx="6779110" cy="923330"/>
          </a:xfrm>
        </p:grpSpPr>
        <p:sp>
          <p:nvSpPr>
            <p:cNvPr id="13" name="TextBox 12"/>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2102940"/>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12192000" cy="6858000"/>
          </a:xfrm>
          <a:prstGeom prst="rect">
            <a:avLst/>
          </a:prstGeom>
        </p:spPr>
      </p:pic>
      <p:grpSp>
        <p:nvGrpSpPr>
          <p:cNvPr id="7" name="Group 7"/>
          <p:cNvGrpSpPr/>
          <p:nvPr/>
        </p:nvGrpSpPr>
        <p:grpSpPr>
          <a:xfrm>
            <a:off x="1563446" y="2887579"/>
            <a:ext cx="9038813" cy="923330"/>
            <a:chOff x="1172584" y="1381459"/>
            <a:chExt cx="6779110" cy="923330"/>
          </a:xfrm>
        </p:grpSpPr>
        <p:sp>
          <p:nvSpPr>
            <p:cNvPr id="9" name="TextBox 8"/>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920054" y="1204857"/>
            <a:ext cx="10339617" cy="1910716"/>
          </a:xfrm>
        </p:spPr>
        <p:txBody>
          <a:bodyPr anchor="b"/>
          <a:lstStyle>
            <a:lvl1pPr algn="ctr">
              <a:defRPr sz="5400" b="0" cap="none" baseline="0">
                <a:solidFill>
                  <a:schemeClr val="tx2"/>
                </a:solidFill>
              </a:defRPr>
            </a:lvl1pPr>
          </a:lstStyle>
          <a:p>
            <a:r>
              <a:rPr lang="it-IT"/>
              <a:t>Fare clic per modificare lo stile del titolo</a:t>
            </a:r>
            <a:endParaRPr lang="en-US" dirty="0"/>
          </a:p>
        </p:txBody>
      </p:sp>
      <p:sp>
        <p:nvSpPr>
          <p:cNvPr id="3" name="Text Placeholder 2"/>
          <p:cNvSpPr>
            <a:spLocks noGrp="1"/>
          </p:cNvSpPr>
          <p:nvPr>
            <p:ph type="body" idx="1"/>
          </p:nvPr>
        </p:nvSpPr>
        <p:spPr>
          <a:xfrm>
            <a:off x="932331" y="3767317"/>
            <a:ext cx="10312996"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90603529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6" name="Footer Placeholder 5"/>
          <p:cNvSpPr>
            <a:spLocks noGrp="1"/>
          </p:cNvSpPr>
          <p:nvPr>
            <p:ph type="ftr" sz="quarter" idx="11"/>
          </p:nvPr>
        </p:nvSpPr>
        <p:spPr/>
        <p:txBody>
          <a:bodyPr/>
          <a:lstStyle/>
          <a:p>
            <a:endParaRPr lang="it-IT">
              <a:solidFill>
                <a:srgbClr val="04617B"/>
              </a:solidFill>
            </a:endParaRPr>
          </a:p>
        </p:txBody>
      </p:sp>
      <p:sp>
        <p:nvSpPr>
          <p:cNvPr id="7" name="Slide Number Placeholder 6"/>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
        <p:nvSpPr>
          <p:cNvPr id="12" name="Title 11"/>
          <p:cNvSpPr>
            <a:spLocks noGrp="1"/>
          </p:cNvSpPr>
          <p:nvPr>
            <p:ph type="title"/>
          </p:nvPr>
        </p:nvSpPr>
        <p:spPr/>
        <p:txBody>
          <a:bodyPr/>
          <a:lstStyle>
            <a:lvl1pPr>
              <a:defRPr>
                <a:solidFill>
                  <a:schemeClr val="tx2"/>
                </a:solidFill>
              </a:defRPr>
            </a:lvl1pPr>
          </a:lstStyle>
          <a:p>
            <a:r>
              <a:rPr lang="it-IT"/>
              <a:t>Fare clic per modificare lo stile del titolo</a:t>
            </a:r>
            <a:endParaRPr lang="en-US" dirty="0"/>
          </a:p>
        </p:txBody>
      </p:sp>
      <p:grpSp>
        <p:nvGrpSpPr>
          <p:cNvPr id="13" name="Group 12"/>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914400" y="2240280"/>
            <a:ext cx="5071872" cy="387705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0" name="Content Placeholder 9"/>
          <p:cNvSpPr>
            <a:spLocks noGrp="1"/>
          </p:cNvSpPr>
          <p:nvPr>
            <p:ph sz="quarter" idx="14"/>
          </p:nvPr>
        </p:nvSpPr>
        <p:spPr>
          <a:xfrm>
            <a:off x="6193535" y="2240280"/>
            <a:ext cx="5071872" cy="387705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38965629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a:p>
        </p:txBody>
      </p:sp>
      <p:sp>
        <p:nvSpPr>
          <p:cNvPr id="3" name="Text Placeholder 2"/>
          <p:cNvSpPr>
            <a:spLocks noGrp="1"/>
          </p:cNvSpPr>
          <p:nvPr>
            <p:ph type="body" idx="1"/>
          </p:nvPr>
        </p:nvSpPr>
        <p:spPr>
          <a:xfrm>
            <a:off x="1402080" y="2240280"/>
            <a:ext cx="458992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917984" y="2947595"/>
            <a:ext cx="5071872"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669741" y="2240280"/>
            <a:ext cx="4596384"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193368" y="2944368"/>
            <a:ext cx="50663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8" name="Footer Placeholder 7"/>
          <p:cNvSpPr>
            <a:spLocks noGrp="1"/>
          </p:cNvSpPr>
          <p:nvPr>
            <p:ph type="ftr" sz="quarter" idx="11"/>
          </p:nvPr>
        </p:nvSpPr>
        <p:spPr/>
        <p:txBody>
          <a:bodyPr/>
          <a:lstStyle/>
          <a:p>
            <a:endParaRPr lang="it-IT">
              <a:solidFill>
                <a:srgbClr val="04617B"/>
              </a:solidFill>
            </a:endParaRPr>
          </a:p>
        </p:txBody>
      </p:sp>
      <p:sp>
        <p:nvSpPr>
          <p:cNvPr id="9" name="Slide Number Placeholder 8"/>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4" name="Group 13"/>
          <p:cNvGrpSpPr/>
          <p:nvPr/>
        </p:nvGrpSpPr>
        <p:grpSpPr>
          <a:xfrm>
            <a:off x="1563446" y="1392217"/>
            <a:ext cx="9038813" cy="923330"/>
            <a:chOff x="1172584" y="1381459"/>
            <a:chExt cx="6779110" cy="923330"/>
          </a:xfrm>
        </p:grpSpPr>
        <p:sp>
          <p:nvSpPr>
            <p:cNvPr id="16" name="TextBox 15"/>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149016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4" name="Footer Placeholder 3"/>
          <p:cNvSpPr>
            <a:spLocks noGrp="1"/>
          </p:cNvSpPr>
          <p:nvPr>
            <p:ph type="ftr" sz="quarter" idx="11"/>
          </p:nvPr>
        </p:nvSpPr>
        <p:spPr/>
        <p:txBody>
          <a:bodyPr/>
          <a:lstStyle/>
          <a:p>
            <a:endParaRPr lang="it-IT">
              <a:solidFill>
                <a:srgbClr val="04617B"/>
              </a:solidFill>
            </a:endParaRPr>
          </a:p>
        </p:txBody>
      </p:sp>
      <p:sp>
        <p:nvSpPr>
          <p:cNvPr id="5" name="Slide Number Placeholder 4"/>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0" name="Group 9"/>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86502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12192000" cy="6858000"/>
          </a:xfrm>
          <a:prstGeom prst="rect">
            <a:avLst/>
          </a:prstGeom>
        </p:spPr>
      </p:pic>
      <p:grpSp>
        <p:nvGrpSpPr>
          <p:cNvPr id="7" name="Group 7"/>
          <p:cNvGrpSpPr/>
          <p:nvPr/>
        </p:nvGrpSpPr>
        <p:grpSpPr>
          <a:xfrm>
            <a:off x="1563446" y="2887579"/>
            <a:ext cx="9038813" cy="923330"/>
            <a:chOff x="1172584" y="1381459"/>
            <a:chExt cx="6779110" cy="923330"/>
          </a:xfrm>
        </p:grpSpPr>
        <p:sp>
          <p:nvSpPr>
            <p:cNvPr id="9" name="TextBox 8"/>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920054" y="1204857"/>
            <a:ext cx="10339617" cy="1910716"/>
          </a:xfrm>
        </p:spPr>
        <p:txBody>
          <a:bodyPr anchor="b"/>
          <a:lstStyle>
            <a:lvl1pPr algn="ctr">
              <a:defRPr sz="5400" b="0" cap="none" baseline="0">
                <a:solidFill>
                  <a:schemeClr val="tx2"/>
                </a:solidFill>
              </a:defRPr>
            </a:lvl1pPr>
          </a:lstStyle>
          <a:p>
            <a:r>
              <a:rPr lang="it-IT"/>
              <a:t>Fare clic per modificare lo stile del titolo</a:t>
            </a:r>
            <a:endParaRPr lang="en-US" dirty="0"/>
          </a:p>
        </p:txBody>
      </p:sp>
      <p:sp>
        <p:nvSpPr>
          <p:cNvPr id="3" name="Text Placeholder 2"/>
          <p:cNvSpPr>
            <a:spLocks noGrp="1"/>
          </p:cNvSpPr>
          <p:nvPr>
            <p:ph type="body" idx="1"/>
          </p:nvPr>
        </p:nvSpPr>
        <p:spPr>
          <a:xfrm>
            <a:off x="932331" y="3767317"/>
            <a:ext cx="10312996"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1846172731"/>
      </p:ext>
    </p:extLst>
  </p:cSld>
  <p:clrMapOvr>
    <a:overrideClrMapping bg1="lt1" tx1="dk1" bg2="lt2" tx2="dk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3" name="Footer Placeholder 2"/>
          <p:cNvSpPr>
            <a:spLocks noGrp="1"/>
          </p:cNvSpPr>
          <p:nvPr>
            <p:ph type="ftr" sz="quarter" idx="11"/>
          </p:nvPr>
        </p:nvSpPr>
        <p:spPr/>
        <p:txBody>
          <a:bodyPr/>
          <a:lstStyle/>
          <a:p>
            <a:endParaRPr lang="it-IT">
              <a:solidFill>
                <a:srgbClr val="04617B"/>
              </a:solidFill>
            </a:endParaRPr>
          </a:p>
        </p:txBody>
      </p:sp>
      <p:sp>
        <p:nvSpPr>
          <p:cNvPr id="4" name="Slide Number Placeholder 3"/>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28024250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12773" y="1678196"/>
            <a:ext cx="4563311" cy="1886921"/>
          </a:xfrm>
        </p:spPr>
        <p:txBody>
          <a:bodyPr anchor="b"/>
          <a:lstStyle>
            <a:lvl1pPr algn="l">
              <a:defRPr sz="2800" b="0"/>
            </a:lvl1pPr>
          </a:lstStyle>
          <a:p>
            <a:r>
              <a:rPr lang="it-IT"/>
              <a:t>Fare clic per modificare lo stile del titolo</a:t>
            </a:r>
            <a:endParaRPr lang="en-US"/>
          </a:p>
        </p:txBody>
      </p:sp>
      <p:sp>
        <p:nvSpPr>
          <p:cNvPr id="3" name="Content Placeholder 2"/>
          <p:cNvSpPr>
            <a:spLocks noGrp="1"/>
          </p:cNvSpPr>
          <p:nvPr>
            <p:ph idx="1"/>
          </p:nvPr>
        </p:nvSpPr>
        <p:spPr>
          <a:xfrm>
            <a:off x="922669" y="559399"/>
            <a:ext cx="5488889"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712773" y="3603813"/>
            <a:ext cx="4548967"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6" name="Footer Placeholder 5"/>
          <p:cNvSpPr>
            <a:spLocks noGrp="1"/>
          </p:cNvSpPr>
          <p:nvPr>
            <p:ph type="ftr" sz="quarter" idx="11"/>
          </p:nvPr>
        </p:nvSpPr>
        <p:spPr/>
        <p:txBody>
          <a:bodyPr/>
          <a:lstStyle/>
          <a:p>
            <a:endParaRPr lang="it-IT">
              <a:solidFill>
                <a:srgbClr val="04617B"/>
              </a:solidFill>
            </a:endParaRPr>
          </a:p>
        </p:txBody>
      </p:sp>
      <p:sp>
        <p:nvSpPr>
          <p:cNvPr id="7" name="Slide Number Placeholder 6"/>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24184217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03642" y="4668819"/>
            <a:ext cx="10356028" cy="644729"/>
          </a:xfrm>
        </p:spPr>
        <p:txBody>
          <a:bodyPr anchor="b"/>
          <a:lstStyle>
            <a:lvl1pPr algn="ctr">
              <a:defRPr sz="2800" b="0"/>
            </a:lvl1pPr>
          </a:lstStyle>
          <a:p>
            <a:r>
              <a:rPr lang="it-IT"/>
              <a:t>Fare clic per modificare lo stile del titolo</a:t>
            </a:r>
            <a:endParaRPr lang="en-US"/>
          </a:p>
        </p:txBody>
      </p:sp>
      <p:sp>
        <p:nvSpPr>
          <p:cNvPr id="3" name="Picture Placeholder 2"/>
          <p:cNvSpPr>
            <a:spLocks noGrp="1"/>
          </p:cNvSpPr>
          <p:nvPr>
            <p:ph type="pic" idx="1"/>
          </p:nvPr>
        </p:nvSpPr>
        <p:spPr>
          <a:xfrm rot="240000">
            <a:off x="2911723" y="666965"/>
            <a:ext cx="6362875"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7986" y="5324306"/>
            <a:ext cx="10341685"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6" name="Footer Placeholder 5"/>
          <p:cNvSpPr>
            <a:spLocks noGrp="1"/>
          </p:cNvSpPr>
          <p:nvPr>
            <p:ph type="ftr" sz="quarter" idx="11"/>
          </p:nvPr>
        </p:nvSpPr>
        <p:spPr/>
        <p:txBody>
          <a:bodyPr/>
          <a:lstStyle/>
          <a:p>
            <a:endParaRPr lang="it-IT">
              <a:solidFill>
                <a:srgbClr val="04617B"/>
              </a:solidFill>
            </a:endParaRPr>
          </a:p>
        </p:txBody>
      </p:sp>
      <p:sp>
        <p:nvSpPr>
          <p:cNvPr id="7" name="Slide Number Placeholder 6"/>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31468200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nchor="ct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1" name="Group 10"/>
          <p:cNvGrpSpPr/>
          <p:nvPr/>
        </p:nvGrpSpPr>
        <p:grpSpPr>
          <a:xfrm>
            <a:off x="1563446" y="1392217"/>
            <a:ext cx="9038813" cy="923330"/>
            <a:chOff x="1172584" y="1381459"/>
            <a:chExt cx="6779110" cy="923330"/>
          </a:xfrm>
        </p:grpSpPr>
        <p:sp>
          <p:nvSpPr>
            <p:cNvPr id="15" name="TextBox 14"/>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357834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2081" y="559399"/>
            <a:ext cx="2237591" cy="5566765"/>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917985" y="849855"/>
            <a:ext cx="7343889" cy="5023821"/>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1" name="Group 10"/>
          <p:cNvGrpSpPr/>
          <p:nvPr/>
        </p:nvGrpSpPr>
        <p:grpSpPr>
          <a:xfrm rot="5400000">
            <a:off x="6125426" y="2880824"/>
            <a:ext cx="5480154" cy="923330"/>
            <a:chOff x="1815339" y="1496875"/>
            <a:chExt cx="5480154" cy="692497"/>
          </a:xfrm>
        </p:grpSpPr>
        <p:sp>
          <p:nvSpPr>
            <p:cNvPr id="12" name="TextBox 11"/>
            <p:cNvSpPr txBox="1"/>
            <p:nvPr/>
          </p:nvSpPr>
          <p:spPr>
            <a:xfrm>
              <a:off x="4147073" y="1496875"/>
              <a:ext cx="877163"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9520970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04DE9C9-92F6-4303-9AD6-8AD345FE6765}" type="datetimeFigureOut">
              <a:rPr lang="it-IT" smtClean="0">
                <a:solidFill>
                  <a:srgbClr val="DBF5F9"/>
                </a:solidFill>
              </a:rPr>
              <a:pPr/>
              <a:t>21/06/2023</a:t>
            </a:fld>
            <a:endParaRPr lang="it-IT">
              <a:solidFill>
                <a:srgbClr val="DBF5F9"/>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it-IT">
              <a:solidFill>
                <a:srgbClr val="DBF5F9"/>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02740823-7111-419B-AB8F-CF9930B5C5B0}" type="slidenum">
              <a:rPr lang="it-IT" smtClean="0">
                <a:solidFill>
                  <a:srgbClr val="DBF5F9"/>
                </a:solidFill>
              </a:rPr>
              <a:pPr/>
              <a:t>‹N›</a:t>
            </a:fld>
            <a:endParaRPr lang="it-IT">
              <a:solidFill>
                <a:srgbClr val="DBF5F9"/>
              </a:solidFill>
            </a:endParaRPr>
          </a:p>
        </p:txBody>
      </p:sp>
      <p:grpSp>
        <p:nvGrpSpPr>
          <p:cNvPr id="8" name="Group 7"/>
          <p:cNvGrpSpPr/>
          <p:nvPr/>
        </p:nvGrpSpPr>
        <p:grpSpPr>
          <a:xfrm>
            <a:off x="1592135" y="2887530"/>
            <a:ext cx="9038813"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3175">
                    <a:solidFill>
                      <a:srgbClr val="DBF5F9">
                        <a:alpha val="60000"/>
                      </a:srgbClr>
                    </a:solidFill>
                  </a:ln>
                  <a:solidFill>
                    <a:srgbClr val="DBF5F9">
                      <a:lumMod val="90000"/>
                    </a:srgbClr>
                  </a:solidFill>
                  <a:effectLst>
                    <a:outerShdw blurRad="34925" dist="12700" dir="14400000" algn="ctr" rotWithShape="0">
                      <a:srgbClr val="000000">
                        <a:alpha val="21000"/>
                      </a:srgbClr>
                    </a:outerShdw>
                  </a:effectLst>
                  <a:uLnTx/>
                  <a:uFillTx/>
                  <a:latin typeface="Wingdings" pitchFamily="2" charset="2"/>
                  <a:ea typeface="+mn-ea"/>
                  <a:cs typeface="+mn-cs"/>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77788" y="1387737"/>
            <a:ext cx="9036424"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it-IT"/>
              <a:t>Fare clic per modificare lo stile del titolo</a:t>
            </a:r>
            <a:endParaRPr lang="en-US" dirty="0"/>
          </a:p>
        </p:txBody>
      </p:sp>
      <p:sp>
        <p:nvSpPr>
          <p:cNvPr id="3" name="Subtitle 2"/>
          <p:cNvSpPr>
            <a:spLocks noGrp="1"/>
          </p:cNvSpPr>
          <p:nvPr>
            <p:ph type="subTitle" idx="1"/>
          </p:nvPr>
        </p:nvSpPr>
        <p:spPr>
          <a:xfrm>
            <a:off x="1828800" y="3767862"/>
            <a:ext cx="85344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Tree>
    <p:extLst>
      <p:ext uri="{BB962C8B-B14F-4D97-AF65-F5344CB8AC3E}">
        <p14:creationId xmlns:p14="http://schemas.microsoft.com/office/powerpoint/2010/main" val="131406949"/>
      </p:ext>
    </p:extLst>
  </p:cSld>
  <p:clrMapOvr>
    <a:overrideClrMapping bg1="dk1" tx1="lt1" bg2="dk2" tx2="lt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olo e contenuto">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
        <p:nvSpPr>
          <p:cNvPr id="11" name="Title 10"/>
          <p:cNvSpPr>
            <a:spLocks noGrp="1"/>
          </p:cNvSpPr>
          <p:nvPr>
            <p:ph type="title"/>
          </p:nvPr>
        </p:nvSpPr>
        <p:spPr/>
        <p:txBody>
          <a:bodyPr/>
          <a:lstStyle/>
          <a:p>
            <a:r>
              <a:rPr lang="it-IT"/>
              <a:t>Fare clic per modificare lo stile del titolo</a:t>
            </a:r>
            <a:endParaRPr lang="en-US"/>
          </a:p>
        </p:txBody>
      </p:sp>
      <p:grpSp>
        <p:nvGrpSpPr>
          <p:cNvPr id="12" name="Group 11"/>
          <p:cNvGrpSpPr/>
          <p:nvPr/>
        </p:nvGrpSpPr>
        <p:grpSpPr>
          <a:xfrm>
            <a:off x="1563446" y="1392217"/>
            <a:ext cx="9038813" cy="923330"/>
            <a:chOff x="1172584" y="1381459"/>
            <a:chExt cx="6779110" cy="923330"/>
          </a:xfrm>
        </p:grpSpPr>
        <p:sp>
          <p:nvSpPr>
            <p:cNvPr id="13" name="TextBox 12"/>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12221056"/>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12192000" cy="6858000"/>
          </a:xfrm>
          <a:prstGeom prst="rect">
            <a:avLst/>
          </a:prstGeom>
        </p:spPr>
      </p:pic>
      <p:grpSp>
        <p:nvGrpSpPr>
          <p:cNvPr id="7" name="Group 7"/>
          <p:cNvGrpSpPr/>
          <p:nvPr/>
        </p:nvGrpSpPr>
        <p:grpSpPr>
          <a:xfrm>
            <a:off x="1563446" y="2887579"/>
            <a:ext cx="9038813" cy="923330"/>
            <a:chOff x="1172584" y="1381459"/>
            <a:chExt cx="6779110" cy="923330"/>
          </a:xfrm>
        </p:grpSpPr>
        <p:sp>
          <p:nvSpPr>
            <p:cNvPr id="9" name="TextBox 8"/>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920054" y="1204857"/>
            <a:ext cx="10339617" cy="1910716"/>
          </a:xfrm>
        </p:spPr>
        <p:txBody>
          <a:bodyPr anchor="b"/>
          <a:lstStyle>
            <a:lvl1pPr algn="ctr">
              <a:defRPr sz="5400" b="0" cap="none" baseline="0">
                <a:solidFill>
                  <a:schemeClr val="tx2"/>
                </a:solidFill>
              </a:defRPr>
            </a:lvl1pPr>
          </a:lstStyle>
          <a:p>
            <a:r>
              <a:rPr lang="it-IT"/>
              <a:t>Fare clic per modificare lo stile del titolo</a:t>
            </a:r>
            <a:endParaRPr lang="en-US" dirty="0"/>
          </a:p>
        </p:txBody>
      </p:sp>
      <p:sp>
        <p:nvSpPr>
          <p:cNvPr id="3" name="Text Placeholder 2"/>
          <p:cNvSpPr>
            <a:spLocks noGrp="1"/>
          </p:cNvSpPr>
          <p:nvPr>
            <p:ph type="body" idx="1"/>
          </p:nvPr>
        </p:nvSpPr>
        <p:spPr>
          <a:xfrm>
            <a:off x="932331" y="3767317"/>
            <a:ext cx="10312996"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17703380"/>
      </p:ext>
    </p:extLst>
  </p:cSld>
  <p:clrMapOvr>
    <a:overrideClrMapping bg1="lt1" tx1="dk1" bg2="lt2" tx2="dk2" accent1="accent1" accent2="accent2" accent3="accent3" accent4="accent4" accent5="accent5" accent6="accent6" hlink="hlink" folHlink="folHlink"/>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6" name="Footer Placeholder 5"/>
          <p:cNvSpPr>
            <a:spLocks noGrp="1"/>
          </p:cNvSpPr>
          <p:nvPr>
            <p:ph type="ftr" sz="quarter" idx="11"/>
          </p:nvPr>
        </p:nvSpPr>
        <p:spPr/>
        <p:txBody>
          <a:bodyPr/>
          <a:lstStyle/>
          <a:p>
            <a:endParaRPr lang="it-IT">
              <a:solidFill>
                <a:srgbClr val="04617B"/>
              </a:solidFill>
            </a:endParaRPr>
          </a:p>
        </p:txBody>
      </p:sp>
      <p:sp>
        <p:nvSpPr>
          <p:cNvPr id="7" name="Slide Number Placeholder 6"/>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
        <p:nvSpPr>
          <p:cNvPr id="12" name="Title 11"/>
          <p:cNvSpPr>
            <a:spLocks noGrp="1"/>
          </p:cNvSpPr>
          <p:nvPr>
            <p:ph type="title"/>
          </p:nvPr>
        </p:nvSpPr>
        <p:spPr/>
        <p:txBody>
          <a:bodyPr/>
          <a:lstStyle>
            <a:lvl1pPr>
              <a:defRPr>
                <a:solidFill>
                  <a:schemeClr val="tx2"/>
                </a:solidFill>
              </a:defRPr>
            </a:lvl1pPr>
          </a:lstStyle>
          <a:p>
            <a:r>
              <a:rPr lang="it-IT"/>
              <a:t>Fare clic per modificare lo stile del titolo</a:t>
            </a:r>
            <a:endParaRPr lang="en-US" dirty="0"/>
          </a:p>
        </p:txBody>
      </p:sp>
      <p:grpSp>
        <p:nvGrpSpPr>
          <p:cNvPr id="13" name="Group 12"/>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914400" y="2240280"/>
            <a:ext cx="5071872" cy="387705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0" name="Content Placeholder 9"/>
          <p:cNvSpPr>
            <a:spLocks noGrp="1"/>
          </p:cNvSpPr>
          <p:nvPr>
            <p:ph sz="quarter" idx="14"/>
          </p:nvPr>
        </p:nvSpPr>
        <p:spPr>
          <a:xfrm>
            <a:off x="6193535" y="2240280"/>
            <a:ext cx="5071872" cy="387705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38003032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a:p>
        </p:txBody>
      </p:sp>
      <p:sp>
        <p:nvSpPr>
          <p:cNvPr id="3" name="Text Placeholder 2"/>
          <p:cNvSpPr>
            <a:spLocks noGrp="1"/>
          </p:cNvSpPr>
          <p:nvPr>
            <p:ph type="body" idx="1"/>
          </p:nvPr>
        </p:nvSpPr>
        <p:spPr>
          <a:xfrm>
            <a:off x="1402080" y="2240280"/>
            <a:ext cx="458992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917984" y="2947595"/>
            <a:ext cx="5071872"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669741" y="2240280"/>
            <a:ext cx="4596384"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193368" y="2944368"/>
            <a:ext cx="50663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8" name="Footer Placeholder 7"/>
          <p:cNvSpPr>
            <a:spLocks noGrp="1"/>
          </p:cNvSpPr>
          <p:nvPr>
            <p:ph type="ftr" sz="quarter" idx="11"/>
          </p:nvPr>
        </p:nvSpPr>
        <p:spPr/>
        <p:txBody>
          <a:bodyPr/>
          <a:lstStyle/>
          <a:p>
            <a:endParaRPr lang="it-IT">
              <a:solidFill>
                <a:srgbClr val="04617B"/>
              </a:solidFill>
            </a:endParaRPr>
          </a:p>
        </p:txBody>
      </p:sp>
      <p:sp>
        <p:nvSpPr>
          <p:cNvPr id="9" name="Slide Number Placeholder 8"/>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4" name="Group 13"/>
          <p:cNvGrpSpPr/>
          <p:nvPr/>
        </p:nvGrpSpPr>
        <p:grpSpPr>
          <a:xfrm>
            <a:off x="1563446" y="1392217"/>
            <a:ext cx="9038813" cy="923330"/>
            <a:chOff x="1172584" y="1381459"/>
            <a:chExt cx="6779110" cy="923330"/>
          </a:xfrm>
        </p:grpSpPr>
        <p:sp>
          <p:nvSpPr>
            <p:cNvPr id="16" name="TextBox 15"/>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0164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6" name="Footer Placeholder 5"/>
          <p:cNvSpPr>
            <a:spLocks noGrp="1"/>
          </p:cNvSpPr>
          <p:nvPr>
            <p:ph type="ftr" sz="quarter" idx="11"/>
          </p:nvPr>
        </p:nvSpPr>
        <p:spPr/>
        <p:txBody>
          <a:bodyPr/>
          <a:lstStyle/>
          <a:p>
            <a:endParaRPr lang="it-IT">
              <a:solidFill>
                <a:srgbClr val="04617B"/>
              </a:solidFill>
            </a:endParaRPr>
          </a:p>
        </p:txBody>
      </p:sp>
      <p:sp>
        <p:nvSpPr>
          <p:cNvPr id="7" name="Slide Number Placeholder 6"/>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
        <p:nvSpPr>
          <p:cNvPr id="12" name="Title 11"/>
          <p:cNvSpPr>
            <a:spLocks noGrp="1"/>
          </p:cNvSpPr>
          <p:nvPr>
            <p:ph type="title"/>
          </p:nvPr>
        </p:nvSpPr>
        <p:spPr/>
        <p:txBody>
          <a:bodyPr/>
          <a:lstStyle>
            <a:lvl1pPr>
              <a:defRPr>
                <a:solidFill>
                  <a:schemeClr val="tx2"/>
                </a:solidFill>
              </a:defRPr>
            </a:lvl1pPr>
          </a:lstStyle>
          <a:p>
            <a:r>
              <a:rPr lang="it-IT"/>
              <a:t>Fare clic per modificare lo stile del titolo</a:t>
            </a:r>
            <a:endParaRPr lang="en-US" dirty="0"/>
          </a:p>
        </p:txBody>
      </p:sp>
      <p:grpSp>
        <p:nvGrpSpPr>
          <p:cNvPr id="13" name="Group 12"/>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914400" y="2240280"/>
            <a:ext cx="5071872" cy="387705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0" name="Content Placeholder 9"/>
          <p:cNvSpPr>
            <a:spLocks noGrp="1"/>
          </p:cNvSpPr>
          <p:nvPr>
            <p:ph sz="quarter" idx="14"/>
          </p:nvPr>
        </p:nvSpPr>
        <p:spPr>
          <a:xfrm>
            <a:off x="6193535" y="2240280"/>
            <a:ext cx="5071872" cy="387705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208177004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4" name="Footer Placeholder 3"/>
          <p:cNvSpPr>
            <a:spLocks noGrp="1"/>
          </p:cNvSpPr>
          <p:nvPr>
            <p:ph type="ftr" sz="quarter" idx="11"/>
          </p:nvPr>
        </p:nvSpPr>
        <p:spPr/>
        <p:txBody>
          <a:bodyPr/>
          <a:lstStyle/>
          <a:p>
            <a:endParaRPr lang="it-IT">
              <a:solidFill>
                <a:srgbClr val="04617B"/>
              </a:solidFill>
            </a:endParaRPr>
          </a:p>
        </p:txBody>
      </p:sp>
      <p:sp>
        <p:nvSpPr>
          <p:cNvPr id="5" name="Slide Number Placeholder 4"/>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0" name="Group 9"/>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472712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3" name="Footer Placeholder 2"/>
          <p:cNvSpPr>
            <a:spLocks noGrp="1"/>
          </p:cNvSpPr>
          <p:nvPr>
            <p:ph type="ftr" sz="quarter" idx="11"/>
          </p:nvPr>
        </p:nvSpPr>
        <p:spPr/>
        <p:txBody>
          <a:bodyPr/>
          <a:lstStyle/>
          <a:p>
            <a:endParaRPr lang="it-IT">
              <a:solidFill>
                <a:srgbClr val="04617B"/>
              </a:solidFill>
            </a:endParaRPr>
          </a:p>
        </p:txBody>
      </p:sp>
      <p:sp>
        <p:nvSpPr>
          <p:cNvPr id="4" name="Slide Number Placeholder 3"/>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35377167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12773" y="1678196"/>
            <a:ext cx="4563311" cy="1886921"/>
          </a:xfrm>
        </p:spPr>
        <p:txBody>
          <a:bodyPr anchor="b"/>
          <a:lstStyle>
            <a:lvl1pPr algn="l">
              <a:defRPr sz="2800" b="0"/>
            </a:lvl1pPr>
          </a:lstStyle>
          <a:p>
            <a:r>
              <a:rPr lang="it-IT"/>
              <a:t>Fare clic per modificare lo stile del titolo</a:t>
            </a:r>
            <a:endParaRPr lang="en-US"/>
          </a:p>
        </p:txBody>
      </p:sp>
      <p:sp>
        <p:nvSpPr>
          <p:cNvPr id="3" name="Content Placeholder 2"/>
          <p:cNvSpPr>
            <a:spLocks noGrp="1"/>
          </p:cNvSpPr>
          <p:nvPr>
            <p:ph idx="1"/>
          </p:nvPr>
        </p:nvSpPr>
        <p:spPr>
          <a:xfrm>
            <a:off x="922669" y="559399"/>
            <a:ext cx="5488889"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712773" y="3603813"/>
            <a:ext cx="4548967"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6" name="Footer Placeholder 5"/>
          <p:cNvSpPr>
            <a:spLocks noGrp="1"/>
          </p:cNvSpPr>
          <p:nvPr>
            <p:ph type="ftr" sz="quarter" idx="11"/>
          </p:nvPr>
        </p:nvSpPr>
        <p:spPr/>
        <p:txBody>
          <a:bodyPr/>
          <a:lstStyle/>
          <a:p>
            <a:endParaRPr lang="it-IT">
              <a:solidFill>
                <a:srgbClr val="04617B"/>
              </a:solidFill>
            </a:endParaRPr>
          </a:p>
        </p:txBody>
      </p:sp>
      <p:sp>
        <p:nvSpPr>
          <p:cNvPr id="7" name="Slide Number Placeholder 6"/>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8043351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03642" y="4668819"/>
            <a:ext cx="10356028" cy="644729"/>
          </a:xfrm>
        </p:spPr>
        <p:txBody>
          <a:bodyPr anchor="b"/>
          <a:lstStyle>
            <a:lvl1pPr algn="ctr">
              <a:defRPr sz="2800" b="0"/>
            </a:lvl1pPr>
          </a:lstStyle>
          <a:p>
            <a:r>
              <a:rPr lang="it-IT"/>
              <a:t>Fare clic per modificare lo stile del titolo</a:t>
            </a:r>
            <a:endParaRPr lang="en-US"/>
          </a:p>
        </p:txBody>
      </p:sp>
      <p:sp>
        <p:nvSpPr>
          <p:cNvPr id="3" name="Picture Placeholder 2"/>
          <p:cNvSpPr>
            <a:spLocks noGrp="1"/>
          </p:cNvSpPr>
          <p:nvPr>
            <p:ph type="pic" idx="1"/>
          </p:nvPr>
        </p:nvSpPr>
        <p:spPr>
          <a:xfrm rot="240000">
            <a:off x="2911723" y="666965"/>
            <a:ext cx="6362875"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7986" y="5324306"/>
            <a:ext cx="10341685"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6" name="Footer Placeholder 5"/>
          <p:cNvSpPr>
            <a:spLocks noGrp="1"/>
          </p:cNvSpPr>
          <p:nvPr>
            <p:ph type="ftr" sz="quarter" idx="11"/>
          </p:nvPr>
        </p:nvSpPr>
        <p:spPr/>
        <p:txBody>
          <a:bodyPr/>
          <a:lstStyle/>
          <a:p>
            <a:endParaRPr lang="it-IT">
              <a:solidFill>
                <a:srgbClr val="04617B"/>
              </a:solidFill>
            </a:endParaRPr>
          </a:p>
        </p:txBody>
      </p:sp>
      <p:sp>
        <p:nvSpPr>
          <p:cNvPr id="7" name="Slide Number Placeholder 6"/>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336133648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nchor="ct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1" name="Group 10"/>
          <p:cNvGrpSpPr/>
          <p:nvPr/>
        </p:nvGrpSpPr>
        <p:grpSpPr>
          <a:xfrm>
            <a:off x="1563446" y="1392217"/>
            <a:ext cx="9038813" cy="923330"/>
            <a:chOff x="1172584" y="1381459"/>
            <a:chExt cx="6779110" cy="923330"/>
          </a:xfrm>
        </p:grpSpPr>
        <p:sp>
          <p:nvSpPr>
            <p:cNvPr id="15" name="TextBox 14"/>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438948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2081" y="559399"/>
            <a:ext cx="2237591" cy="5566765"/>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917985" y="849855"/>
            <a:ext cx="7343889" cy="5023821"/>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1" name="Group 10"/>
          <p:cNvGrpSpPr/>
          <p:nvPr/>
        </p:nvGrpSpPr>
        <p:grpSpPr>
          <a:xfrm rot="5400000">
            <a:off x="6125426" y="2880824"/>
            <a:ext cx="5480154" cy="923330"/>
            <a:chOff x="1815339" y="1496875"/>
            <a:chExt cx="5480154" cy="692497"/>
          </a:xfrm>
        </p:grpSpPr>
        <p:sp>
          <p:nvSpPr>
            <p:cNvPr id="12" name="TextBox 11"/>
            <p:cNvSpPr txBox="1"/>
            <p:nvPr/>
          </p:nvSpPr>
          <p:spPr>
            <a:xfrm>
              <a:off x="4147073" y="1496875"/>
              <a:ext cx="877163"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157345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04DE9C9-92F6-4303-9AD6-8AD345FE6765}" type="datetimeFigureOut">
              <a:rPr lang="it-IT" smtClean="0">
                <a:solidFill>
                  <a:srgbClr val="DBF5F9"/>
                </a:solidFill>
              </a:rPr>
              <a:pPr/>
              <a:t>21/06/2023</a:t>
            </a:fld>
            <a:endParaRPr lang="it-IT">
              <a:solidFill>
                <a:srgbClr val="DBF5F9"/>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it-IT">
              <a:solidFill>
                <a:srgbClr val="DBF5F9"/>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02740823-7111-419B-AB8F-CF9930B5C5B0}" type="slidenum">
              <a:rPr lang="it-IT" smtClean="0">
                <a:solidFill>
                  <a:srgbClr val="DBF5F9"/>
                </a:solidFill>
              </a:rPr>
              <a:pPr/>
              <a:t>‹N›</a:t>
            </a:fld>
            <a:endParaRPr lang="it-IT">
              <a:solidFill>
                <a:srgbClr val="DBF5F9"/>
              </a:solidFill>
            </a:endParaRPr>
          </a:p>
        </p:txBody>
      </p:sp>
      <p:grpSp>
        <p:nvGrpSpPr>
          <p:cNvPr id="8" name="Group 7"/>
          <p:cNvGrpSpPr/>
          <p:nvPr/>
        </p:nvGrpSpPr>
        <p:grpSpPr>
          <a:xfrm>
            <a:off x="1592135" y="2887530"/>
            <a:ext cx="9038813"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3175">
                    <a:solidFill>
                      <a:srgbClr val="DBF5F9">
                        <a:alpha val="60000"/>
                      </a:srgbClr>
                    </a:solidFill>
                  </a:ln>
                  <a:solidFill>
                    <a:srgbClr val="DBF5F9">
                      <a:lumMod val="90000"/>
                    </a:srgbClr>
                  </a:solidFill>
                  <a:effectLst>
                    <a:outerShdw blurRad="34925" dist="12700" dir="14400000" algn="ctr" rotWithShape="0">
                      <a:srgbClr val="000000">
                        <a:alpha val="21000"/>
                      </a:srgbClr>
                    </a:outerShdw>
                  </a:effectLst>
                  <a:uLnTx/>
                  <a:uFillTx/>
                  <a:latin typeface="Wingdings" pitchFamily="2" charset="2"/>
                  <a:ea typeface="+mn-ea"/>
                  <a:cs typeface="+mn-cs"/>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77788" y="1387737"/>
            <a:ext cx="9036424"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it-IT"/>
              <a:t>Fare clic per modificare lo stile del titolo</a:t>
            </a:r>
            <a:endParaRPr lang="en-US" dirty="0"/>
          </a:p>
        </p:txBody>
      </p:sp>
      <p:sp>
        <p:nvSpPr>
          <p:cNvPr id="3" name="Subtitle 2"/>
          <p:cNvSpPr>
            <a:spLocks noGrp="1"/>
          </p:cNvSpPr>
          <p:nvPr>
            <p:ph type="subTitle" idx="1"/>
          </p:nvPr>
        </p:nvSpPr>
        <p:spPr>
          <a:xfrm>
            <a:off x="1828800" y="3767862"/>
            <a:ext cx="85344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Tree>
    <p:extLst>
      <p:ext uri="{BB962C8B-B14F-4D97-AF65-F5344CB8AC3E}">
        <p14:creationId xmlns:p14="http://schemas.microsoft.com/office/powerpoint/2010/main" val="3667957577"/>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olo e contenuto">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
        <p:nvSpPr>
          <p:cNvPr id="11" name="Title 10"/>
          <p:cNvSpPr>
            <a:spLocks noGrp="1"/>
          </p:cNvSpPr>
          <p:nvPr>
            <p:ph type="title"/>
          </p:nvPr>
        </p:nvSpPr>
        <p:spPr/>
        <p:txBody>
          <a:bodyPr/>
          <a:lstStyle/>
          <a:p>
            <a:r>
              <a:rPr lang="it-IT"/>
              <a:t>Fare clic per modificare lo stile del titolo</a:t>
            </a:r>
            <a:endParaRPr lang="en-US"/>
          </a:p>
        </p:txBody>
      </p:sp>
      <p:grpSp>
        <p:nvGrpSpPr>
          <p:cNvPr id="12" name="Group 11"/>
          <p:cNvGrpSpPr/>
          <p:nvPr/>
        </p:nvGrpSpPr>
        <p:grpSpPr>
          <a:xfrm>
            <a:off x="1563446" y="1392217"/>
            <a:ext cx="9038813" cy="923330"/>
            <a:chOff x="1172584" y="1381459"/>
            <a:chExt cx="6779110" cy="923330"/>
          </a:xfrm>
        </p:grpSpPr>
        <p:sp>
          <p:nvSpPr>
            <p:cNvPr id="13" name="TextBox 12"/>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95644466"/>
      </p:ext>
    </p:extLst>
  </p:cSld>
  <p:clrMapOvr>
    <a:overrideClrMapping bg1="lt1" tx1="dk1" bg2="lt2" tx2="dk2" accent1="accent1" accent2="accent2" accent3="accent3" accent4="accent4" accent5="accent5" accent6="accent6" hlink="hlink" folHlink="folHlink"/>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12192000" cy="6858000"/>
          </a:xfrm>
          <a:prstGeom prst="rect">
            <a:avLst/>
          </a:prstGeom>
        </p:spPr>
      </p:pic>
      <p:grpSp>
        <p:nvGrpSpPr>
          <p:cNvPr id="7" name="Group 7"/>
          <p:cNvGrpSpPr/>
          <p:nvPr/>
        </p:nvGrpSpPr>
        <p:grpSpPr>
          <a:xfrm>
            <a:off x="1563446" y="2887579"/>
            <a:ext cx="9038813" cy="923330"/>
            <a:chOff x="1172584" y="1381459"/>
            <a:chExt cx="6779110" cy="923330"/>
          </a:xfrm>
        </p:grpSpPr>
        <p:sp>
          <p:nvSpPr>
            <p:cNvPr id="9" name="TextBox 8"/>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920054" y="1204857"/>
            <a:ext cx="10339617" cy="1910716"/>
          </a:xfrm>
        </p:spPr>
        <p:txBody>
          <a:bodyPr anchor="b"/>
          <a:lstStyle>
            <a:lvl1pPr algn="ctr">
              <a:defRPr sz="5400" b="0" cap="none" baseline="0">
                <a:solidFill>
                  <a:schemeClr val="tx2"/>
                </a:solidFill>
              </a:defRPr>
            </a:lvl1pPr>
          </a:lstStyle>
          <a:p>
            <a:r>
              <a:rPr lang="it-IT"/>
              <a:t>Fare clic per modificare lo stile del titolo</a:t>
            </a:r>
            <a:endParaRPr lang="en-US" dirty="0"/>
          </a:p>
        </p:txBody>
      </p:sp>
      <p:sp>
        <p:nvSpPr>
          <p:cNvPr id="3" name="Text Placeholder 2"/>
          <p:cNvSpPr>
            <a:spLocks noGrp="1"/>
          </p:cNvSpPr>
          <p:nvPr>
            <p:ph type="body" idx="1"/>
          </p:nvPr>
        </p:nvSpPr>
        <p:spPr>
          <a:xfrm>
            <a:off x="932331" y="3767317"/>
            <a:ext cx="10312996"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2998801118"/>
      </p:ext>
    </p:extLst>
  </p:cSld>
  <p:clrMapOvr>
    <a:overrideClrMapping bg1="lt1" tx1="dk1" bg2="lt2" tx2="dk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6" name="Footer Placeholder 5"/>
          <p:cNvSpPr>
            <a:spLocks noGrp="1"/>
          </p:cNvSpPr>
          <p:nvPr>
            <p:ph type="ftr" sz="quarter" idx="11"/>
          </p:nvPr>
        </p:nvSpPr>
        <p:spPr/>
        <p:txBody>
          <a:bodyPr/>
          <a:lstStyle/>
          <a:p>
            <a:endParaRPr lang="it-IT">
              <a:solidFill>
                <a:srgbClr val="04617B"/>
              </a:solidFill>
            </a:endParaRPr>
          </a:p>
        </p:txBody>
      </p:sp>
      <p:sp>
        <p:nvSpPr>
          <p:cNvPr id="7" name="Slide Number Placeholder 6"/>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
        <p:nvSpPr>
          <p:cNvPr id="12" name="Title 11"/>
          <p:cNvSpPr>
            <a:spLocks noGrp="1"/>
          </p:cNvSpPr>
          <p:nvPr>
            <p:ph type="title"/>
          </p:nvPr>
        </p:nvSpPr>
        <p:spPr/>
        <p:txBody>
          <a:bodyPr/>
          <a:lstStyle>
            <a:lvl1pPr>
              <a:defRPr>
                <a:solidFill>
                  <a:schemeClr val="tx2"/>
                </a:solidFill>
              </a:defRPr>
            </a:lvl1pPr>
          </a:lstStyle>
          <a:p>
            <a:r>
              <a:rPr lang="it-IT"/>
              <a:t>Fare clic per modificare lo stile del titolo</a:t>
            </a:r>
            <a:endParaRPr lang="en-US" dirty="0"/>
          </a:p>
        </p:txBody>
      </p:sp>
      <p:grpSp>
        <p:nvGrpSpPr>
          <p:cNvPr id="13" name="Group 12"/>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914400" y="2240280"/>
            <a:ext cx="5071872" cy="387705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0" name="Content Placeholder 9"/>
          <p:cNvSpPr>
            <a:spLocks noGrp="1"/>
          </p:cNvSpPr>
          <p:nvPr>
            <p:ph sz="quarter" idx="14"/>
          </p:nvPr>
        </p:nvSpPr>
        <p:spPr>
          <a:xfrm>
            <a:off x="6193535" y="2240280"/>
            <a:ext cx="5071872" cy="387705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2979222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a:p>
        </p:txBody>
      </p:sp>
      <p:sp>
        <p:nvSpPr>
          <p:cNvPr id="3" name="Text Placeholder 2"/>
          <p:cNvSpPr>
            <a:spLocks noGrp="1"/>
          </p:cNvSpPr>
          <p:nvPr>
            <p:ph type="body" idx="1"/>
          </p:nvPr>
        </p:nvSpPr>
        <p:spPr>
          <a:xfrm>
            <a:off x="1402080" y="2240280"/>
            <a:ext cx="458992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917984" y="2947595"/>
            <a:ext cx="5071872"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669741" y="2240280"/>
            <a:ext cx="4596384"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193368" y="2944368"/>
            <a:ext cx="50663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8" name="Footer Placeholder 7"/>
          <p:cNvSpPr>
            <a:spLocks noGrp="1"/>
          </p:cNvSpPr>
          <p:nvPr>
            <p:ph type="ftr" sz="quarter" idx="11"/>
          </p:nvPr>
        </p:nvSpPr>
        <p:spPr/>
        <p:txBody>
          <a:bodyPr/>
          <a:lstStyle/>
          <a:p>
            <a:endParaRPr lang="it-IT">
              <a:solidFill>
                <a:srgbClr val="04617B"/>
              </a:solidFill>
            </a:endParaRPr>
          </a:p>
        </p:txBody>
      </p:sp>
      <p:sp>
        <p:nvSpPr>
          <p:cNvPr id="9" name="Slide Number Placeholder 8"/>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4" name="Group 13"/>
          <p:cNvGrpSpPr/>
          <p:nvPr/>
        </p:nvGrpSpPr>
        <p:grpSpPr>
          <a:xfrm>
            <a:off x="1563446" y="1392217"/>
            <a:ext cx="9038813" cy="923330"/>
            <a:chOff x="1172584" y="1381459"/>
            <a:chExt cx="6779110" cy="923330"/>
          </a:xfrm>
        </p:grpSpPr>
        <p:sp>
          <p:nvSpPr>
            <p:cNvPr id="16" name="TextBox 15"/>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1802917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a:p>
        </p:txBody>
      </p:sp>
      <p:sp>
        <p:nvSpPr>
          <p:cNvPr id="3" name="Text Placeholder 2"/>
          <p:cNvSpPr>
            <a:spLocks noGrp="1"/>
          </p:cNvSpPr>
          <p:nvPr>
            <p:ph type="body" idx="1"/>
          </p:nvPr>
        </p:nvSpPr>
        <p:spPr>
          <a:xfrm>
            <a:off x="1402080" y="2240280"/>
            <a:ext cx="458992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917984" y="2947595"/>
            <a:ext cx="5071872"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669741" y="2240280"/>
            <a:ext cx="4596384"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193368" y="2944368"/>
            <a:ext cx="50663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8" name="Footer Placeholder 7"/>
          <p:cNvSpPr>
            <a:spLocks noGrp="1"/>
          </p:cNvSpPr>
          <p:nvPr>
            <p:ph type="ftr" sz="quarter" idx="11"/>
          </p:nvPr>
        </p:nvSpPr>
        <p:spPr/>
        <p:txBody>
          <a:bodyPr/>
          <a:lstStyle/>
          <a:p>
            <a:endParaRPr lang="it-IT">
              <a:solidFill>
                <a:srgbClr val="04617B"/>
              </a:solidFill>
            </a:endParaRPr>
          </a:p>
        </p:txBody>
      </p:sp>
      <p:sp>
        <p:nvSpPr>
          <p:cNvPr id="9" name="Slide Number Placeholder 8"/>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4" name="Group 13"/>
          <p:cNvGrpSpPr/>
          <p:nvPr/>
        </p:nvGrpSpPr>
        <p:grpSpPr>
          <a:xfrm>
            <a:off x="1563446" y="1392217"/>
            <a:ext cx="9038813" cy="923330"/>
            <a:chOff x="1172584" y="1381459"/>
            <a:chExt cx="6779110" cy="923330"/>
          </a:xfrm>
        </p:grpSpPr>
        <p:sp>
          <p:nvSpPr>
            <p:cNvPr id="16" name="TextBox 15"/>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8835391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4" name="Footer Placeholder 3"/>
          <p:cNvSpPr>
            <a:spLocks noGrp="1"/>
          </p:cNvSpPr>
          <p:nvPr>
            <p:ph type="ftr" sz="quarter" idx="11"/>
          </p:nvPr>
        </p:nvSpPr>
        <p:spPr/>
        <p:txBody>
          <a:bodyPr/>
          <a:lstStyle/>
          <a:p>
            <a:endParaRPr lang="it-IT">
              <a:solidFill>
                <a:srgbClr val="04617B"/>
              </a:solidFill>
            </a:endParaRPr>
          </a:p>
        </p:txBody>
      </p:sp>
      <p:sp>
        <p:nvSpPr>
          <p:cNvPr id="5" name="Slide Number Placeholder 4"/>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0" name="Group 9"/>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4769748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3" name="Footer Placeholder 2"/>
          <p:cNvSpPr>
            <a:spLocks noGrp="1"/>
          </p:cNvSpPr>
          <p:nvPr>
            <p:ph type="ftr" sz="quarter" idx="11"/>
          </p:nvPr>
        </p:nvSpPr>
        <p:spPr/>
        <p:txBody>
          <a:bodyPr/>
          <a:lstStyle/>
          <a:p>
            <a:endParaRPr lang="it-IT">
              <a:solidFill>
                <a:srgbClr val="04617B"/>
              </a:solidFill>
            </a:endParaRPr>
          </a:p>
        </p:txBody>
      </p:sp>
      <p:sp>
        <p:nvSpPr>
          <p:cNvPr id="4" name="Slide Number Placeholder 3"/>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380041033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12773" y="1678196"/>
            <a:ext cx="4563311" cy="1886921"/>
          </a:xfrm>
        </p:spPr>
        <p:txBody>
          <a:bodyPr anchor="b"/>
          <a:lstStyle>
            <a:lvl1pPr algn="l">
              <a:defRPr sz="2800" b="0"/>
            </a:lvl1pPr>
          </a:lstStyle>
          <a:p>
            <a:r>
              <a:rPr lang="it-IT"/>
              <a:t>Fare clic per modificare lo stile del titolo</a:t>
            </a:r>
            <a:endParaRPr lang="en-US"/>
          </a:p>
        </p:txBody>
      </p:sp>
      <p:sp>
        <p:nvSpPr>
          <p:cNvPr id="3" name="Content Placeholder 2"/>
          <p:cNvSpPr>
            <a:spLocks noGrp="1"/>
          </p:cNvSpPr>
          <p:nvPr>
            <p:ph idx="1"/>
          </p:nvPr>
        </p:nvSpPr>
        <p:spPr>
          <a:xfrm>
            <a:off x="922669" y="559399"/>
            <a:ext cx="5488889"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712773" y="3603813"/>
            <a:ext cx="4548967"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6" name="Footer Placeholder 5"/>
          <p:cNvSpPr>
            <a:spLocks noGrp="1"/>
          </p:cNvSpPr>
          <p:nvPr>
            <p:ph type="ftr" sz="quarter" idx="11"/>
          </p:nvPr>
        </p:nvSpPr>
        <p:spPr/>
        <p:txBody>
          <a:bodyPr/>
          <a:lstStyle/>
          <a:p>
            <a:endParaRPr lang="it-IT">
              <a:solidFill>
                <a:srgbClr val="04617B"/>
              </a:solidFill>
            </a:endParaRPr>
          </a:p>
        </p:txBody>
      </p:sp>
      <p:sp>
        <p:nvSpPr>
          <p:cNvPr id="7" name="Slide Number Placeholder 6"/>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34903420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03642" y="4668819"/>
            <a:ext cx="10356028" cy="644729"/>
          </a:xfrm>
        </p:spPr>
        <p:txBody>
          <a:bodyPr anchor="b"/>
          <a:lstStyle>
            <a:lvl1pPr algn="ctr">
              <a:defRPr sz="2800" b="0"/>
            </a:lvl1pPr>
          </a:lstStyle>
          <a:p>
            <a:r>
              <a:rPr lang="it-IT"/>
              <a:t>Fare clic per modificare lo stile del titolo</a:t>
            </a:r>
            <a:endParaRPr lang="en-US"/>
          </a:p>
        </p:txBody>
      </p:sp>
      <p:sp>
        <p:nvSpPr>
          <p:cNvPr id="3" name="Picture Placeholder 2"/>
          <p:cNvSpPr>
            <a:spLocks noGrp="1"/>
          </p:cNvSpPr>
          <p:nvPr>
            <p:ph type="pic" idx="1"/>
          </p:nvPr>
        </p:nvSpPr>
        <p:spPr>
          <a:xfrm rot="240000">
            <a:off x="2911723" y="666965"/>
            <a:ext cx="6362875"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7986" y="5324306"/>
            <a:ext cx="10341685"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6" name="Footer Placeholder 5"/>
          <p:cNvSpPr>
            <a:spLocks noGrp="1"/>
          </p:cNvSpPr>
          <p:nvPr>
            <p:ph type="ftr" sz="quarter" idx="11"/>
          </p:nvPr>
        </p:nvSpPr>
        <p:spPr/>
        <p:txBody>
          <a:bodyPr/>
          <a:lstStyle/>
          <a:p>
            <a:endParaRPr lang="it-IT">
              <a:solidFill>
                <a:srgbClr val="04617B"/>
              </a:solidFill>
            </a:endParaRPr>
          </a:p>
        </p:txBody>
      </p:sp>
      <p:sp>
        <p:nvSpPr>
          <p:cNvPr id="7" name="Slide Number Placeholder 6"/>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11933772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nchor="ct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1" name="Group 10"/>
          <p:cNvGrpSpPr/>
          <p:nvPr/>
        </p:nvGrpSpPr>
        <p:grpSpPr>
          <a:xfrm>
            <a:off x="1563446" y="1392217"/>
            <a:ext cx="9038813" cy="923330"/>
            <a:chOff x="1172584" y="1381459"/>
            <a:chExt cx="6779110" cy="923330"/>
          </a:xfrm>
        </p:grpSpPr>
        <p:sp>
          <p:nvSpPr>
            <p:cNvPr id="15" name="TextBox 14"/>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402772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2081" y="559399"/>
            <a:ext cx="2237591" cy="5566765"/>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917985" y="849855"/>
            <a:ext cx="7343889" cy="5023821"/>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1" name="Group 10"/>
          <p:cNvGrpSpPr/>
          <p:nvPr/>
        </p:nvGrpSpPr>
        <p:grpSpPr>
          <a:xfrm rot="5400000">
            <a:off x="6125426" y="2880824"/>
            <a:ext cx="5480154" cy="923330"/>
            <a:chOff x="1815339" y="1496875"/>
            <a:chExt cx="5480154" cy="692497"/>
          </a:xfrm>
        </p:grpSpPr>
        <p:sp>
          <p:nvSpPr>
            <p:cNvPr id="12" name="TextBox 11"/>
            <p:cNvSpPr txBox="1"/>
            <p:nvPr/>
          </p:nvSpPr>
          <p:spPr>
            <a:xfrm>
              <a:off x="4147073" y="1496875"/>
              <a:ext cx="877163"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30604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3">
        <a:schemeClr val="bg2"/>
      </p:bgRef>
    </p:bg>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12192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004DE9C9-92F6-4303-9AD6-8AD345FE6765}" type="datetimeFigureOut">
              <a:rPr lang="it-IT" smtClean="0">
                <a:solidFill>
                  <a:srgbClr val="DBF5F9"/>
                </a:solidFill>
              </a:rPr>
              <a:pPr/>
              <a:t>21/06/2023</a:t>
            </a:fld>
            <a:endParaRPr lang="it-IT">
              <a:solidFill>
                <a:srgbClr val="DBF5F9"/>
              </a:solidFill>
            </a:endParaRPr>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it-IT">
              <a:solidFill>
                <a:srgbClr val="DBF5F9"/>
              </a:solidFill>
            </a:endParaRPr>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02740823-7111-419B-AB8F-CF9930B5C5B0}" type="slidenum">
              <a:rPr lang="it-IT" smtClean="0">
                <a:solidFill>
                  <a:srgbClr val="DBF5F9"/>
                </a:solidFill>
              </a:rPr>
              <a:pPr/>
              <a:t>‹N›</a:t>
            </a:fld>
            <a:endParaRPr lang="it-IT">
              <a:solidFill>
                <a:srgbClr val="DBF5F9"/>
              </a:solidFill>
            </a:endParaRPr>
          </a:p>
        </p:txBody>
      </p:sp>
      <p:grpSp>
        <p:nvGrpSpPr>
          <p:cNvPr id="8" name="Group 7"/>
          <p:cNvGrpSpPr/>
          <p:nvPr/>
        </p:nvGrpSpPr>
        <p:grpSpPr>
          <a:xfrm>
            <a:off x="1592135" y="2887530"/>
            <a:ext cx="9038813"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3175">
                    <a:solidFill>
                      <a:srgbClr val="DBF5F9">
                        <a:alpha val="60000"/>
                      </a:srgbClr>
                    </a:solidFill>
                  </a:ln>
                  <a:solidFill>
                    <a:srgbClr val="DBF5F9">
                      <a:lumMod val="90000"/>
                    </a:srgbClr>
                  </a:solidFill>
                  <a:effectLst>
                    <a:outerShdw blurRad="34925" dist="12700" dir="14400000" algn="ctr" rotWithShape="0">
                      <a:srgbClr val="000000">
                        <a:alpha val="21000"/>
                      </a:srgbClr>
                    </a:outerShdw>
                  </a:effectLst>
                  <a:uLnTx/>
                  <a:uFillTx/>
                  <a:latin typeface="Wingdings" pitchFamily="2" charset="2"/>
                  <a:ea typeface="+mn-ea"/>
                  <a:cs typeface="+mn-cs"/>
                </a:rPr>
                <a:t></a:t>
              </a: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77788" y="1387737"/>
            <a:ext cx="9036424"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it-IT"/>
              <a:t>Fare clic per modificare lo stile del titolo</a:t>
            </a:r>
            <a:endParaRPr lang="en-US" dirty="0"/>
          </a:p>
        </p:txBody>
      </p:sp>
      <p:sp>
        <p:nvSpPr>
          <p:cNvPr id="3" name="Subtitle 2"/>
          <p:cNvSpPr>
            <a:spLocks noGrp="1"/>
          </p:cNvSpPr>
          <p:nvPr>
            <p:ph type="subTitle" idx="1"/>
          </p:nvPr>
        </p:nvSpPr>
        <p:spPr>
          <a:xfrm>
            <a:off x="1828800" y="3767862"/>
            <a:ext cx="85344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endParaRPr lang="en-US" dirty="0"/>
          </a:p>
        </p:txBody>
      </p:sp>
    </p:spTree>
    <p:extLst>
      <p:ext uri="{BB962C8B-B14F-4D97-AF65-F5344CB8AC3E}">
        <p14:creationId xmlns:p14="http://schemas.microsoft.com/office/powerpoint/2010/main" val="2665366227"/>
      </p:ext>
    </p:extLst>
  </p:cSld>
  <p:clrMapOvr>
    <a:overrideClrMapping bg1="dk1" tx1="lt1" bg2="dk2" tx2="lt2" accent1="accent1" accent2="accent2" accent3="accent3" accent4="accent4" accent5="accent5" accent6="accent6" hlink="hlink" folHlink="folHlink"/>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olo e contenuto">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
        <p:nvSpPr>
          <p:cNvPr id="11" name="Title 10"/>
          <p:cNvSpPr>
            <a:spLocks noGrp="1"/>
          </p:cNvSpPr>
          <p:nvPr>
            <p:ph type="title"/>
          </p:nvPr>
        </p:nvSpPr>
        <p:spPr/>
        <p:txBody>
          <a:bodyPr/>
          <a:lstStyle/>
          <a:p>
            <a:r>
              <a:rPr lang="it-IT"/>
              <a:t>Fare clic per modificare lo stile del titolo</a:t>
            </a:r>
            <a:endParaRPr lang="en-US"/>
          </a:p>
        </p:txBody>
      </p:sp>
      <p:grpSp>
        <p:nvGrpSpPr>
          <p:cNvPr id="12" name="Group 11"/>
          <p:cNvGrpSpPr/>
          <p:nvPr/>
        </p:nvGrpSpPr>
        <p:grpSpPr>
          <a:xfrm>
            <a:off x="1563446" y="1392217"/>
            <a:ext cx="9038813" cy="923330"/>
            <a:chOff x="1172584" y="1381459"/>
            <a:chExt cx="6779110" cy="923330"/>
          </a:xfrm>
        </p:grpSpPr>
        <p:sp>
          <p:nvSpPr>
            <p:cNvPr id="13" name="TextBox 12"/>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74698655"/>
      </p:ext>
    </p:extLst>
  </p:cSld>
  <p:clrMapOvr>
    <a:overrideClrMapping bg1="lt1" tx1="dk1" bg2="lt2" tx2="dk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Intestazione sezione">
    <p:bg>
      <p:bgRef idx="1002">
        <a:schemeClr val="bg2"/>
      </p:bgRef>
    </p:bg>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12192000" cy="6858000"/>
          </a:xfrm>
          <a:prstGeom prst="rect">
            <a:avLst/>
          </a:prstGeom>
        </p:spPr>
      </p:pic>
      <p:grpSp>
        <p:nvGrpSpPr>
          <p:cNvPr id="7" name="Group 7"/>
          <p:cNvGrpSpPr/>
          <p:nvPr/>
        </p:nvGrpSpPr>
        <p:grpSpPr>
          <a:xfrm>
            <a:off x="1563446" y="2887579"/>
            <a:ext cx="9038813" cy="923330"/>
            <a:chOff x="1172584" y="1381459"/>
            <a:chExt cx="6779110" cy="923330"/>
          </a:xfrm>
        </p:grpSpPr>
        <p:sp>
          <p:nvSpPr>
            <p:cNvPr id="9" name="TextBox 8"/>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920054" y="1204857"/>
            <a:ext cx="10339617" cy="1910716"/>
          </a:xfrm>
        </p:spPr>
        <p:txBody>
          <a:bodyPr anchor="b"/>
          <a:lstStyle>
            <a:lvl1pPr algn="ctr">
              <a:defRPr sz="5400" b="0" cap="none" baseline="0">
                <a:solidFill>
                  <a:schemeClr val="tx2"/>
                </a:solidFill>
              </a:defRPr>
            </a:lvl1pPr>
          </a:lstStyle>
          <a:p>
            <a:r>
              <a:rPr lang="it-IT"/>
              <a:t>Fare clic per modificare lo stile del titolo</a:t>
            </a:r>
            <a:endParaRPr lang="en-US" dirty="0"/>
          </a:p>
        </p:txBody>
      </p:sp>
      <p:sp>
        <p:nvSpPr>
          <p:cNvPr id="3" name="Text Placeholder 2"/>
          <p:cNvSpPr>
            <a:spLocks noGrp="1"/>
          </p:cNvSpPr>
          <p:nvPr>
            <p:ph type="body" idx="1"/>
          </p:nvPr>
        </p:nvSpPr>
        <p:spPr>
          <a:xfrm>
            <a:off x="932331" y="3767317"/>
            <a:ext cx="10312996"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32011049"/>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4" name="Footer Placeholder 3"/>
          <p:cNvSpPr>
            <a:spLocks noGrp="1"/>
          </p:cNvSpPr>
          <p:nvPr>
            <p:ph type="ftr" sz="quarter" idx="11"/>
          </p:nvPr>
        </p:nvSpPr>
        <p:spPr/>
        <p:txBody>
          <a:bodyPr/>
          <a:lstStyle/>
          <a:p>
            <a:endParaRPr lang="it-IT">
              <a:solidFill>
                <a:srgbClr val="04617B"/>
              </a:solidFill>
            </a:endParaRPr>
          </a:p>
        </p:txBody>
      </p:sp>
      <p:sp>
        <p:nvSpPr>
          <p:cNvPr id="5" name="Slide Number Placeholder 4"/>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0" name="Group 9"/>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745278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6" name="Footer Placeholder 5"/>
          <p:cNvSpPr>
            <a:spLocks noGrp="1"/>
          </p:cNvSpPr>
          <p:nvPr>
            <p:ph type="ftr" sz="quarter" idx="11"/>
          </p:nvPr>
        </p:nvSpPr>
        <p:spPr/>
        <p:txBody>
          <a:bodyPr/>
          <a:lstStyle/>
          <a:p>
            <a:endParaRPr lang="it-IT">
              <a:solidFill>
                <a:srgbClr val="04617B"/>
              </a:solidFill>
            </a:endParaRPr>
          </a:p>
        </p:txBody>
      </p:sp>
      <p:sp>
        <p:nvSpPr>
          <p:cNvPr id="7" name="Slide Number Placeholder 6"/>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
        <p:nvSpPr>
          <p:cNvPr id="12" name="Title 11"/>
          <p:cNvSpPr>
            <a:spLocks noGrp="1"/>
          </p:cNvSpPr>
          <p:nvPr>
            <p:ph type="title"/>
          </p:nvPr>
        </p:nvSpPr>
        <p:spPr/>
        <p:txBody>
          <a:bodyPr/>
          <a:lstStyle>
            <a:lvl1pPr>
              <a:defRPr>
                <a:solidFill>
                  <a:schemeClr val="tx2"/>
                </a:solidFill>
              </a:defRPr>
            </a:lvl1pPr>
          </a:lstStyle>
          <a:p>
            <a:r>
              <a:rPr lang="it-IT"/>
              <a:t>Fare clic per modificare lo stile del titolo</a:t>
            </a:r>
            <a:endParaRPr lang="en-US" dirty="0"/>
          </a:p>
        </p:txBody>
      </p:sp>
      <p:grpSp>
        <p:nvGrpSpPr>
          <p:cNvPr id="13" name="Group 12"/>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914400" y="2240280"/>
            <a:ext cx="5071872" cy="387705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0" name="Content Placeholder 9"/>
          <p:cNvSpPr>
            <a:spLocks noGrp="1"/>
          </p:cNvSpPr>
          <p:nvPr>
            <p:ph sz="quarter" idx="14"/>
          </p:nvPr>
        </p:nvSpPr>
        <p:spPr>
          <a:xfrm>
            <a:off x="6193535" y="2240280"/>
            <a:ext cx="5071872" cy="3877056"/>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Tree>
    <p:extLst>
      <p:ext uri="{BB962C8B-B14F-4D97-AF65-F5344CB8AC3E}">
        <p14:creationId xmlns:p14="http://schemas.microsoft.com/office/powerpoint/2010/main" val="30201475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it-IT"/>
              <a:t>Fare clic per modificare lo stile del titolo</a:t>
            </a:r>
            <a:endParaRPr lang="en-US"/>
          </a:p>
        </p:txBody>
      </p:sp>
      <p:sp>
        <p:nvSpPr>
          <p:cNvPr id="3" name="Text Placeholder 2"/>
          <p:cNvSpPr>
            <a:spLocks noGrp="1"/>
          </p:cNvSpPr>
          <p:nvPr>
            <p:ph type="body" idx="1"/>
          </p:nvPr>
        </p:nvSpPr>
        <p:spPr>
          <a:xfrm>
            <a:off x="1402080" y="2240280"/>
            <a:ext cx="458992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Content Placeholder 3"/>
          <p:cNvSpPr>
            <a:spLocks noGrp="1"/>
          </p:cNvSpPr>
          <p:nvPr>
            <p:ph sz="half" idx="2"/>
          </p:nvPr>
        </p:nvSpPr>
        <p:spPr>
          <a:xfrm>
            <a:off x="917984" y="2947595"/>
            <a:ext cx="5071872"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669741" y="2240280"/>
            <a:ext cx="4596384"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Content Placeholder 5"/>
          <p:cNvSpPr>
            <a:spLocks noGrp="1"/>
          </p:cNvSpPr>
          <p:nvPr>
            <p:ph sz="quarter" idx="4"/>
          </p:nvPr>
        </p:nvSpPr>
        <p:spPr>
          <a:xfrm>
            <a:off x="6193368" y="2944368"/>
            <a:ext cx="50663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8" name="Footer Placeholder 7"/>
          <p:cNvSpPr>
            <a:spLocks noGrp="1"/>
          </p:cNvSpPr>
          <p:nvPr>
            <p:ph type="ftr" sz="quarter" idx="11"/>
          </p:nvPr>
        </p:nvSpPr>
        <p:spPr/>
        <p:txBody>
          <a:bodyPr/>
          <a:lstStyle/>
          <a:p>
            <a:endParaRPr lang="it-IT">
              <a:solidFill>
                <a:srgbClr val="04617B"/>
              </a:solidFill>
            </a:endParaRPr>
          </a:p>
        </p:txBody>
      </p:sp>
      <p:sp>
        <p:nvSpPr>
          <p:cNvPr id="9" name="Slide Number Placeholder 8"/>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4" name="Group 13"/>
          <p:cNvGrpSpPr/>
          <p:nvPr/>
        </p:nvGrpSpPr>
        <p:grpSpPr>
          <a:xfrm>
            <a:off x="1563446" y="1392217"/>
            <a:ext cx="9038813" cy="923330"/>
            <a:chOff x="1172584" y="1381459"/>
            <a:chExt cx="6779110" cy="923330"/>
          </a:xfrm>
        </p:grpSpPr>
        <p:sp>
          <p:nvSpPr>
            <p:cNvPr id="16" name="TextBox 15"/>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227672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Date Placeholder 2"/>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4" name="Footer Placeholder 3"/>
          <p:cNvSpPr>
            <a:spLocks noGrp="1"/>
          </p:cNvSpPr>
          <p:nvPr>
            <p:ph type="ftr" sz="quarter" idx="11"/>
          </p:nvPr>
        </p:nvSpPr>
        <p:spPr/>
        <p:txBody>
          <a:bodyPr/>
          <a:lstStyle/>
          <a:p>
            <a:endParaRPr lang="it-IT">
              <a:solidFill>
                <a:srgbClr val="04617B"/>
              </a:solidFill>
            </a:endParaRPr>
          </a:p>
        </p:txBody>
      </p:sp>
      <p:sp>
        <p:nvSpPr>
          <p:cNvPr id="5" name="Slide Number Placeholder 4"/>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0" name="Group 9"/>
          <p:cNvGrpSpPr/>
          <p:nvPr/>
        </p:nvGrpSpPr>
        <p:grpSpPr>
          <a:xfrm>
            <a:off x="1563446" y="1392217"/>
            <a:ext cx="9038813" cy="923330"/>
            <a:chOff x="1172584" y="1381459"/>
            <a:chExt cx="6779110" cy="923330"/>
          </a:xfrm>
        </p:grpSpPr>
        <p:sp>
          <p:nvSpPr>
            <p:cNvPr id="14" name="TextBox 13"/>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9957874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3" name="Footer Placeholder 2"/>
          <p:cNvSpPr>
            <a:spLocks noGrp="1"/>
          </p:cNvSpPr>
          <p:nvPr>
            <p:ph type="ftr" sz="quarter" idx="11"/>
          </p:nvPr>
        </p:nvSpPr>
        <p:spPr/>
        <p:txBody>
          <a:bodyPr/>
          <a:lstStyle/>
          <a:p>
            <a:endParaRPr lang="it-IT">
              <a:solidFill>
                <a:srgbClr val="04617B"/>
              </a:solidFill>
            </a:endParaRPr>
          </a:p>
        </p:txBody>
      </p:sp>
      <p:sp>
        <p:nvSpPr>
          <p:cNvPr id="4" name="Slide Number Placeholder 3"/>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37924109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12773" y="1678196"/>
            <a:ext cx="4563311" cy="1886921"/>
          </a:xfrm>
        </p:spPr>
        <p:txBody>
          <a:bodyPr anchor="b"/>
          <a:lstStyle>
            <a:lvl1pPr algn="l">
              <a:defRPr sz="2800" b="0"/>
            </a:lvl1pPr>
          </a:lstStyle>
          <a:p>
            <a:r>
              <a:rPr lang="it-IT"/>
              <a:t>Fare clic per modificare lo stile del titolo</a:t>
            </a:r>
            <a:endParaRPr lang="en-US"/>
          </a:p>
        </p:txBody>
      </p:sp>
      <p:sp>
        <p:nvSpPr>
          <p:cNvPr id="3" name="Content Placeholder 2"/>
          <p:cNvSpPr>
            <a:spLocks noGrp="1"/>
          </p:cNvSpPr>
          <p:nvPr>
            <p:ph idx="1"/>
          </p:nvPr>
        </p:nvSpPr>
        <p:spPr>
          <a:xfrm>
            <a:off x="922669" y="559399"/>
            <a:ext cx="5488889"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712773" y="3603813"/>
            <a:ext cx="4548967"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6" name="Footer Placeholder 5"/>
          <p:cNvSpPr>
            <a:spLocks noGrp="1"/>
          </p:cNvSpPr>
          <p:nvPr>
            <p:ph type="ftr" sz="quarter" idx="11"/>
          </p:nvPr>
        </p:nvSpPr>
        <p:spPr/>
        <p:txBody>
          <a:bodyPr/>
          <a:lstStyle/>
          <a:p>
            <a:endParaRPr lang="it-IT">
              <a:solidFill>
                <a:srgbClr val="04617B"/>
              </a:solidFill>
            </a:endParaRPr>
          </a:p>
        </p:txBody>
      </p:sp>
      <p:sp>
        <p:nvSpPr>
          <p:cNvPr id="7" name="Slide Number Placeholder 6"/>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19648531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03642" y="4668819"/>
            <a:ext cx="10356028" cy="644729"/>
          </a:xfrm>
        </p:spPr>
        <p:txBody>
          <a:bodyPr anchor="b"/>
          <a:lstStyle>
            <a:lvl1pPr algn="ctr">
              <a:defRPr sz="2800" b="0"/>
            </a:lvl1pPr>
          </a:lstStyle>
          <a:p>
            <a:r>
              <a:rPr lang="it-IT"/>
              <a:t>Fare clic per modificare lo stile del titolo</a:t>
            </a:r>
            <a:endParaRPr lang="en-US"/>
          </a:p>
        </p:txBody>
      </p:sp>
      <p:sp>
        <p:nvSpPr>
          <p:cNvPr id="3" name="Picture Placeholder 2"/>
          <p:cNvSpPr>
            <a:spLocks noGrp="1"/>
          </p:cNvSpPr>
          <p:nvPr>
            <p:ph type="pic" idx="1"/>
          </p:nvPr>
        </p:nvSpPr>
        <p:spPr>
          <a:xfrm rot="240000">
            <a:off x="2911723" y="666965"/>
            <a:ext cx="6362875"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7986" y="5324306"/>
            <a:ext cx="10341685"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6" name="Footer Placeholder 5"/>
          <p:cNvSpPr>
            <a:spLocks noGrp="1"/>
          </p:cNvSpPr>
          <p:nvPr>
            <p:ph type="ftr" sz="quarter" idx="11"/>
          </p:nvPr>
        </p:nvSpPr>
        <p:spPr/>
        <p:txBody>
          <a:bodyPr/>
          <a:lstStyle/>
          <a:p>
            <a:endParaRPr lang="it-IT">
              <a:solidFill>
                <a:srgbClr val="04617B"/>
              </a:solidFill>
            </a:endParaRPr>
          </a:p>
        </p:txBody>
      </p:sp>
      <p:sp>
        <p:nvSpPr>
          <p:cNvPr id="7" name="Slide Number Placeholder 6"/>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29661738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a:p>
        </p:txBody>
      </p:sp>
      <p:sp>
        <p:nvSpPr>
          <p:cNvPr id="3" name="Vertical Text Placeholder 2"/>
          <p:cNvSpPr>
            <a:spLocks noGrp="1"/>
          </p:cNvSpPr>
          <p:nvPr>
            <p:ph type="body" orient="vert" idx="1"/>
          </p:nvPr>
        </p:nvSpPr>
        <p:spPr/>
        <p:txBody>
          <a:bodyPr vert="eaVert" anchor="ct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1" name="Group 10"/>
          <p:cNvGrpSpPr/>
          <p:nvPr/>
        </p:nvGrpSpPr>
        <p:grpSpPr>
          <a:xfrm>
            <a:off x="1563446" y="1392217"/>
            <a:ext cx="9038813" cy="923330"/>
            <a:chOff x="1172584" y="1381459"/>
            <a:chExt cx="6779110" cy="923330"/>
          </a:xfrm>
        </p:grpSpPr>
        <p:sp>
          <p:nvSpPr>
            <p:cNvPr id="15" name="TextBox 14"/>
            <p:cNvSpPr txBox="1"/>
            <p:nvPr/>
          </p:nvSpPr>
          <p:spPr>
            <a:xfrm>
              <a:off x="4147073" y="1381459"/>
              <a:ext cx="657872"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015679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22081" y="559399"/>
            <a:ext cx="2237591" cy="5566765"/>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917985" y="849855"/>
            <a:ext cx="7343889" cy="5023821"/>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Date Placeholder 3"/>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11"/>
          </p:nvPr>
        </p:nvSpPr>
        <p:spPr/>
        <p:txBody>
          <a:bodyPr/>
          <a:lstStyle/>
          <a:p>
            <a:endParaRPr lang="it-IT">
              <a:solidFill>
                <a:srgbClr val="04617B"/>
              </a:solidFill>
            </a:endParaRPr>
          </a:p>
        </p:txBody>
      </p:sp>
      <p:sp>
        <p:nvSpPr>
          <p:cNvPr id="6" name="Slide Number Placeholder 5"/>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grpSp>
        <p:nvGrpSpPr>
          <p:cNvPr id="11" name="Group 10"/>
          <p:cNvGrpSpPr/>
          <p:nvPr/>
        </p:nvGrpSpPr>
        <p:grpSpPr>
          <a:xfrm rot="5400000">
            <a:off x="6125426" y="2880824"/>
            <a:ext cx="5480154" cy="923330"/>
            <a:chOff x="1815339" y="1496875"/>
            <a:chExt cx="5480154" cy="692497"/>
          </a:xfrm>
        </p:grpSpPr>
        <p:sp>
          <p:nvSpPr>
            <p:cNvPr id="12" name="TextBox 11"/>
            <p:cNvSpPr txBox="1"/>
            <p:nvPr/>
          </p:nvSpPr>
          <p:spPr>
            <a:xfrm>
              <a:off x="4147073" y="1496875"/>
              <a:ext cx="877163" cy="6924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rgbClr val="04617B">
                      <a:lumMod val="60000"/>
                      <a:lumOff val="40000"/>
                    </a:srgbClr>
                  </a:solidFill>
                  <a:effectLst/>
                  <a:uLnTx/>
                  <a:uFillTx/>
                  <a:latin typeface="Wingdings" pitchFamily="2" charset="2"/>
                  <a:ea typeface="+mn-ea"/>
                  <a:cs typeface="+mn-cs"/>
                </a:rPr>
                <a:t></a:t>
              </a: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13733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3" name="Footer Placeholder 2"/>
          <p:cNvSpPr>
            <a:spLocks noGrp="1"/>
          </p:cNvSpPr>
          <p:nvPr>
            <p:ph type="ftr" sz="quarter" idx="11"/>
          </p:nvPr>
        </p:nvSpPr>
        <p:spPr/>
        <p:txBody>
          <a:bodyPr/>
          <a:lstStyle/>
          <a:p>
            <a:endParaRPr lang="it-IT">
              <a:solidFill>
                <a:srgbClr val="04617B"/>
              </a:solidFill>
            </a:endParaRPr>
          </a:p>
        </p:txBody>
      </p:sp>
      <p:sp>
        <p:nvSpPr>
          <p:cNvPr id="4" name="Slide Number Placeholder 3"/>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1070860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6712773" y="1678196"/>
            <a:ext cx="4563311" cy="1886921"/>
          </a:xfrm>
        </p:spPr>
        <p:txBody>
          <a:bodyPr anchor="b"/>
          <a:lstStyle>
            <a:lvl1pPr algn="l">
              <a:defRPr sz="2800" b="0"/>
            </a:lvl1pPr>
          </a:lstStyle>
          <a:p>
            <a:r>
              <a:rPr lang="it-IT"/>
              <a:t>Fare clic per modificare lo stile del titolo</a:t>
            </a:r>
            <a:endParaRPr lang="en-US"/>
          </a:p>
        </p:txBody>
      </p:sp>
      <p:sp>
        <p:nvSpPr>
          <p:cNvPr id="3" name="Content Placeholder 2"/>
          <p:cNvSpPr>
            <a:spLocks noGrp="1"/>
          </p:cNvSpPr>
          <p:nvPr>
            <p:ph idx="1"/>
          </p:nvPr>
        </p:nvSpPr>
        <p:spPr>
          <a:xfrm>
            <a:off x="922669" y="559399"/>
            <a:ext cx="5488889"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6712773" y="3603813"/>
            <a:ext cx="4548967"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6" name="Footer Placeholder 5"/>
          <p:cNvSpPr>
            <a:spLocks noGrp="1"/>
          </p:cNvSpPr>
          <p:nvPr>
            <p:ph type="ftr" sz="quarter" idx="11"/>
          </p:nvPr>
        </p:nvSpPr>
        <p:spPr/>
        <p:txBody>
          <a:bodyPr/>
          <a:lstStyle/>
          <a:p>
            <a:endParaRPr lang="it-IT">
              <a:solidFill>
                <a:srgbClr val="04617B"/>
              </a:solidFill>
            </a:endParaRPr>
          </a:p>
        </p:txBody>
      </p:sp>
      <p:sp>
        <p:nvSpPr>
          <p:cNvPr id="7" name="Slide Number Placeholder 6"/>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3021966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903642" y="4668819"/>
            <a:ext cx="10356028" cy="644729"/>
          </a:xfrm>
        </p:spPr>
        <p:txBody>
          <a:bodyPr anchor="b"/>
          <a:lstStyle>
            <a:lvl1pPr algn="ctr">
              <a:defRPr sz="2800" b="0"/>
            </a:lvl1pPr>
          </a:lstStyle>
          <a:p>
            <a:r>
              <a:rPr lang="it-IT"/>
              <a:t>Fare clic per modificare lo stile del titolo</a:t>
            </a:r>
            <a:endParaRPr lang="en-US"/>
          </a:p>
        </p:txBody>
      </p:sp>
      <p:sp>
        <p:nvSpPr>
          <p:cNvPr id="3" name="Picture Placeholder 2"/>
          <p:cNvSpPr>
            <a:spLocks noGrp="1"/>
          </p:cNvSpPr>
          <p:nvPr>
            <p:ph type="pic" idx="1"/>
          </p:nvPr>
        </p:nvSpPr>
        <p:spPr>
          <a:xfrm rot="240000">
            <a:off x="2911723" y="666965"/>
            <a:ext cx="6362875"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917986" y="5324306"/>
            <a:ext cx="10341685"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Date Placeholder 4"/>
          <p:cNvSpPr>
            <a:spLocks noGrp="1"/>
          </p:cNvSpPr>
          <p:nvPr>
            <p:ph type="dt" sz="half" idx="10"/>
          </p:nvPr>
        </p:nvSpPr>
        <p:spPr/>
        <p:txBody>
          <a:body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6" name="Footer Placeholder 5"/>
          <p:cNvSpPr>
            <a:spLocks noGrp="1"/>
          </p:cNvSpPr>
          <p:nvPr>
            <p:ph type="ftr" sz="quarter" idx="11"/>
          </p:nvPr>
        </p:nvSpPr>
        <p:spPr/>
        <p:txBody>
          <a:bodyPr/>
          <a:lstStyle/>
          <a:p>
            <a:endParaRPr lang="it-IT">
              <a:solidFill>
                <a:srgbClr val="04617B"/>
              </a:solidFill>
            </a:endParaRPr>
          </a:p>
        </p:txBody>
      </p:sp>
      <p:sp>
        <p:nvSpPr>
          <p:cNvPr id="7" name="Slide Number Placeholder 6"/>
          <p:cNvSpPr>
            <a:spLocks noGrp="1"/>
          </p:cNvSpPr>
          <p:nvPr>
            <p:ph type="sldNum" sz="quarter" idx="12"/>
          </p:nvPr>
        </p:nvSpPr>
        <p:spPr/>
        <p:txBody>
          <a:body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10823358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ook Antiqua"/>
              <a:ea typeface="+mn-ea"/>
              <a:cs typeface="+mn-cs"/>
            </a:endParaRPr>
          </a:p>
        </p:txBody>
      </p:sp>
      <p:sp>
        <p:nvSpPr>
          <p:cNvPr id="2" name="Title Placeholder 1"/>
          <p:cNvSpPr>
            <a:spLocks noGrp="1"/>
          </p:cNvSpPr>
          <p:nvPr>
            <p:ph type="title"/>
          </p:nvPr>
        </p:nvSpPr>
        <p:spPr>
          <a:xfrm>
            <a:off x="917987" y="570156"/>
            <a:ext cx="10341684" cy="1054250"/>
          </a:xfrm>
          <a:prstGeom prst="rect">
            <a:avLst/>
          </a:prstGeom>
        </p:spPr>
        <p:txBody>
          <a:bodyPr vert="horz" lIns="91440" tIns="45720" rIns="91440" bIns="45720" rtlCol="0" anchor="ctr">
            <a:noAutofit/>
          </a:bodyPr>
          <a:lstStyle/>
          <a:p>
            <a:r>
              <a:rPr lang="it-IT"/>
              <a:t>Fare clic per modificare lo stile del titolo</a:t>
            </a:r>
            <a:endParaRPr lang="en-US" dirty="0"/>
          </a:p>
        </p:txBody>
      </p:sp>
      <p:sp>
        <p:nvSpPr>
          <p:cNvPr id="3" name="Text Placeholder 2"/>
          <p:cNvSpPr>
            <a:spLocks noGrp="1"/>
          </p:cNvSpPr>
          <p:nvPr>
            <p:ph type="body" idx="1"/>
          </p:nvPr>
        </p:nvSpPr>
        <p:spPr>
          <a:xfrm>
            <a:off x="932330" y="2248348"/>
            <a:ext cx="10327340" cy="3877815"/>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480504" y="6161443"/>
            <a:ext cx="2844800" cy="365125"/>
          </a:xfrm>
          <a:prstGeom prst="rect">
            <a:avLst/>
          </a:prstGeom>
        </p:spPr>
        <p:txBody>
          <a:bodyPr vert="horz" lIns="91440" tIns="45720" rIns="91440" bIns="45720" rtlCol="0" anchor="ctr"/>
          <a:lstStyle>
            <a:lvl1pPr algn="l">
              <a:defRPr sz="1200">
                <a:solidFill>
                  <a:schemeClr val="tx2"/>
                </a:solidFill>
              </a:defRPr>
            </a:lvl1p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3"/>
          </p:nvPr>
        </p:nvSpPr>
        <p:spPr>
          <a:xfrm>
            <a:off x="4165600" y="6161443"/>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it-IT">
              <a:solidFill>
                <a:srgbClr val="04617B"/>
              </a:solidFill>
            </a:endParaRPr>
          </a:p>
        </p:txBody>
      </p:sp>
      <p:sp>
        <p:nvSpPr>
          <p:cNvPr id="6" name="Slide Number Placeholder 5"/>
          <p:cNvSpPr>
            <a:spLocks noGrp="1"/>
          </p:cNvSpPr>
          <p:nvPr>
            <p:ph type="sldNum" sz="quarter" idx="4"/>
          </p:nvPr>
        </p:nvSpPr>
        <p:spPr>
          <a:xfrm>
            <a:off x="8852352" y="6161443"/>
            <a:ext cx="2844800" cy="365125"/>
          </a:xfrm>
          <a:prstGeom prst="rect">
            <a:avLst/>
          </a:prstGeom>
        </p:spPr>
        <p:txBody>
          <a:bodyPr vert="horz" lIns="91440" tIns="45720" rIns="91440" bIns="45720" rtlCol="0" anchor="ctr"/>
          <a:lstStyle>
            <a:lvl1pPr algn="r">
              <a:defRPr sz="1200">
                <a:solidFill>
                  <a:schemeClr val="tx2"/>
                </a:solidFill>
              </a:defRPr>
            </a:lvl1p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23551571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69" r:id="rId12"/>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ook Antiqua"/>
              <a:ea typeface="+mn-ea"/>
              <a:cs typeface="+mn-cs"/>
            </a:endParaRPr>
          </a:p>
        </p:txBody>
      </p:sp>
      <p:sp>
        <p:nvSpPr>
          <p:cNvPr id="2" name="Title Placeholder 1"/>
          <p:cNvSpPr>
            <a:spLocks noGrp="1"/>
          </p:cNvSpPr>
          <p:nvPr>
            <p:ph type="title"/>
          </p:nvPr>
        </p:nvSpPr>
        <p:spPr>
          <a:xfrm>
            <a:off x="917987" y="570156"/>
            <a:ext cx="10341684" cy="1054250"/>
          </a:xfrm>
          <a:prstGeom prst="rect">
            <a:avLst/>
          </a:prstGeom>
        </p:spPr>
        <p:txBody>
          <a:bodyPr vert="horz" lIns="91440" tIns="45720" rIns="91440" bIns="45720" rtlCol="0" anchor="ctr">
            <a:noAutofit/>
          </a:bodyPr>
          <a:lstStyle/>
          <a:p>
            <a:r>
              <a:rPr lang="it-IT"/>
              <a:t>Fare clic per modificare lo stile del titolo</a:t>
            </a:r>
            <a:endParaRPr lang="en-US" dirty="0"/>
          </a:p>
        </p:txBody>
      </p:sp>
      <p:sp>
        <p:nvSpPr>
          <p:cNvPr id="3" name="Text Placeholder 2"/>
          <p:cNvSpPr>
            <a:spLocks noGrp="1"/>
          </p:cNvSpPr>
          <p:nvPr>
            <p:ph type="body" idx="1"/>
          </p:nvPr>
        </p:nvSpPr>
        <p:spPr>
          <a:xfrm>
            <a:off x="932330" y="2248348"/>
            <a:ext cx="10327340" cy="3877815"/>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480504" y="6161443"/>
            <a:ext cx="2844800" cy="365125"/>
          </a:xfrm>
          <a:prstGeom prst="rect">
            <a:avLst/>
          </a:prstGeom>
        </p:spPr>
        <p:txBody>
          <a:bodyPr vert="horz" lIns="91440" tIns="45720" rIns="91440" bIns="45720" rtlCol="0" anchor="ctr"/>
          <a:lstStyle>
            <a:lvl1pPr algn="l">
              <a:defRPr sz="1200">
                <a:solidFill>
                  <a:schemeClr val="tx2"/>
                </a:solidFill>
              </a:defRPr>
            </a:lvl1p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3"/>
          </p:nvPr>
        </p:nvSpPr>
        <p:spPr>
          <a:xfrm>
            <a:off x="4165600" y="6161443"/>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it-IT">
              <a:solidFill>
                <a:srgbClr val="04617B"/>
              </a:solidFill>
            </a:endParaRPr>
          </a:p>
        </p:txBody>
      </p:sp>
      <p:sp>
        <p:nvSpPr>
          <p:cNvPr id="6" name="Slide Number Placeholder 5"/>
          <p:cNvSpPr>
            <a:spLocks noGrp="1"/>
          </p:cNvSpPr>
          <p:nvPr>
            <p:ph type="sldNum" sz="quarter" idx="4"/>
          </p:nvPr>
        </p:nvSpPr>
        <p:spPr>
          <a:xfrm>
            <a:off x="8852352" y="6161443"/>
            <a:ext cx="2844800" cy="365125"/>
          </a:xfrm>
          <a:prstGeom prst="rect">
            <a:avLst/>
          </a:prstGeom>
        </p:spPr>
        <p:txBody>
          <a:bodyPr vert="horz" lIns="91440" tIns="45720" rIns="91440" bIns="45720" rtlCol="0" anchor="ctr"/>
          <a:lstStyle>
            <a:lvl1pPr algn="r">
              <a:defRPr sz="1200">
                <a:solidFill>
                  <a:schemeClr val="tx2"/>
                </a:solidFill>
              </a:defRPr>
            </a:lvl1p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262043610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ook Antiqua"/>
              <a:ea typeface="+mn-ea"/>
              <a:cs typeface="+mn-cs"/>
            </a:endParaRPr>
          </a:p>
        </p:txBody>
      </p:sp>
      <p:sp>
        <p:nvSpPr>
          <p:cNvPr id="2" name="Title Placeholder 1"/>
          <p:cNvSpPr>
            <a:spLocks noGrp="1"/>
          </p:cNvSpPr>
          <p:nvPr>
            <p:ph type="title"/>
          </p:nvPr>
        </p:nvSpPr>
        <p:spPr>
          <a:xfrm>
            <a:off x="917987" y="570156"/>
            <a:ext cx="10341684" cy="1054250"/>
          </a:xfrm>
          <a:prstGeom prst="rect">
            <a:avLst/>
          </a:prstGeom>
        </p:spPr>
        <p:txBody>
          <a:bodyPr vert="horz" lIns="91440" tIns="45720" rIns="91440" bIns="45720" rtlCol="0" anchor="ctr">
            <a:noAutofit/>
          </a:bodyPr>
          <a:lstStyle/>
          <a:p>
            <a:r>
              <a:rPr lang="it-IT"/>
              <a:t>Fare clic per modificare lo stile del titolo</a:t>
            </a:r>
            <a:endParaRPr lang="en-US" dirty="0"/>
          </a:p>
        </p:txBody>
      </p:sp>
      <p:sp>
        <p:nvSpPr>
          <p:cNvPr id="3" name="Text Placeholder 2"/>
          <p:cNvSpPr>
            <a:spLocks noGrp="1"/>
          </p:cNvSpPr>
          <p:nvPr>
            <p:ph type="body" idx="1"/>
          </p:nvPr>
        </p:nvSpPr>
        <p:spPr>
          <a:xfrm>
            <a:off x="932330" y="2248348"/>
            <a:ext cx="10327340" cy="3877815"/>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480504" y="6161443"/>
            <a:ext cx="2844800" cy="365125"/>
          </a:xfrm>
          <a:prstGeom prst="rect">
            <a:avLst/>
          </a:prstGeom>
        </p:spPr>
        <p:txBody>
          <a:bodyPr vert="horz" lIns="91440" tIns="45720" rIns="91440" bIns="45720" rtlCol="0" anchor="ctr"/>
          <a:lstStyle>
            <a:lvl1pPr algn="l">
              <a:defRPr sz="1200">
                <a:solidFill>
                  <a:schemeClr val="tx2"/>
                </a:solidFill>
              </a:defRPr>
            </a:lvl1p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3"/>
          </p:nvPr>
        </p:nvSpPr>
        <p:spPr>
          <a:xfrm>
            <a:off x="4165600" y="6161443"/>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it-IT">
              <a:solidFill>
                <a:srgbClr val="04617B"/>
              </a:solidFill>
            </a:endParaRPr>
          </a:p>
        </p:txBody>
      </p:sp>
      <p:sp>
        <p:nvSpPr>
          <p:cNvPr id="6" name="Slide Number Placeholder 5"/>
          <p:cNvSpPr>
            <a:spLocks noGrp="1"/>
          </p:cNvSpPr>
          <p:nvPr>
            <p:ph type="sldNum" sz="quarter" idx="4"/>
          </p:nvPr>
        </p:nvSpPr>
        <p:spPr>
          <a:xfrm>
            <a:off x="8852352" y="6161443"/>
            <a:ext cx="2844800" cy="365125"/>
          </a:xfrm>
          <a:prstGeom prst="rect">
            <a:avLst/>
          </a:prstGeom>
        </p:spPr>
        <p:txBody>
          <a:bodyPr vert="horz" lIns="91440" tIns="45720" rIns="91440" bIns="45720" rtlCol="0" anchor="ctr"/>
          <a:lstStyle>
            <a:lvl1pPr algn="r">
              <a:defRPr sz="1200">
                <a:solidFill>
                  <a:schemeClr val="tx2"/>
                </a:solidFill>
              </a:defRPr>
            </a:lvl1p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182777043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ook Antiqua"/>
              <a:ea typeface="+mn-ea"/>
              <a:cs typeface="+mn-cs"/>
            </a:endParaRPr>
          </a:p>
        </p:txBody>
      </p:sp>
      <p:sp>
        <p:nvSpPr>
          <p:cNvPr id="2" name="Title Placeholder 1"/>
          <p:cNvSpPr>
            <a:spLocks noGrp="1"/>
          </p:cNvSpPr>
          <p:nvPr>
            <p:ph type="title"/>
          </p:nvPr>
        </p:nvSpPr>
        <p:spPr>
          <a:xfrm>
            <a:off x="917987" y="570156"/>
            <a:ext cx="10341684" cy="1054250"/>
          </a:xfrm>
          <a:prstGeom prst="rect">
            <a:avLst/>
          </a:prstGeom>
        </p:spPr>
        <p:txBody>
          <a:bodyPr vert="horz" lIns="91440" tIns="45720" rIns="91440" bIns="45720" rtlCol="0" anchor="ctr">
            <a:noAutofit/>
          </a:bodyPr>
          <a:lstStyle/>
          <a:p>
            <a:r>
              <a:rPr lang="it-IT"/>
              <a:t>Fare clic per modificare lo stile del titolo</a:t>
            </a:r>
            <a:endParaRPr lang="en-US" dirty="0"/>
          </a:p>
        </p:txBody>
      </p:sp>
      <p:sp>
        <p:nvSpPr>
          <p:cNvPr id="3" name="Text Placeholder 2"/>
          <p:cNvSpPr>
            <a:spLocks noGrp="1"/>
          </p:cNvSpPr>
          <p:nvPr>
            <p:ph type="body" idx="1"/>
          </p:nvPr>
        </p:nvSpPr>
        <p:spPr>
          <a:xfrm>
            <a:off x="932330" y="2248348"/>
            <a:ext cx="10327340" cy="3877815"/>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480504" y="6161443"/>
            <a:ext cx="2844800" cy="365125"/>
          </a:xfrm>
          <a:prstGeom prst="rect">
            <a:avLst/>
          </a:prstGeom>
        </p:spPr>
        <p:txBody>
          <a:bodyPr vert="horz" lIns="91440" tIns="45720" rIns="91440" bIns="45720" rtlCol="0" anchor="ctr"/>
          <a:lstStyle>
            <a:lvl1pPr algn="l">
              <a:defRPr sz="1200">
                <a:solidFill>
                  <a:schemeClr val="tx2"/>
                </a:solidFill>
              </a:defRPr>
            </a:lvl1p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3"/>
          </p:nvPr>
        </p:nvSpPr>
        <p:spPr>
          <a:xfrm>
            <a:off x="4165600" y="6161443"/>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it-IT">
              <a:solidFill>
                <a:srgbClr val="04617B"/>
              </a:solidFill>
            </a:endParaRPr>
          </a:p>
        </p:txBody>
      </p:sp>
      <p:sp>
        <p:nvSpPr>
          <p:cNvPr id="6" name="Slide Number Placeholder 5"/>
          <p:cNvSpPr>
            <a:spLocks noGrp="1"/>
          </p:cNvSpPr>
          <p:nvPr>
            <p:ph type="sldNum" sz="quarter" idx="4"/>
          </p:nvPr>
        </p:nvSpPr>
        <p:spPr>
          <a:xfrm>
            <a:off x="8852352" y="6161443"/>
            <a:ext cx="2844800" cy="365125"/>
          </a:xfrm>
          <a:prstGeom prst="rect">
            <a:avLst/>
          </a:prstGeom>
        </p:spPr>
        <p:txBody>
          <a:bodyPr vert="horz" lIns="91440" tIns="45720" rIns="91440" bIns="45720" rtlCol="0" anchor="ctr"/>
          <a:lstStyle>
            <a:lvl1pPr algn="r">
              <a:defRPr sz="1200">
                <a:solidFill>
                  <a:schemeClr val="tx2"/>
                </a:solidFill>
              </a:defRPr>
            </a:lvl1p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80426052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ook Antiqua"/>
              <a:ea typeface="+mn-ea"/>
              <a:cs typeface="+mn-cs"/>
            </a:endParaRPr>
          </a:p>
        </p:txBody>
      </p:sp>
      <p:sp>
        <p:nvSpPr>
          <p:cNvPr id="2" name="Title Placeholder 1"/>
          <p:cNvSpPr>
            <a:spLocks noGrp="1"/>
          </p:cNvSpPr>
          <p:nvPr>
            <p:ph type="title"/>
          </p:nvPr>
        </p:nvSpPr>
        <p:spPr>
          <a:xfrm>
            <a:off x="917987" y="570156"/>
            <a:ext cx="10341684" cy="1054250"/>
          </a:xfrm>
          <a:prstGeom prst="rect">
            <a:avLst/>
          </a:prstGeom>
        </p:spPr>
        <p:txBody>
          <a:bodyPr vert="horz" lIns="91440" tIns="45720" rIns="91440" bIns="45720" rtlCol="0" anchor="ctr">
            <a:noAutofit/>
          </a:bodyPr>
          <a:lstStyle/>
          <a:p>
            <a:r>
              <a:rPr lang="it-IT"/>
              <a:t>Fare clic per modificare lo stile del titolo</a:t>
            </a:r>
            <a:endParaRPr lang="en-US" dirty="0"/>
          </a:p>
        </p:txBody>
      </p:sp>
      <p:sp>
        <p:nvSpPr>
          <p:cNvPr id="3" name="Text Placeholder 2"/>
          <p:cNvSpPr>
            <a:spLocks noGrp="1"/>
          </p:cNvSpPr>
          <p:nvPr>
            <p:ph type="body" idx="1"/>
          </p:nvPr>
        </p:nvSpPr>
        <p:spPr>
          <a:xfrm>
            <a:off x="932330" y="2248348"/>
            <a:ext cx="10327340" cy="3877815"/>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480504" y="6161443"/>
            <a:ext cx="2844800" cy="365125"/>
          </a:xfrm>
          <a:prstGeom prst="rect">
            <a:avLst/>
          </a:prstGeom>
        </p:spPr>
        <p:txBody>
          <a:bodyPr vert="horz" lIns="91440" tIns="45720" rIns="91440" bIns="45720" rtlCol="0" anchor="ctr"/>
          <a:lstStyle>
            <a:lvl1pPr algn="l">
              <a:defRPr sz="1200">
                <a:solidFill>
                  <a:schemeClr val="tx2"/>
                </a:solidFill>
              </a:defRPr>
            </a:lvl1p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3"/>
          </p:nvPr>
        </p:nvSpPr>
        <p:spPr>
          <a:xfrm>
            <a:off x="4165600" y="6161443"/>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it-IT">
              <a:solidFill>
                <a:srgbClr val="04617B"/>
              </a:solidFill>
            </a:endParaRPr>
          </a:p>
        </p:txBody>
      </p:sp>
      <p:sp>
        <p:nvSpPr>
          <p:cNvPr id="6" name="Slide Number Placeholder 5"/>
          <p:cNvSpPr>
            <a:spLocks noGrp="1"/>
          </p:cNvSpPr>
          <p:nvPr>
            <p:ph type="sldNum" sz="quarter" idx="4"/>
          </p:nvPr>
        </p:nvSpPr>
        <p:spPr>
          <a:xfrm>
            <a:off x="8852352" y="6161443"/>
            <a:ext cx="2844800" cy="365125"/>
          </a:xfrm>
          <a:prstGeom prst="rect">
            <a:avLst/>
          </a:prstGeom>
        </p:spPr>
        <p:txBody>
          <a:bodyPr vert="horz" lIns="91440" tIns="45720" rIns="91440" bIns="45720" rtlCol="0" anchor="ctr"/>
          <a:lstStyle>
            <a:lvl1pPr algn="r">
              <a:defRPr sz="1200">
                <a:solidFill>
                  <a:schemeClr val="tx2"/>
                </a:solidFill>
              </a:defRPr>
            </a:lvl1p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1814574315"/>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Book Antiqua"/>
              <a:ea typeface="+mn-ea"/>
              <a:cs typeface="+mn-cs"/>
            </a:endParaRPr>
          </a:p>
        </p:txBody>
      </p:sp>
      <p:sp>
        <p:nvSpPr>
          <p:cNvPr id="2" name="Title Placeholder 1"/>
          <p:cNvSpPr>
            <a:spLocks noGrp="1"/>
          </p:cNvSpPr>
          <p:nvPr>
            <p:ph type="title"/>
          </p:nvPr>
        </p:nvSpPr>
        <p:spPr>
          <a:xfrm>
            <a:off x="917987" y="570156"/>
            <a:ext cx="10341684" cy="1054250"/>
          </a:xfrm>
          <a:prstGeom prst="rect">
            <a:avLst/>
          </a:prstGeom>
        </p:spPr>
        <p:txBody>
          <a:bodyPr vert="horz" lIns="91440" tIns="45720" rIns="91440" bIns="45720" rtlCol="0" anchor="ctr">
            <a:noAutofit/>
          </a:bodyPr>
          <a:lstStyle/>
          <a:p>
            <a:r>
              <a:rPr lang="it-IT"/>
              <a:t>Fare clic per modificare lo stile del titolo</a:t>
            </a:r>
            <a:endParaRPr lang="en-US" dirty="0"/>
          </a:p>
        </p:txBody>
      </p:sp>
      <p:sp>
        <p:nvSpPr>
          <p:cNvPr id="3" name="Text Placeholder 2"/>
          <p:cNvSpPr>
            <a:spLocks noGrp="1"/>
          </p:cNvSpPr>
          <p:nvPr>
            <p:ph type="body" idx="1"/>
          </p:nvPr>
        </p:nvSpPr>
        <p:spPr>
          <a:xfrm>
            <a:off x="932330" y="2248348"/>
            <a:ext cx="10327340" cy="3877815"/>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480504" y="6161443"/>
            <a:ext cx="2844800" cy="365125"/>
          </a:xfrm>
          <a:prstGeom prst="rect">
            <a:avLst/>
          </a:prstGeom>
        </p:spPr>
        <p:txBody>
          <a:bodyPr vert="horz" lIns="91440" tIns="45720" rIns="91440" bIns="45720" rtlCol="0" anchor="ctr"/>
          <a:lstStyle>
            <a:lvl1pPr algn="l">
              <a:defRPr sz="1200">
                <a:solidFill>
                  <a:schemeClr val="tx2"/>
                </a:solidFill>
              </a:defRPr>
            </a:lvl1pPr>
          </a:lstStyle>
          <a:p>
            <a:fld id="{004DE9C9-92F6-4303-9AD6-8AD345FE6765}" type="datetimeFigureOut">
              <a:rPr lang="it-IT" smtClean="0">
                <a:solidFill>
                  <a:srgbClr val="04617B"/>
                </a:solidFill>
              </a:rPr>
              <a:pPr/>
              <a:t>21/06/2023</a:t>
            </a:fld>
            <a:endParaRPr lang="it-IT">
              <a:solidFill>
                <a:srgbClr val="04617B"/>
              </a:solidFill>
            </a:endParaRPr>
          </a:p>
        </p:txBody>
      </p:sp>
      <p:sp>
        <p:nvSpPr>
          <p:cNvPr id="5" name="Footer Placeholder 4"/>
          <p:cNvSpPr>
            <a:spLocks noGrp="1"/>
          </p:cNvSpPr>
          <p:nvPr>
            <p:ph type="ftr" sz="quarter" idx="3"/>
          </p:nvPr>
        </p:nvSpPr>
        <p:spPr>
          <a:xfrm>
            <a:off x="4165600" y="6161443"/>
            <a:ext cx="3860800" cy="365125"/>
          </a:xfrm>
          <a:prstGeom prst="rect">
            <a:avLst/>
          </a:prstGeom>
        </p:spPr>
        <p:txBody>
          <a:bodyPr vert="horz" lIns="91440" tIns="45720" rIns="91440" bIns="45720" rtlCol="0" anchor="ctr"/>
          <a:lstStyle>
            <a:lvl1pPr algn="ctr">
              <a:defRPr sz="1200">
                <a:solidFill>
                  <a:schemeClr val="tx2"/>
                </a:solidFill>
              </a:defRPr>
            </a:lvl1pPr>
          </a:lstStyle>
          <a:p>
            <a:endParaRPr lang="it-IT">
              <a:solidFill>
                <a:srgbClr val="04617B"/>
              </a:solidFill>
            </a:endParaRPr>
          </a:p>
        </p:txBody>
      </p:sp>
      <p:sp>
        <p:nvSpPr>
          <p:cNvPr id="6" name="Slide Number Placeholder 5"/>
          <p:cNvSpPr>
            <a:spLocks noGrp="1"/>
          </p:cNvSpPr>
          <p:nvPr>
            <p:ph type="sldNum" sz="quarter" idx="4"/>
          </p:nvPr>
        </p:nvSpPr>
        <p:spPr>
          <a:xfrm>
            <a:off x="8852352" y="6161443"/>
            <a:ext cx="2844800" cy="365125"/>
          </a:xfrm>
          <a:prstGeom prst="rect">
            <a:avLst/>
          </a:prstGeom>
        </p:spPr>
        <p:txBody>
          <a:bodyPr vert="horz" lIns="91440" tIns="45720" rIns="91440" bIns="45720" rtlCol="0" anchor="ctr"/>
          <a:lstStyle>
            <a:lvl1pPr algn="r">
              <a:defRPr sz="1200">
                <a:solidFill>
                  <a:schemeClr val="tx2"/>
                </a:solidFill>
              </a:defRPr>
            </a:lvl1pPr>
          </a:lstStyle>
          <a:p>
            <a:fld id="{02740823-7111-419B-AB8F-CF9930B5C5B0}" type="slidenum">
              <a:rPr lang="it-IT" smtClean="0">
                <a:solidFill>
                  <a:srgbClr val="04617B"/>
                </a:solidFill>
              </a:rPr>
              <a:pPr/>
              <a:t>‹N›</a:t>
            </a:fld>
            <a:endParaRPr lang="it-IT">
              <a:solidFill>
                <a:srgbClr val="04617B"/>
              </a:solidFill>
            </a:endParaRPr>
          </a:p>
        </p:txBody>
      </p:sp>
    </p:spTree>
    <p:extLst>
      <p:ext uri="{BB962C8B-B14F-4D97-AF65-F5344CB8AC3E}">
        <p14:creationId xmlns:p14="http://schemas.microsoft.com/office/powerpoint/2010/main" val="1148398942"/>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0.xml"/><Relationship Id="rId1" Type="http://schemas.openxmlformats.org/officeDocument/2006/relationships/vmlDrawing" Target="../drawings/vmlDrawing1.vml"/><Relationship Id="rId4" Type="http://schemas.openxmlformats.org/officeDocument/2006/relationships/image" Target="../media/image29.emf"/></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2.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diagramLayout" Target="../diagrams/layout2.xml"/><Relationship Id="rId3" Type="http://schemas.openxmlformats.org/officeDocument/2006/relationships/diagramLayout" Target="../diagrams/layout1.xml"/><Relationship Id="rId7" Type="http://schemas.openxmlformats.org/officeDocument/2006/relationships/diagramData" Target="../diagrams/data2.xml"/><Relationship Id="rId2" Type="http://schemas.openxmlformats.org/officeDocument/2006/relationships/diagramData" Target="../diagrams/data1.xml"/><Relationship Id="rId1" Type="http://schemas.openxmlformats.org/officeDocument/2006/relationships/slideLayout" Target="../slideLayouts/slideLayout63.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0" Type="http://schemas.openxmlformats.org/officeDocument/2006/relationships/diagramColors" Target="../diagrams/colors2.xml"/><Relationship Id="rId4" Type="http://schemas.openxmlformats.org/officeDocument/2006/relationships/diagramQuickStyle" Target="../diagrams/quickStyle1.xml"/><Relationship Id="rId9" Type="http://schemas.openxmlformats.org/officeDocument/2006/relationships/diagramQuickStyle" Target="../diagrams/quickStyle2.xml"/></Relationships>
</file>

<file path=ppt/slides/_rels/slide6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47E23E5B-0E81-151B-E143-C6CACC9EB920}"/>
              </a:ext>
            </a:extLst>
          </p:cNvPr>
          <p:cNvPicPr>
            <a:picLocks noChangeAspect="1"/>
          </p:cNvPicPr>
          <p:nvPr/>
        </p:nvPicPr>
        <p:blipFill>
          <a:blip r:embed="rId2"/>
          <a:stretch>
            <a:fillRect/>
          </a:stretch>
        </p:blipFill>
        <p:spPr>
          <a:xfrm>
            <a:off x="0" y="0"/>
            <a:ext cx="12192000" cy="6857999"/>
          </a:xfrm>
          <a:prstGeom prst="rect">
            <a:avLst/>
          </a:prstGeom>
        </p:spPr>
      </p:pic>
      <p:pic>
        <p:nvPicPr>
          <p:cNvPr id="5" name="Immagine 4">
            <a:extLst>
              <a:ext uri="{FF2B5EF4-FFF2-40B4-BE49-F238E27FC236}">
                <a16:creationId xmlns:a16="http://schemas.microsoft.com/office/drawing/2014/main" id="{6249A365-D5C8-6280-5F4D-8FD654918A3D}"/>
              </a:ext>
            </a:extLst>
          </p:cNvPr>
          <p:cNvPicPr>
            <a:picLocks noChangeAspect="1"/>
          </p:cNvPicPr>
          <p:nvPr/>
        </p:nvPicPr>
        <p:blipFill rotWithShape="1">
          <a:blip r:embed="rId3"/>
          <a:srcRect l="21321" r="21360"/>
          <a:stretch/>
        </p:blipFill>
        <p:spPr>
          <a:xfrm>
            <a:off x="6576969" y="3291652"/>
            <a:ext cx="4127384" cy="3429297"/>
          </a:xfrm>
          <a:prstGeom prst="rect">
            <a:avLst/>
          </a:prstGeom>
        </p:spPr>
      </p:pic>
      <p:sp>
        <p:nvSpPr>
          <p:cNvPr id="3" name="Segnaposto contenuto 2">
            <a:extLst>
              <a:ext uri="{FF2B5EF4-FFF2-40B4-BE49-F238E27FC236}">
                <a16:creationId xmlns:a16="http://schemas.microsoft.com/office/drawing/2014/main" id="{2B528CC4-0949-44C8-4292-C5F4CE81A223}"/>
              </a:ext>
            </a:extLst>
          </p:cNvPr>
          <p:cNvSpPr>
            <a:spLocks noGrp="1"/>
          </p:cNvSpPr>
          <p:nvPr>
            <p:ph idx="1"/>
          </p:nvPr>
        </p:nvSpPr>
        <p:spPr>
          <a:xfrm>
            <a:off x="0" y="2248348"/>
            <a:ext cx="4764947" cy="3877815"/>
          </a:xfrm>
        </p:spPr>
        <p:txBody>
          <a:bodyPr/>
          <a:lstStyle/>
          <a:p>
            <a:pPr marL="0" indent="0">
              <a:buNone/>
            </a:pPr>
            <a:r>
              <a:rPr lang="it-IT" b="1" dirty="0"/>
              <a:t>Responsabile aziendale PL13</a:t>
            </a:r>
          </a:p>
          <a:p>
            <a:pPr marL="0" indent="0">
              <a:buNone/>
            </a:pPr>
            <a:r>
              <a:rPr lang="it-IT" b="1" dirty="0"/>
              <a:t>Prof. </a:t>
            </a:r>
            <a:r>
              <a:rPr lang="it-IT" b="1" dirty="0" err="1"/>
              <a:t>V.Spina</a:t>
            </a:r>
            <a:endParaRPr lang="it-IT" b="1" dirty="0"/>
          </a:p>
        </p:txBody>
      </p:sp>
      <p:sp>
        <p:nvSpPr>
          <p:cNvPr id="2" name="Titolo 1">
            <a:extLst>
              <a:ext uri="{FF2B5EF4-FFF2-40B4-BE49-F238E27FC236}">
                <a16:creationId xmlns:a16="http://schemas.microsoft.com/office/drawing/2014/main" id="{871F10D4-58D7-F484-925F-5EC18CF43232}"/>
              </a:ext>
            </a:extLst>
          </p:cNvPr>
          <p:cNvSpPr>
            <a:spLocks noGrp="1"/>
          </p:cNvSpPr>
          <p:nvPr>
            <p:ph type="title"/>
          </p:nvPr>
        </p:nvSpPr>
        <p:spPr/>
        <p:txBody>
          <a:bodyPr/>
          <a:lstStyle/>
          <a:p>
            <a:endParaRPr lang="it-IT" dirty="0"/>
          </a:p>
        </p:txBody>
      </p:sp>
    </p:spTree>
    <p:extLst>
      <p:ext uri="{BB962C8B-B14F-4D97-AF65-F5344CB8AC3E}">
        <p14:creationId xmlns:p14="http://schemas.microsoft.com/office/powerpoint/2010/main" val="36177897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6D4293F-5F2D-53B0-89BE-47DD50EEB1F8}"/>
              </a:ext>
            </a:extLst>
          </p:cNvPr>
          <p:cNvPicPr>
            <a:picLocks noChangeAspect="1"/>
          </p:cNvPicPr>
          <p:nvPr/>
        </p:nvPicPr>
        <p:blipFill>
          <a:blip r:embed="rId2"/>
          <a:stretch>
            <a:fillRect/>
          </a:stretch>
        </p:blipFill>
        <p:spPr>
          <a:xfrm>
            <a:off x="1246908" y="1"/>
            <a:ext cx="10945091" cy="6858000"/>
          </a:xfrm>
          <a:prstGeom prst="rect">
            <a:avLst/>
          </a:prstGeom>
        </p:spPr>
      </p:pic>
    </p:spTree>
    <p:extLst>
      <p:ext uri="{BB962C8B-B14F-4D97-AF65-F5344CB8AC3E}">
        <p14:creationId xmlns:p14="http://schemas.microsoft.com/office/powerpoint/2010/main" val="26821588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39A9EF6-C097-D620-889A-E48607CC75A0}"/>
              </a:ext>
            </a:extLst>
          </p:cNvPr>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2191945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8C828B70-8047-5E54-3555-B4C105301D1F}"/>
              </a:ext>
            </a:extLst>
          </p:cNvPr>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3446935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C6F6159D-0BD0-BA92-D501-A93269F1B5F5}"/>
              </a:ext>
            </a:extLst>
          </p:cNvPr>
          <p:cNvPicPr>
            <a:picLocks noChangeAspect="1"/>
          </p:cNvPicPr>
          <p:nvPr/>
        </p:nvPicPr>
        <p:blipFill>
          <a:blip r:embed="rId2"/>
          <a:stretch>
            <a:fillRect/>
          </a:stretch>
        </p:blipFill>
        <p:spPr>
          <a:xfrm>
            <a:off x="596349" y="437322"/>
            <a:ext cx="10455964" cy="5870713"/>
          </a:xfrm>
          <a:prstGeom prst="rect">
            <a:avLst/>
          </a:prstGeom>
        </p:spPr>
      </p:pic>
    </p:spTree>
    <p:extLst>
      <p:ext uri="{BB962C8B-B14F-4D97-AF65-F5344CB8AC3E}">
        <p14:creationId xmlns:p14="http://schemas.microsoft.com/office/powerpoint/2010/main" val="40687705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F7527AE-87A3-B2D2-3CF2-63EAB0674C67}"/>
              </a:ext>
            </a:extLst>
          </p:cNvPr>
          <p:cNvPicPr>
            <a:picLocks noChangeAspect="1"/>
          </p:cNvPicPr>
          <p:nvPr/>
        </p:nvPicPr>
        <p:blipFill>
          <a:blip r:embed="rId2"/>
          <a:stretch>
            <a:fillRect/>
          </a:stretch>
        </p:blipFill>
        <p:spPr>
          <a:xfrm>
            <a:off x="1097280" y="1"/>
            <a:ext cx="11094720" cy="6858000"/>
          </a:xfrm>
          <a:prstGeom prst="rect">
            <a:avLst/>
          </a:prstGeom>
        </p:spPr>
      </p:pic>
    </p:spTree>
    <p:extLst>
      <p:ext uri="{BB962C8B-B14F-4D97-AF65-F5344CB8AC3E}">
        <p14:creationId xmlns:p14="http://schemas.microsoft.com/office/powerpoint/2010/main" val="1191583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227F9584-87D0-2F5D-8798-DDAF74D16358}"/>
              </a:ext>
            </a:extLst>
          </p:cNvPr>
          <p:cNvPicPr>
            <a:picLocks noChangeAspect="1"/>
          </p:cNvPicPr>
          <p:nvPr/>
        </p:nvPicPr>
        <p:blipFill>
          <a:blip r:embed="rId2"/>
          <a:stretch>
            <a:fillRect/>
          </a:stretch>
        </p:blipFill>
        <p:spPr>
          <a:xfrm>
            <a:off x="0" y="1"/>
            <a:ext cx="12192000" cy="6858000"/>
          </a:xfrm>
          <a:prstGeom prst="rect">
            <a:avLst/>
          </a:prstGeom>
        </p:spPr>
      </p:pic>
    </p:spTree>
    <p:extLst>
      <p:ext uri="{BB962C8B-B14F-4D97-AF65-F5344CB8AC3E}">
        <p14:creationId xmlns:p14="http://schemas.microsoft.com/office/powerpoint/2010/main" val="22333797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B796375-2AA9-E1D9-983F-C231C2092232}"/>
              </a:ext>
            </a:extLst>
          </p:cNvPr>
          <p:cNvPicPr>
            <a:picLocks noChangeAspect="1"/>
          </p:cNvPicPr>
          <p:nvPr/>
        </p:nvPicPr>
        <p:blipFill>
          <a:blip r:embed="rId2"/>
          <a:stretch>
            <a:fillRect/>
          </a:stretch>
        </p:blipFill>
        <p:spPr>
          <a:xfrm>
            <a:off x="0" y="114300"/>
            <a:ext cx="11658600" cy="6743699"/>
          </a:xfrm>
          <a:prstGeom prst="rect">
            <a:avLst/>
          </a:prstGeom>
        </p:spPr>
      </p:pic>
    </p:spTree>
    <p:extLst>
      <p:ext uri="{BB962C8B-B14F-4D97-AF65-F5344CB8AC3E}">
        <p14:creationId xmlns:p14="http://schemas.microsoft.com/office/powerpoint/2010/main" val="34431992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rotWithShape="1">
          <a:blip r:embed="rId2">
            <a:extLst>
              <a:ext uri="{28A0092B-C50C-407E-A947-70E740481C1C}">
                <a14:useLocalDpi xmlns:a14="http://schemas.microsoft.com/office/drawing/2010/main" val="0"/>
              </a:ext>
            </a:extLst>
          </a:blip>
          <a:srcRect l="24016" t="31823" r="9675" b="22300"/>
          <a:stretch/>
        </p:blipFill>
        <p:spPr>
          <a:xfrm>
            <a:off x="1068225" y="2315360"/>
            <a:ext cx="9157905" cy="3940161"/>
          </a:xfrm>
          <a:prstGeom prst="rect">
            <a:avLst/>
          </a:prstGeom>
        </p:spPr>
      </p:pic>
      <p:sp>
        <p:nvSpPr>
          <p:cNvPr id="6" name="Segnaposto contenuto 5">
            <a:extLst>
              <a:ext uri="{FF2B5EF4-FFF2-40B4-BE49-F238E27FC236}">
                <a16:creationId xmlns:a16="http://schemas.microsoft.com/office/drawing/2014/main" id="{8CDE4E3C-F3C5-1196-C419-0AA4BD8B7387}"/>
              </a:ext>
            </a:extLst>
          </p:cNvPr>
          <p:cNvSpPr>
            <a:spLocks noGrp="1"/>
          </p:cNvSpPr>
          <p:nvPr>
            <p:ph idx="1"/>
          </p:nvPr>
        </p:nvSpPr>
        <p:spPr>
          <a:xfrm>
            <a:off x="1068226" y="2315360"/>
            <a:ext cx="8746894" cy="3972484"/>
          </a:xfrm>
        </p:spPr>
        <p:txBody>
          <a:bodyPr/>
          <a:lstStyle/>
          <a:p>
            <a:endParaRPr lang="it-IT" dirty="0"/>
          </a:p>
        </p:txBody>
      </p:sp>
      <p:sp>
        <p:nvSpPr>
          <p:cNvPr id="5" name="Titolo 4">
            <a:extLst>
              <a:ext uri="{FF2B5EF4-FFF2-40B4-BE49-F238E27FC236}">
                <a16:creationId xmlns:a16="http://schemas.microsoft.com/office/drawing/2014/main" id="{AA1B7764-A684-4E4A-CCBA-FB35ACB24D8F}"/>
              </a:ext>
            </a:extLst>
          </p:cNvPr>
          <p:cNvSpPr>
            <a:spLocks noGrp="1"/>
          </p:cNvSpPr>
          <p:nvPr>
            <p:ph type="title"/>
          </p:nvPr>
        </p:nvSpPr>
        <p:spPr/>
        <p:txBody>
          <a:bodyPr/>
          <a:lstStyle/>
          <a:p>
            <a:r>
              <a:rPr lang="it-IT" dirty="0"/>
              <a:t>Le buone pratiche</a:t>
            </a:r>
          </a:p>
        </p:txBody>
      </p:sp>
    </p:spTree>
    <p:extLst>
      <p:ext uri="{BB962C8B-B14F-4D97-AF65-F5344CB8AC3E}">
        <p14:creationId xmlns:p14="http://schemas.microsoft.com/office/powerpoint/2010/main" val="1886685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a:stretch>
            <a:fillRect/>
          </a:stretch>
        </p:blipFill>
        <p:spPr>
          <a:xfrm>
            <a:off x="318505" y="105182"/>
            <a:ext cx="3249612" cy="2127250"/>
          </a:xfrm>
          <a:prstGeom prst="rect">
            <a:avLst/>
          </a:prstGeom>
        </p:spPr>
      </p:pic>
      <p:sp>
        <p:nvSpPr>
          <p:cNvPr id="5" name="Rettangolo 4"/>
          <p:cNvSpPr/>
          <p:nvPr/>
        </p:nvSpPr>
        <p:spPr>
          <a:xfrm>
            <a:off x="3048000" y="2690336"/>
            <a:ext cx="6096000" cy="2739211"/>
          </a:xfrm>
          <a:prstGeom prst="rect">
            <a:avLst/>
          </a:prstGeom>
        </p:spPr>
        <p:txBody>
          <a:bodyPr>
            <a:spAutoFit/>
          </a:bodyPr>
          <a:lstStyle/>
          <a:p>
            <a:r>
              <a:rPr lang="it-IT" sz="2800" b="1" dirty="0"/>
              <a:t>L'epigenetica</a:t>
            </a:r>
            <a:r>
              <a:rPr lang="it-IT" sz="2400" dirty="0"/>
              <a:t> (dal greco ἐπί, </a:t>
            </a:r>
            <a:r>
              <a:rPr lang="it-IT" sz="2400" dirty="0" err="1"/>
              <a:t>epì</a:t>
            </a:r>
            <a:r>
              <a:rPr lang="it-IT" sz="2400" dirty="0"/>
              <a:t>, «sopra» e </a:t>
            </a:r>
            <a:r>
              <a:rPr lang="it-IT" sz="2400" dirty="0" err="1"/>
              <a:t>γεννητικός</a:t>
            </a:r>
            <a:r>
              <a:rPr lang="it-IT" sz="2400" dirty="0"/>
              <a:t>, </a:t>
            </a:r>
            <a:r>
              <a:rPr lang="it-IT" sz="2400" dirty="0" err="1"/>
              <a:t>gennetikòs</a:t>
            </a:r>
            <a:r>
              <a:rPr lang="it-IT" sz="2400" dirty="0"/>
              <a:t>, «relativo all'eredità familiare») è una più recente branca della genetica che si occupa dei cambiamenti fenotipici ereditabili da una cellula o un organismo, in cui non si osserva una variazione del genotipo.</a:t>
            </a:r>
          </a:p>
        </p:txBody>
      </p:sp>
    </p:spTree>
    <p:extLst>
      <p:ext uri="{BB962C8B-B14F-4D97-AF65-F5344CB8AC3E}">
        <p14:creationId xmlns:p14="http://schemas.microsoft.com/office/powerpoint/2010/main" val="2401500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endParaRPr lang="it-IT" dirty="0"/>
          </a:p>
        </p:txBody>
      </p:sp>
      <p:sp>
        <p:nvSpPr>
          <p:cNvPr id="2" name="Titolo 1"/>
          <p:cNvSpPr>
            <a:spLocks noGrp="1"/>
          </p:cNvSpPr>
          <p:nvPr>
            <p:ph type="title"/>
          </p:nvPr>
        </p:nvSpPr>
        <p:spPr/>
        <p:txBody>
          <a:bodyPr/>
          <a:lstStyle/>
          <a:p>
            <a:r>
              <a:rPr lang="it-IT" dirty="0"/>
              <a:t>Che cos’è l’epigenetica?</a:t>
            </a:r>
          </a:p>
        </p:txBody>
      </p:sp>
      <p:pic>
        <p:nvPicPr>
          <p:cNvPr id="4" name="Immagine 3"/>
          <p:cNvPicPr>
            <a:picLocks noChangeAspect="1"/>
          </p:cNvPicPr>
          <p:nvPr/>
        </p:nvPicPr>
        <p:blipFill rotWithShape="1">
          <a:blip r:embed="rId2"/>
          <a:srcRect l="13414" t="26610" r="17049" b="15702"/>
          <a:stretch/>
        </p:blipFill>
        <p:spPr>
          <a:xfrm>
            <a:off x="1593908" y="2038525"/>
            <a:ext cx="8909109" cy="4138439"/>
          </a:xfrm>
          <a:prstGeom prst="rect">
            <a:avLst/>
          </a:prstGeom>
        </p:spPr>
      </p:pic>
    </p:spTree>
    <p:extLst>
      <p:ext uri="{BB962C8B-B14F-4D97-AF65-F5344CB8AC3E}">
        <p14:creationId xmlns:p14="http://schemas.microsoft.com/office/powerpoint/2010/main" val="1959691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621F525E-62DA-E9FC-7219-CC0B245362F8}"/>
              </a:ext>
            </a:extLst>
          </p:cNvPr>
          <p:cNvPicPr>
            <a:picLocks noChangeAspect="1"/>
          </p:cNvPicPr>
          <p:nvPr/>
        </p:nvPicPr>
        <p:blipFill>
          <a:blip r:embed="rId2"/>
          <a:stretch>
            <a:fillRect/>
          </a:stretch>
        </p:blipFill>
        <p:spPr>
          <a:xfrm>
            <a:off x="839755" y="429209"/>
            <a:ext cx="9722498" cy="5990252"/>
          </a:xfrm>
          <a:prstGeom prst="rect">
            <a:avLst/>
          </a:prstGeom>
        </p:spPr>
      </p:pic>
    </p:spTree>
    <p:extLst>
      <p:ext uri="{BB962C8B-B14F-4D97-AF65-F5344CB8AC3E}">
        <p14:creationId xmlns:p14="http://schemas.microsoft.com/office/powerpoint/2010/main" val="8037960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77788" y="1387737"/>
            <a:ext cx="9036424" cy="1731982"/>
          </a:xfrm>
        </p:spPr>
        <p:txBody>
          <a:bodyPr anchor="b">
            <a:normAutofit/>
          </a:bodyPr>
          <a:lstStyle/>
          <a:p>
            <a:r>
              <a:rPr lang="it-IT" dirty="0"/>
              <a:t>L’epigenetica </a:t>
            </a:r>
          </a:p>
        </p:txBody>
      </p:sp>
      <p:sp>
        <p:nvSpPr>
          <p:cNvPr id="3" name="Segnaposto contenuto 2"/>
          <p:cNvSpPr>
            <a:spLocks noGrp="1"/>
          </p:cNvSpPr>
          <p:nvPr>
            <p:ph type="subTitle" idx="1"/>
          </p:nvPr>
        </p:nvSpPr>
        <p:spPr>
          <a:xfrm>
            <a:off x="1828800" y="3767862"/>
            <a:ext cx="8534400" cy="1752600"/>
          </a:xfrm>
        </p:spPr>
        <p:txBody>
          <a:bodyPr>
            <a:normAutofit/>
          </a:bodyPr>
          <a:lstStyle/>
          <a:p>
            <a:pPr>
              <a:lnSpc>
                <a:spcPct val="90000"/>
              </a:lnSpc>
            </a:pPr>
            <a:r>
              <a:rPr lang="it-IT" sz="1100"/>
              <a:t>Fu introdotta dal genetista Conrad Waddington nel 1942 e riprende un concetto aristotelico : lo sviluppo delle singole forme organiche a partire dall’inorganico</a:t>
            </a:r>
          </a:p>
          <a:p>
            <a:pPr>
              <a:lnSpc>
                <a:spcPct val="90000"/>
              </a:lnSpc>
            </a:pPr>
            <a:r>
              <a:rPr lang="it-IT" sz="1100"/>
              <a:t>Non si esplicita direttamente sulla sequenza di DNA.ma sulla sua struttura tridimensionale che acquisisce sulla cellula grazie alla combinazione con gli istoni(proteine legate al DNA)per formare il </a:t>
            </a:r>
            <a:r>
              <a:rPr lang="it-IT" sz="1100" err="1"/>
              <a:t>nucleosoma</a:t>
            </a:r>
            <a:r>
              <a:rPr lang="it-IT" sz="1100"/>
              <a:t> che è la </a:t>
            </a:r>
            <a:r>
              <a:rPr lang="it-IT" sz="1100" err="1"/>
              <a:t>subunità</a:t>
            </a:r>
            <a:r>
              <a:rPr lang="it-IT" sz="1100"/>
              <a:t> di base della cromatina</a:t>
            </a:r>
          </a:p>
          <a:p>
            <a:pPr>
              <a:lnSpc>
                <a:spcPct val="90000"/>
              </a:lnSpc>
            </a:pPr>
            <a:r>
              <a:rPr lang="it-IT" sz="1100"/>
              <a:t>In tal modo il DNA può rimanere </a:t>
            </a:r>
            <a:r>
              <a:rPr lang="it-IT" sz="1100" err="1"/>
              <a:t>quiesciente</a:t>
            </a:r>
            <a:endParaRPr lang="it-IT" sz="1100"/>
          </a:p>
          <a:p>
            <a:pPr>
              <a:lnSpc>
                <a:spcPct val="90000"/>
              </a:lnSpc>
            </a:pPr>
            <a:r>
              <a:rPr lang="it-IT" sz="1100"/>
              <a:t>Gli interventi più frequenti sono di aggiunta o taglio  di</a:t>
            </a:r>
            <a:r>
              <a:rPr lang="it-IT" sz="1100" b="1"/>
              <a:t> metili</a:t>
            </a:r>
            <a:r>
              <a:rPr lang="it-IT" sz="1100"/>
              <a:t>(presenti sul DNA e sugli istoni) e di </a:t>
            </a:r>
            <a:r>
              <a:rPr lang="it-IT" sz="1100" b="1"/>
              <a:t>acetili</a:t>
            </a:r>
            <a:r>
              <a:rPr lang="it-IT" sz="1100"/>
              <a:t>(presenti solo sugli istoni)</a:t>
            </a:r>
          </a:p>
          <a:p>
            <a:pPr>
              <a:lnSpc>
                <a:spcPct val="90000"/>
              </a:lnSpc>
            </a:pPr>
            <a:r>
              <a:rPr lang="it-IT" sz="1100"/>
              <a:t>La </a:t>
            </a:r>
            <a:r>
              <a:rPr lang="it-IT" sz="1100" err="1"/>
              <a:t>demetilizzazione</a:t>
            </a:r>
            <a:r>
              <a:rPr lang="it-IT" sz="1100"/>
              <a:t> e l’acetilazione determinano il mutamento strutturale del </a:t>
            </a:r>
            <a:r>
              <a:rPr lang="it-IT" sz="1100" err="1"/>
              <a:t>nucleosoma</a:t>
            </a:r>
            <a:r>
              <a:rPr lang="it-IT" sz="1100"/>
              <a:t> con conseguente trascrizione.</a:t>
            </a:r>
          </a:p>
          <a:p>
            <a:pPr>
              <a:lnSpc>
                <a:spcPct val="90000"/>
              </a:lnSpc>
            </a:pPr>
            <a:r>
              <a:rPr lang="it-IT" sz="1100"/>
              <a:t>Spesso queste modifiche del DNA o degli istoni vengono ereditate dalle cellule figlie</a:t>
            </a:r>
          </a:p>
        </p:txBody>
      </p:sp>
    </p:spTree>
    <p:extLst>
      <p:ext uri="{BB962C8B-B14F-4D97-AF65-F5344CB8AC3E}">
        <p14:creationId xmlns:p14="http://schemas.microsoft.com/office/powerpoint/2010/main" val="36302313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4294967295"/>
          </p:nvPr>
        </p:nvPicPr>
        <p:blipFill>
          <a:blip r:embed="rId2"/>
          <a:stretch>
            <a:fillRect/>
          </a:stretch>
        </p:blipFill>
        <p:spPr>
          <a:xfrm>
            <a:off x="0" y="0"/>
            <a:ext cx="12053888" cy="6791325"/>
          </a:xfrm>
          <a:prstGeom prst="rect">
            <a:avLst/>
          </a:prstGeom>
        </p:spPr>
      </p:pic>
    </p:spTree>
    <p:extLst>
      <p:ext uri="{BB962C8B-B14F-4D97-AF65-F5344CB8AC3E}">
        <p14:creationId xmlns:p14="http://schemas.microsoft.com/office/powerpoint/2010/main" val="3727418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77788" y="1387737"/>
            <a:ext cx="9036424" cy="1731982"/>
          </a:xfrm>
        </p:spPr>
        <p:txBody>
          <a:bodyPr anchor="b">
            <a:normAutofit/>
          </a:bodyPr>
          <a:lstStyle/>
          <a:p>
            <a:r>
              <a:rPr lang="it-IT" dirty="0"/>
              <a:t>Epigenetica</a:t>
            </a:r>
          </a:p>
        </p:txBody>
      </p:sp>
      <p:sp>
        <p:nvSpPr>
          <p:cNvPr id="3" name="Segnaposto contenuto 2"/>
          <p:cNvSpPr>
            <a:spLocks noGrp="1"/>
          </p:cNvSpPr>
          <p:nvPr>
            <p:ph type="subTitle" idx="1"/>
          </p:nvPr>
        </p:nvSpPr>
        <p:spPr>
          <a:xfrm>
            <a:off x="1828800" y="3767862"/>
            <a:ext cx="8534400" cy="1752600"/>
          </a:xfrm>
        </p:spPr>
        <p:txBody>
          <a:bodyPr>
            <a:normAutofit/>
          </a:bodyPr>
          <a:lstStyle/>
          <a:p>
            <a:pPr>
              <a:lnSpc>
                <a:spcPct val="90000"/>
              </a:lnSpc>
            </a:pPr>
            <a:r>
              <a:rPr lang="it-IT" sz="1300"/>
              <a:t>Metilazione del DNA, ovvero l’aggiunta, ad opera di enzimi della famiglia DNA-</a:t>
            </a:r>
            <a:r>
              <a:rPr lang="it-IT" sz="1300" err="1"/>
              <a:t>metiltransferasi</a:t>
            </a:r>
            <a:r>
              <a:rPr lang="it-IT" sz="1300"/>
              <a:t> (</a:t>
            </a:r>
            <a:r>
              <a:rPr lang="it-IT" sz="1300" err="1"/>
              <a:t>DNMTs</a:t>
            </a:r>
            <a:r>
              <a:rPr lang="it-IT" sz="1300"/>
              <a:t>), di particolari gruppi funzionali (metile) ceduti dalla S-</a:t>
            </a:r>
            <a:r>
              <a:rPr lang="it-IT" sz="1300" err="1"/>
              <a:t>adenosil</a:t>
            </a:r>
            <a:r>
              <a:rPr lang="it-IT" sz="1300"/>
              <a:t> metionina (SAM) al DNA in posizione 5 dell’anello della citosina presente in sequenze nucleotidiche </a:t>
            </a:r>
            <a:r>
              <a:rPr lang="it-IT" sz="1300" err="1"/>
              <a:t>CpG</a:t>
            </a:r>
            <a:r>
              <a:rPr lang="it-IT" sz="1300"/>
              <a:t>.</a:t>
            </a:r>
          </a:p>
          <a:p>
            <a:pPr>
              <a:lnSpc>
                <a:spcPct val="90000"/>
              </a:lnSpc>
            </a:pPr>
            <a:r>
              <a:rPr lang="it-IT" sz="1300"/>
              <a:t>I gruppi metilici legati al DNA creano un ingombro sterico che impedisce la trascrizione del gene e quindi provoca il suo spegnimento.</a:t>
            </a:r>
          </a:p>
          <a:p>
            <a:pPr>
              <a:lnSpc>
                <a:spcPct val="90000"/>
              </a:lnSpc>
            </a:pPr>
            <a:r>
              <a:rPr lang="it-IT" sz="1300"/>
              <a:t>Il processo è reversibile per opera dell’enzima </a:t>
            </a:r>
            <a:r>
              <a:rPr lang="it-IT" sz="1300" err="1"/>
              <a:t>Demetilasi</a:t>
            </a:r>
            <a:r>
              <a:rPr lang="it-IT" sz="1300"/>
              <a:t> che toglie i gruppi metili al DNA il quale quindi, viene demetilato e torna ad attivarsi (Figura 9a).</a:t>
            </a:r>
          </a:p>
          <a:p>
            <a:pPr>
              <a:lnSpc>
                <a:spcPct val="90000"/>
              </a:lnSpc>
            </a:pPr>
            <a:r>
              <a:rPr lang="it-IT" sz="1300"/>
              <a:t>Modificazioni degli istoni, attraverso acetilazione, metilazione, fosforilazione</a:t>
            </a:r>
          </a:p>
          <a:p>
            <a:pPr>
              <a:lnSpc>
                <a:spcPct val="90000"/>
              </a:lnSpc>
            </a:pPr>
            <a:endParaRPr lang="it-IT" sz="1300"/>
          </a:p>
        </p:txBody>
      </p:sp>
    </p:spTree>
    <p:extLst>
      <p:ext uri="{BB962C8B-B14F-4D97-AF65-F5344CB8AC3E}">
        <p14:creationId xmlns:p14="http://schemas.microsoft.com/office/powerpoint/2010/main" val="1424021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839441"/>
          </a:xfrm>
        </p:spPr>
        <p:txBody>
          <a:bodyPr>
            <a:normAutofit/>
          </a:bodyPr>
          <a:lstStyle/>
          <a:p>
            <a:r>
              <a:rPr lang="it-IT" sz="3600" dirty="0"/>
              <a:t>Ma questa è una materia complessa!</a:t>
            </a:r>
          </a:p>
        </p:txBody>
      </p:sp>
      <p:sp>
        <p:nvSpPr>
          <p:cNvPr id="3" name="Sottotitolo 2"/>
          <p:cNvSpPr>
            <a:spLocks noGrp="1"/>
          </p:cNvSpPr>
          <p:nvPr>
            <p:ph type="subTitle" idx="1"/>
          </p:nvPr>
        </p:nvSpPr>
        <p:spPr>
          <a:xfrm>
            <a:off x="1607128" y="3543849"/>
            <a:ext cx="9144000" cy="1655762"/>
          </a:xfrm>
        </p:spPr>
        <p:txBody>
          <a:bodyPr/>
          <a:lstStyle/>
          <a:p>
            <a:r>
              <a:rPr lang="it-IT" dirty="0"/>
              <a:t>Da superesperti…</a:t>
            </a:r>
          </a:p>
        </p:txBody>
      </p:sp>
      <p:pic>
        <p:nvPicPr>
          <p:cNvPr id="4" name="Immagine 3"/>
          <p:cNvPicPr>
            <a:picLocks noChangeAspect="1"/>
          </p:cNvPicPr>
          <p:nvPr/>
        </p:nvPicPr>
        <p:blipFill>
          <a:blip r:embed="rId2"/>
          <a:stretch>
            <a:fillRect/>
          </a:stretch>
        </p:blipFill>
        <p:spPr>
          <a:xfrm>
            <a:off x="3461657" y="1961804"/>
            <a:ext cx="4371962" cy="4447385"/>
          </a:xfrm>
          <a:prstGeom prst="rect">
            <a:avLst/>
          </a:prstGeom>
        </p:spPr>
      </p:pic>
    </p:spTree>
    <p:extLst>
      <p:ext uri="{BB962C8B-B14F-4D97-AF65-F5344CB8AC3E}">
        <p14:creationId xmlns:p14="http://schemas.microsoft.com/office/powerpoint/2010/main" val="3260949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rotWithShape="1">
          <a:blip r:embed="rId2"/>
          <a:srcRect l="6992" t="8633" r="15537" b="9666"/>
          <a:stretch/>
        </p:blipFill>
        <p:spPr>
          <a:xfrm>
            <a:off x="1249960" y="2181138"/>
            <a:ext cx="9689284" cy="4471332"/>
          </a:xfrm>
          <a:prstGeom prst="rect">
            <a:avLst/>
          </a:prstGeom>
        </p:spPr>
      </p:pic>
      <p:sp>
        <p:nvSpPr>
          <p:cNvPr id="2" name="Titolo 1"/>
          <p:cNvSpPr>
            <a:spLocks noGrp="1"/>
          </p:cNvSpPr>
          <p:nvPr>
            <p:ph type="title"/>
          </p:nvPr>
        </p:nvSpPr>
        <p:spPr>
          <a:xfrm>
            <a:off x="917987" y="570156"/>
            <a:ext cx="10341684" cy="1124420"/>
          </a:xfrm>
        </p:spPr>
        <p:txBody>
          <a:bodyPr/>
          <a:lstStyle/>
          <a:p>
            <a:r>
              <a:rPr lang="it-IT" sz="2400" dirty="0"/>
              <a:t>Le prime fasi della vita determinano in modo critico la variazione della metilazione del DNA </a:t>
            </a:r>
            <a:r>
              <a:rPr lang="it-IT" sz="2400" dirty="0" err="1"/>
              <a:t>pr</a:t>
            </a:r>
            <a:r>
              <a:rPr lang="it-IT" sz="2400" dirty="0"/>
              <a:t> tutta la durata della </a:t>
            </a:r>
            <a:r>
              <a:rPr lang="it-IT" sz="2400" dirty="0" err="1"/>
              <a:t>vita,influenzandone</a:t>
            </a:r>
            <a:r>
              <a:rPr lang="it-IT" sz="2400" dirty="0"/>
              <a:t> la salute futura</a:t>
            </a:r>
          </a:p>
        </p:txBody>
      </p:sp>
    </p:spTree>
    <p:extLst>
      <p:ext uri="{BB962C8B-B14F-4D97-AF65-F5344CB8AC3E}">
        <p14:creationId xmlns:p14="http://schemas.microsoft.com/office/powerpoint/2010/main" val="3743691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rotWithShape="1">
          <a:blip r:embed="rId2"/>
          <a:srcRect l="14233" t="27992" r="14323" b="10001"/>
          <a:stretch/>
        </p:blipFill>
        <p:spPr>
          <a:xfrm>
            <a:off x="2407640" y="2315361"/>
            <a:ext cx="6962863" cy="4085439"/>
          </a:xfrm>
          <a:prstGeom prst="rect">
            <a:avLst/>
          </a:prstGeom>
        </p:spPr>
      </p:pic>
      <p:sp>
        <p:nvSpPr>
          <p:cNvPr id="2" name="Titolo 1"/>
          <p:cNvSpPr>
            <a:spLocks noGrp="1"/>
          </p:cNvSpPr>
          <p:nvPr>
            <p:ph type="title"/>
          </p:nvPr>
        </p:nvSpPr>
        <p:spPr/>
        <p:txBody>
          <a:bodyPr/>
          <a:lstStyle/>
          <a:p>
            <a:r>
              <a:rPr lang="it-IT" dirty="0"/>
              <a:t>Nutrigenomica</a:t>
            </a:r>
          </a:p>
        </p:txBody>
      </p:sp>
    </p:spTree>
    <p:extLst>
      <p:ext uri="{BB962C8B-B14F-4D97-AF65-F5344CB8AC3E}">
        <p14:creationId xmlns:p14="http://schemas.microsoft.com/office/powerpoint/2010/main" val="18504334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rotWithShape="1">
          <a:blip r:embed="rId2"/>
          <a:srcRect l="8779" t="16710" r="49636" b="17602"/>
          <a:stretch/>
        </p:blipFill>
        <p:spPr>
          <a:xfrm>
            <a:off x="7331825" y="1886990"/>
            <a:ext cx="3790604" cy="3732414"/>
          </a:xfrm>
          <a:prstGeom prst="rect">
            <a:avLst/>
          </a:prstGeom>
        </p:spPr>
      </p:pic>
      <p:sp>
        <p:nvSpPr>
          <p:cNvPr id="2" name="Titolo 1"/>
          <p:cNvSpPr>
            <a:spLocks noGrp="1"/>
          </p:cNvSpPr>
          <p:nvPr>
            <p:ph type="title"/>
          </p:nvPr>
        </p:nvSpPr>
        <p:spPr>
          <a:xfrm>
            <a:off x="917987" y="0"/>
            <a:ext cx="10341684" cy="1468073"/>
          </a:xfrm>
        </p:spPr>
        <p:txBody>
          <a:bodyPr/>
          <a:lstStyle/>
          <a:p>
            <a:r>
              <a:rPr lang="it-IT" b="1" dirty="0"/>
              <a:t>Il programming</a:t>
            </a:r>
          </a:p>
        </p:txBody>
      </p:sp>
      <p:pic>
        <p:nvPicPr>
          <p:cNvPr id="3" name="Immagine 2"/>
          <p:cNvPicPr>
            <a:picLocks noChangeAspect="1"/>
          </p:cNvPicPr>
          <p:nvPr/>
        </p:nvPicPr>
        <p:blipFill>
          <a:blip r:embed="rId3"/>
          <a:stretch>
            <a:fillRect/>
          </a:stretch>
        </p:blipFill>
        <p:spPr>
          <a:xfrm>
            <a:off x="662006" y="1579418"/>
            <a:ext cx="6137805" cy="4705004"/>
          </a:xfrm>
          <a:prstGeom prst="rect">
            <a:avLst/>
          </a:prstGeom>
        </p:spPr>
      </p:pic>
    </p:spTree>
    <p:extLst>
      <p:ext uri="{BB962C8B-B14F-4D97-AF65-F5344CB8AC3E}">
        <p14:creationId xmlns:p14="http://schemas.microsoft.com/office/powerpoint/2010/main" val="15100857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2228" name="Object 4"/>
          <p:cNvGraphicFramePr>
            <a:graphicFrameLocks noChangeAspect="1"/>
          </p:cNvGraphicFramePr>
          <p:nvPr>
            <p:extLst>
              <p:ext uri="{D42A27DB-BD31-4B8C-83A1-F6EECF244321}">
                <p14:modId xmlns:p14="http://schemas.microsoft.com/office/powerpoint/2010/main" val="383804602"/>
              </p:ext>
            </p:extLst>
          </p:nvPr>
        </p:nvGraphicFramePr>
        <p:xfrm>
          <a:off x="0" y="0"/>
          <a:ext cx="12192000" cy="6857999"/>
        </p:xfrm>
        <a:graphic>
          <a:graphicData uri="http://schemas.openxmlformats.org/presentationml/2006/ole">
            <mc:AlternateContent xmlns:mc="http://schemas.openxmlformats.org/markup-compatibility/2006">
              <mc:Choice xmlns:v="urn:schemas-microsoft-com:vml" Requires="v">
                <p:oleObj spid="_x0000_s1026" name="Acrobat Document" r:id="rId3" imgW="5760000" imgH="4320000" progId="AcroExch.Document.7">
                  <p:embed/>
                </p:oleObj>
              </mc:Choice>
              <mc:Fallback>
                <p:oleObj name="Acrobat Document" r:id="rId3" imgW="5760000" imgH="4320000" progId="AcroExch.Document.7">
                  <p:embed/>
                  <p:pic>
                    <p:nvPicPr>
                      <p:cNvPr id="5222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799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34028356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rotWithShape="1">
          <a:blip r:embed="rId2"/>
          <a:srcRect l="5878" t="22087" r="4410" b="5262"/>
          <a:stretch/>
        </p:blipFill>
        <p:spPr>
          <a:xfrm>
            <a:off x="3405930" y="2265029"/>
            <a:ext cx="5469622" cy="4379052"/>
          </a:xfrm>
          <a:prstGeom prst="rect">
            <a:avLst/>
          </a:prstGeom>
        </p:spPr>
      </p:pic>
      <p:sp>
        <p:nvSpPr>
          <p:cNvPr id="2" name="Titolo 1"/>
          <p:cNvSpPr>
            <a:spLocks noGrp="1"/>
          </p:cNvSpPr>
          <p:nvPr>
            <p:ph type="title"/>
          </p:nvPr>
        </p:nvSpPr>
        <p:spPr/>
        <p:txBody>
          <a:bodyPr/>
          <a:lstStyle/>
          <a:p>
            <a:r>
              <a:rPr lang="it-IT" dirty="0"/>
              <a:t>Effetti a breve e a lungo termine della nutrizione intrauterina</a:t>
            </a:r>
          </a:p>
        </p:txBody>
      </p:sp>
    </p:spTree>
    <p:extLst>
      <p:ext uri="{BB962C8B-B14F-4D97-AF65-F5344CB8AC3E}">
        <p14:creationId xmlns:p14="http://schemas.microsoft.com/office/powerpoint/2010/main" val="3963934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r>
              <a:rPr lang="it-IT" dirty="0"/>
              <a:t>Nei figli di genitori con PTSD si innescherebbe un sistema disfunzionale che, ad esempio, può generare un attacco di panico e attivare la reazione di ‘lotta e fuga’ come se l’individuo si trovasse in una situazione minacciosa anche quando questa in realtà non lo è. Questa sorta di cortocircuito cerebrale causerebbe una maggiore vulnerabilità allo stress in determinate condizioni (</a:t>
            </a:r>
            <a:r>
              <a:rPr lang="it-IT" dirty="0" err="1"/>
              <a:t>Kellerman</a:t>
            </a:r>
            <a:r>
              <a:rPr lang="it-IT" dirty="0"/>
              <a:t> 2013).</a:t>
            </a:r>
          </a:p>
          <a:p>
            <a:r>
              <a:rPr lang="it-IT" dirty="0"/>
              <a:t>Per saperne di più: https://www.stateofmind.it/2020/11/epigenetica-trauma-generazioni/</a:t>
            </a:r>
          </a:p>
        </p:txBody>
      </p:sp>
      <p:sp>
        <p:nvSpPr>
          <p:cNvPr id="2" name="Titolo 1"/>
          <p:cNvSpPr>
            <a:spLocks noGrp="1"/>
          </p:cNvSpPr>
          <p:nvPr>
            <p:ph type="title"/>
          </p:nvPr>
        </p:nvSpPr>
        <p:spPr/>
        <p:txBody>
          <a:bodyPr/>
          <a:lstStyle/>
          <a:p>
            <a:r>
              <a:rPr lang="it-IT" dirty="0"/>
              <a:t>Epigenetica e psiche</a:t>
            </a:r>
          </a:p>
        </p:txBody>
      </p:sp>
    </p:spTree>
    <p:extLst>
      <p:ext uri="{BB962C8B-B14F-4D97-AF65-F5344CB8AC3E}">
        <p14:creationId xmlns:p14="http://schemas.microsoft.com/office/powerpoint/2010/main" val="40934352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4FEE9C25-E30D-24D1-6453-92B824CFD165}"/>
              </a:ext>
            </a:extLst>
          </p:cNvPr>
          <p:cNvPicPr>
            <a:picLocks noChangeAspect="1"/>
          </p:cNvPicPr>
          <p:nvPr/>
        </p:nvPicPr>
        <p:blipFill>
          <a:blip r:embed="rId2"/>
          <a:stretch>
            <a:fillRect/>
          </a:stretch>
        </p:blipFill>
        <p:spPr>
          <a:xfrm>
            <a:off x="0" y="165100"/>
            <a:ext cx="12192000" cy="6692899"/>
          </a:xfrm>
          <a:prstGeom prst="rect">
            <a:avLst/>
          </a:prstGeom>
        </p:spPr>
      </p:pic>
    </p:spTree>
    <p:extLst>
      <p:ext uri="{BB962C8B-B14F-4D97-AF65-F5344CB8AC3E}">
        <p14:creationId xmlns:p14="http://schemas.microsoft.com/office/powerpoint/2010/main" val="7912160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r>
              <a:rPr lang="it-IT" dirty="0"/>
              <a:t>Un concetto importante che emerge dagli studi epigenetici nel Disturbo da Stress Post-Traumatico (PTSD) è che i cambiamenti della metilazione del DNA indotti dal trauma possono essere allele specifici e possono interagire in modo complesso con il patrimonio genetico e l’esposizione al trauma. Queste interazioni possono influenzare l’espressione dei geni coinvolti nelle risposte allo stress, nella funzione dei neurotrasmettitori e nella regolazione immunitaria, contribuendo alla generazione di </a:t>
            </a:r>
            <a:r>
              <a:rPr lang="it-IT" dirty="0" err="1"/>
              <a:t>endofenotipi</a:t>
            </a:r>
            <a:r>
              <a:rPr lang="it-IT" dirty="0"/>
              <a:t> di vulnerabilità o resilienza (</a:t>
            </a:r>
            <a:r>
              <a:rPr lang="it-IT" dirty="0" err="1"/>
              <a:t>Zannas</a:t>
            </a:r>
            <a:r>
              <a:rPr lang="it-IT" dirty="0"/>
              <a:t> et al., 2015).</a:t>
            </a:r>
          </a:p>
          <a:p>
            <a:r>
              <a:rPr lang="it-IT" dirty="0"/>
              <a:t>Per saperne di più: https://www.stateofmind.it/2020/11/epigenetica-trauma-generazioni/</a:t>
            </a:r>
          </a:p>
        </p:txBody>
      </p:sp>
      <p:sp>
        <p:nvSpPr>
          <p:cNvPr id="2" name="Titolo 1"/>
          <p:cNvSpPr>
            <a:spLocks noGrp="1"/>
          </p:cNvSpPr>
          <p:nvPr>
            <p:ph type="title"/>
          </p:nvPr>
        </p:nvSpPr>
        <p:spPr/>
        <p:txBody>
          <a:bodyPr/>
          <a:lstStyle/>
          <a:p>
            <a:r>
              <a:rPr lang="it-IT" dirty="0"/>
              <a:t>Epigenetica e psiche</a:t>
            </a:r>
          </a:p>
        </p:txBody>
      </p:sp>
    </p:spTree>
    <p:extLst>
      <p:ext uri="{BB962C8B-B14F-4D97-AF65-F5344CB8AC3E}">
        <p14:creationId xmlns:p14="http://schemas.microsoft.com/office/powerpoint/2010/main" val="1788698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r>
              <a:rPr lang="it-IT" dirty="0"/>
              <a:t>Un fattore da considerare è anche il momento dell’esposizione traumatica e la sua relazione temporale con i cambiamenti epigenetici e lo sviluppo di PTSD. Il trauma nelle prime fasi della vita è associato a cambiamenti epigenetici duraturi. Da studi recenti è stato dimostrato che la metilazione del DNA e l’acetilazione dell’istone sono coinvolti in ogni fase della memoria della paura, dal consolidamento iniziale all’estinzione e al potenziamento a lungo termine, processi che hanno dimostrato di essere alterati nei pazienti con PTSD (</a:t>
            </a:r>
            <a:r>
              <a:rPr lang="it-IT" dirty="0" err="1"/>
              <a:t>Zannas</a:t>
            </a:r>
            <a:r>
              <a:rPr lang="it-IT" dirty="0"/>
              <a:t> et al., 2015).</a:t>
            </a:r>
          </a:p>
          <a:p>
            <a:r>
              <a:rPr lang="it-IT" dirty="0"/>
              <a:t>Per saperne di più: https://www.stateofmind.it/2020/11/epigenetica-trauma-generazioni/</a:t>
            </a:r>
          </a:p>
        </p:txBody>
      </p:sp>
      <p:sp>
        <p:nvSpPr>
          <p:cNvPr id="2" name="Titolo 1"/>
          <p:cNvSpPr>
            <a:spLocks noGrp="1"/>
          </p:cNvSpPr>
          <p:nvPr>
            <p:ph type="title"/>
          </p:nvPr>
        </p:nvSpPr>
        <p:spPr/>
        <p:txBody>
          <a:bodyPr/>
          <a:lstStyle/>
          <a:p>
            <a:r>
              <a:rPr lang="it-IT" dirty="0"/>
              <a:t>Epigenetica e psiche</a:t>
            </a:r>
          </a:p>
        </p:txBody>
      </p:sp>
    </p:spTree>
    <p:extLst>
      <p:ext uri="{BB962C8B-B14F-4D97-AF65-F5344CB8AC3E}">
        <p14:creationId xmlns:p14="http://schemas.microsoft.com/office/powerpoint/2010/main" val="249126587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fontScale="70000" lnSpcReduction="20000"/>
          </a:bodyPr>
          <a:lstStyle/>
          <a:p>
            <a:r>
              <a:rPr lang="it-IT" dirty="0"/>
              <a:t>Sembra dunque possibile che, oltre ad ereditare dai nostri nonni e bisnonni gioielli ed averi, potremmo ricevere in eredità anche dei marcatori epigenetici, che andrebbero a formare una sorta di memoria biologica delle esperienze e di ciò che questi hanno appreso nel corso della vita. Pensiamo alle storie sulle prigionie di guerra, l’olocausto, le carestie che ci sono state raccontate dai nostri antenati e riflettiamo su quanto sia affascinante pensare che una traccia delle paure, delle sofferenze e dei traumi vissuti possano essere impressi nel nostro </a:t>
            </a:r>
            <a:r>
              <a:rPr lang="it-IT" dirty="0" err="1"/>
              <a:t>epigenoma</a:t>
            </a:r>
            <a:r>
              <a:rPr lang="it-IT" dirty="0"/>
              <a:t>.</a:t>
            </a:r>
          </a:p>
          <a:p>
            <a:endParaRPr lang="it-IT" dirty="0"/>
          </a:p>
          <a:p>
            <a:r>
              <a:rPr lang="it-IT" dirty="0"/>
              <a:t>Possiamo descrive questo processo usando le parole di Mark Klein:</a:t>
            </a:r>
          </a:p>
          <a:p>
            <a:endParaRPr lang="it-IT" dirty="0"/>
          </a:p>
          <a:p>
            <a:r>
              <a:rPr lang="it-IT" dirty="0"/>
              <a:t>I miei genitori sono sopravvissuti all’Olocausto e, con ogni probabilità, hanno avuto la loro epigenetica profondamente influenzata da quell’esperienza. In un senso molto reale, quindi, l’Olocausto è stato impresso in ciascuna delle mie cellule, alla nascita, e lo stesso vale per </a:t>
            </a:r>
            <a:r>
              <a:rPr lang="it-IT" dirty="0" err="1"/>
              <a:t>Hannah</a:t>
            </a:r>
            <a:r>
              <a:rPr lang="it-IT" dirty="0"/>
              <a:t>, mia figlia. Le nostre esperienze possono così rimbalzare attraverso le generazioni a un livello biologico profondo: un pensiero che fa riflettere per un genitore (</a:t>
            </a:r>
            <a:r>
              <a:rPr lang="it-IT" dirty="0" err="1"/>
              <a:t>Kellermann</a:t>
            </a:r>
            <a:r>
              <a:rPr lang="it-IT" dirty="0"/>
              <a:t>, 2013).</a:t>
            </a:r>
          </a:p>
          <a:p>
            <a:r>
              <a:rPr lang="it-IT" dirty="0"/>
              <a:t>Per saperne di più: https://www.stateofmind.it/2020/11/epigenetica-trauma-generazioni/</a:t>
            </a:r>
          </a:p>
        </p:txBody>
      </p:sp>
      <p:sp>
        <p:nvSpPr>
          <p:cNvPr id="2" name="Titolo 1"/>
          <p:cNvSpPr>
            <a:spLocks noGrp="1"/>
          </p:cNvSpPr>
          <p:nvPr>
            <p:ph type="title"/>
          </p:nvPr>
        </p:nvSpPr>
        <p:spPr/>
        <p:txBody>
          <a:bodyPr/>
          <a:lstStyle/>
          <a:p>
            <a:r>
              <a:rPr lang="it-IT" dirty="0"/>
              <a:t>Epigenetica e psiche</a:t>
            </a:r>
          </a:p>
        </p:txBody>
      </p:sp>
    </p:spTree>
    <p:extLst>
      <p:ext uri="{BB962C8B-B14F-4D97-AF65-F5344CB8AC3E}">
        <p14:creationId xmlns:p14="http://schemas.microsoft.com/office/powerpoint/2010/main" val="212028750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fontScale="62500" lnSpcReduction="20000"/>
          </a:bodyPr>
          <a:lstStyle/>
          <a:p>
            <a:r>
              <a:rPr lang="it-IT" dirty="0"/>
              <a:t>Un processo in cui un trauma che è accaduto alla prima generazione viene trasmesso alla seconda e terza generazione. Questa ipotesi suggestiva è confermata da diversi studi condotti su figli di sopravvissuti all’Olocausto, veterani di guerra, genitori affetti da PTSD che mostrano una marcata e generale vulnerabilità allo stress in assenza di esperienze traumatiche. Sembra che questi individui, che ora sono adulti, abbiano in qualche modo assorbito il trauma represso e insufficientemente elaborato dei loro genitori. Studi condotti sui gemelli hanno evidenziato che il rischio di PTSD è associato a una vulnerabilità genetica sottostante e che oltre il 30% della varianza associata al PTSD è correlata a una componente ereditaria, in particolare può essere osservata nei marcatori epigenetici che influenzano i modelli di espressione genica nel sistema nervoso (</a:t>
            </a:r>
            <a:r>
              <a:rPr lang="it-IT" dirty="0" err="1"/>
              <a:t>Skelton</a:t>
            </a:r>
            <a:r>
              <a:rPr lang="it-IT" dirty="0"/>
              <a:t>, et al., 2012). Ancora altri studi dimostrano che bambini di famiglie in cui almeno un genitore ha subito torture presentano sintomi psicopatologici, come sintomi depressivi, sintomi di stress post-traumatico, somatizzazione e disturbi comportamentali più spesso rispetto ai bambini di famiglie in cui nessuno dei genitori ha subito torture o violenze (</a:t>
            </a:r>
            <a:r>
              <a:rPr lang="it-IT" dirty="0" err="1"/>
              <a:t>Daud</a:t>
            </a:r>
            <a:r>
              <a:rPr lang="it-IT" dirty="0"/>
              <a:t> et al., 2005). Dal lavoro di Braga et al. (2012) emergono altri dati interessanti: dall’analisi di numerosi casi clinici di pazienti sopravvissuti all’Olocausto si più identificare una sorta di ‘sindrome del sopravvissuto’ che viene perpetuata da una generazione alla successiva; sempre studi su casi clinici riportano una vasta gamma di sintomi affettivi ed emotivi trasmessi nel corso delle generazioni quali sfiducia nel mondo, compromissione della funzione genitoriale, dolore cronico, incapacità di comunicare i sentimenti, paura costante del pericolo, pressione per il rendimento scolastico, ansia da separazione e iperprotettività all’interno del sistema familiare.</a:t>
            </a:r>
          </a:p>
          <a:p>
            <a:r>
              <a:rPr lang="it-IT" dirty="0"/>
              <a:t>Per saperne di più: https://www.stateofmind.it/2020/11/epigenetica-trauma-generazioni/</a:t>
            </a:r>
          </a:p>
        </p:txBody>
      </p:sp>
      <p:sp>
        <p:nvSpPr>
          <p:cNvPr id="2" name="Titolo 1"/>
          <p:cNvSpPr>
            <a:spLocks noGrp="1"/>
          </p:cNvSpPr>
          <p:nvPr>
            <p:ph type="title"/>
          </p:nvPr>
        </p:nvSpPr>
        <p:spPr/>
        <p:txBody>
          <a:bodyPr/>
          <a:lstStyle/>
          <a:p>
            <a:r>
              <a:rPr lang="it-IT" dirty="0"/>
              <a:t>Epigenetica e psiche</a:t>
            </a:r>
          </a:p>
        </p:txBody>
      </p:sp>
    </p:spTree>
    <p:extLst>
      <p:ext uri="{BB962C8B-B14F-4D97-AF65-F5344CB8AC3E}">
        <p14:creationId xmlns:p14="http://schemas.microsoft.com/office/powerpoint/2010/main" val="15621619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r>
              <a:rPr lang="it-IT" dirty="0"/>
              <a:t>un processo di riadattamento di fronte ad avversità, traumi, tragedie, minacce, o anche significative fonti di stress – come problemi familiari e relazionali, seri problemi di salute, o pesanti situazioni finanziarie e lavorative.</a:t>
            </a:r>
          </a:p>
          <a:p>
            <a:r>
              <a:rPr lang="it-IT" dirty="0"/>
              <a:t>Per saperne di più: https://www.stateofmind.it/2020/11/epigenetica-trauma-generazioni/</a:t>
            </a:r>
          </a:p>
        </p:txBody>
      </p:sp>
      <p:sp>
        <p:nvSpPr>
          <p:cNvPr id="2" name="Titolo 1"/>
          <p:cNvSpPr>
            <a:spLocks noGrp="1"/>
          </p:cNvSpPr>
          <p:nvPr>
            <p:ph type="title"/>
          </p:nvPr>
        </p:nvSpPr>
        <p:spPr/>
        <p:txBody>
          <a:bodyPr/>
          <a:lstStyle/>
          <a:p>
            <a:r>
              <a:rPr lang="it-IT" dirty="0"/>
              <a:t>resilienza</a:t>
            </a:r>
          </a:p>
        </p:txBody>
      </p:sp>
    </p:spTree>
    <p:extLst>
      <p:ext uri="{BB962C8B-B14F-4D97-AF65-F5344CB8AC3E}">
        <p14:creationId xmlns:p14="http://schemas.microsoft.com/office/powerpoint/2010/main" val="18770155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fontScale="25000" lnSpcReduction="20000"/>
          </a:bodyPr>
          <a:lstStyle/>
          <a:p>
            <a:r>
              <a:rPr lang="it-IT" sz="4000" dirty="0"/>
              <a:t>Bibliografia</a:t>
            </a:r>
          </a:p>
          <a:p>
            <a:r>
              <a:rPr lang="it-IT" sz="4000" dirty="0"/>
              <a:t>American </a:t>
            </a:r>
            <a:r>
              <a:rPr lang="it-IT" sz="4000" dirty="0" err="1"/>
              <a:t>Psychiatric</a:t>
            </a:r>
            <a:r>
              <a:rPr lang="it-IT" sz="4000" dirty="0"/>
              <a:t> </a:t>
            </a:r>
            <a:r>
              <a:rPr lang="it-IT" sz="4000" dirty="0" err="1"/>
              <a:t>Association</a:t>
            </a:r>
            <a:r>
              <a:rPr lang="it-IT" sz="4000" dirty="0"/>
              <a:t>. (2014). Manuale Diagnostico e Statistico dei Disturbi Mentali, quinta edizione, DSM-5. Raffaello Cortina Editore.</a:t>
            </a:r>
          </a:p>
          <a:p>
            <a:r>
              <a:rPr lang="it-IT" sz="4000" dirty="0"/>
              <a:t>American </a:t>
            </a:r>
            <a:r>
              <a:rPr lang="it-IT" sz="4000" dirty="0" err="1"/>
              <a:t>Psychological</a:t>
            </a:r>
            <a:r>
              <a:rPr lang="it-IT" sz="4000" dirty="0"/>
              <a:t> </a:t>
            </a:r>
            <a:r>
              <a:rPr lang="it-IT" sz="4000" dirty="0" err="1"/>
              <a:t>Association</a:t>
            </a:r>
            <a:r>
              <a:rPr lang="it-IT" sz="4000" dirty="0"/>
              <a:t>. (2020, </a:t>
            </a:r>
            <a:r>
              <a:rPr lang="it-IT" sz="4000" dirty="0" err="1"/>
              <a:t>February</a:t>
            </a:r>
            <a:r>
              <a:rPr lang="it-IT" sz="4000" dirty="0"/>
              <a:t> 1). Building </a:t>
            </a:r>
            <a:r>
              <a:rPr lang="it-IT" sz="4000" dirty="0" err="1"/>
              <a:t>your</a:t>
            </a:r>
            <a:r>
              <a:rPr lang="it-IT" sz="4000" dirty="0"/>
              <a:t> </a:t>
            </a:r>
            <a:r>
              <a:rPr lang="it-IT" sz="4000" dirty="0" err="1"/>
              <a:t>resilience</a:t>
            </a:r>
            <a:r>
              <a:rPr lang="it-IT" sz="4000" dirty="0"/>
              <a:t>.</a:t>
            </a:r>
          </a:p>
          <a:p>
            <a:r>
              <a:rPr lang="it-IT" sz="4000" dirty="0" err="1"/>
              <a:t>Barish</a:t>
            </a:r>
            <a:r>
              <a:rPr lang="it-IT" sz="4000" dirty="0"/>
              <a:t>, J. (2018). </a:t>
            </a:r>
            <a:r>
              <a:rPr lang="it-IT" sz="4000" dirty="0" err="1"/>
              <a:t>Is</a:t>
            </a:r>
            <a:r>
              <a:rPr lang="it-IT" sz="4000" dirty="0"/>
              <a:t> Trauma </a:t>
            </a:r>
            <a:r>
              <a:rPr lang="it-IT" sz="4000" dirty="0" err="1"/>
              <a:t>Inheritable</a:t>
            </a:r>
            <a:r>
              <a:rPr lang="it-IT" sz="4000" dirty="0"/>
              <a:t>?. Policy.</a:t>
            </a:r>
          </a:p>
          <a:p>
            <a:r>
              <a:rPr lang="it-IT" sz="4000" dirty="0"/>
              <a:t>Braga, L. L., Mello, M. F., &amp; </a:t>
            </a:r>
            <a:r>
              <a:rPr lang="it-IT" sz="4000" dirty="0" err="1"/>
              <a:t>Fiks</a:t>
            </a:r>
            <a:r>
              <a:rPr lang="it-IT" sz="4000" dirty="0"/>
              <a:t>, J. P. (2012). </a:t>
            </a:r>
            <a:r>
              <a:rPr lang="it-IT" sz="4000" dirty="0" err="1"/>
              <a:t>Transgenerational</a:t>
            </a:r>
            <a:r>
              <a:rPr lang="it-IT" sz="4000" dirty="0"/>
              <a:t> </a:t>
            </a:r>
            <a:r>
              <a:rPr lang="it-IT" sz="4000" dirty="0" err="1"/>
              <a:t>transmission</a:t>
            </a:r>
            <a:r>
              <a:rPr lang="it-IT" sz="4000" dirty="0"/>
              <a:t> of trauma and </a:t>
            </a:r>
            <a:r>
              <a:rPr lang="it-IT" sz="4000" dirty="0" err="1"/>
              <a:t>resilience</a:t>
            </a:r>
            <a:r>
              <a:rPr lang="it-IT" sz="4000" dirty="0"/>
              <a:t>: a qualitative </a:t>
            </a:r>
            <a:r>
              <a:rPr lang="it-IT" sz="4000" dirty="0" err="1"/>
              <a:t>study</a:t>
            </a:r>
            <a:r>
              <a:rPr lang="it-IT" sz="4000" dirty="0"/>
              <a:t> with </a:t>
            </a:r>
            <a:r>
              <a:rPr lang="it-IT" sz="4000" dirty="0" err="1"/>
              <a:t>Brazilian</a:t>
            </a:r>
            <a:r>
              <a:rPr lang="it-IT" sz="4000" dirty="0"/>
              <a:t> </a:t>
            </a:r>
            <a:r>
              <a:rPr lang="it-IT" sz="4000" dirty="0" err="1"/>
              <a:t>offspring</a:t>
            </a:r>
            <a:r>
              <a:rPr lang="it-IT" sz="4000" dirty="0"/>
              <a:t> of </a:t>
            </a:r>
            <a:r>
              <a:rPr lang="it-IT" sz="4000" dirty="0" err="1"/>
              <a:t>Holocaust</a:t>
            </a:r>
            <a:r>
              <a:rPr lang="it-IT" sz="4000" dirty="0"/>
              <a:t> </a:t>
            </a:r>
            <a:r>
              <a:rPr lang="it-IT" sz="4000" dirty="0" err="1"/>
              <a:t>survivors</a:t>
            </a:r>
            <a:r>
              <a:rPr lang="it-IT" sz="4000" dirty="0"/>
              <a:t>. BMC </a:t>
            </a:r>
            <a:r>
              <a:rPr lang="it-IT" sz="4000" dirty="0" err="1"/>
              <a:t>psychiatry</a:t>
            </a:r>
            <a:r>
              <a:rPr lang="it-IT" sz="4000" dirty="0"/>
              <a:t>, 12(1), 134.</a:t>
            </a:r>
          </a:p>
          <a:p>
            <a:r>
              <a:rPr lang="it-IT" sz="4000" dirty="0" err="1"/>
              <a:t>Dias</a:t>
            </a:r>
            <a:r>
              <a:rPr lang="it-IT" sz="4000" dirty="0"/>
              <a:t>, B. G., &amp; </a:t>
            </a:r>
            <a:r>
              <a:rPr lang="it-IT" sz="4000" dirty="0" err="1"/>
              <a:t>Ressler</a:t>
            </a:r>
            <a:r>
              <a:rPr lang="it-IT" sz="4000" dirty="0"/>
              <a:t>, K. J. (2014). </a:t>
            </a:r>
            <a:r>
              <a:rPr lang="it-IT" sz="4000" dirty="0" err="1"/>
              <a:t>Parental</a:t>
            </a:r>
            <a:r>
              <a:rPr lang="it-IT" sz="4000" dirty="0"/>
              <a:t> </a:t>
            </a:r>
            <a:r>
              <a:rPr lang="it-IT" sz="4000" dirty="0" err="1"/>
              <a:t>olfactory</a:t>
            </a:r>
            <a:r>
              <a:rPr lang="it-IT" sz="4000" dirty="0"/>
              <a:t> </a:t>
            </a:r>
            <a:r>
              <a:rPr lang="it-IT" sz="4000" dirty="0" err="1"/>
              <a:t>experience</a:t>
            </a:r>
            <a:r>
              <a:rPr lang="it-IT" sz="4000" dirty="0"/>
              <a:t> </a:t>
            </a:r>
            <a:r>
              <a:rPr lang="it-IT" sz="4000" dirty="0" err="1"/>
              <a:t>influences</a:t>
            </a:r>
            <a:r>
              <a:rPr lang="it-IT" sz="4000" dirty="0"/>
              <a:t> </a:t>
            </a:r>
            <a:r>
              <a:rPr lang="it-IT" sz="4000" dirty="0" err="1"/>
              <a:t>behavior</a:t>
            </a:r>
            <a:r>
              <a:rPr lang="it-IT" sz="4000" dirty="0"/>
              <a:t> and </a:t>
            </a:r>
            <a:r>
              <a:rPr lang="it-IT" sz="4000" dirty="0" err="1"/>
              <a:t>neural</a:t>
            </a:r>
            <a:r>
              <a:rPr lang="it-IT" sz="4000" dirty="0"/>
              <a:t> </a:t>
            </a:r>
            <a:r>
              <a:rPr lang="it-IT" sz="4000" dirty="0" err="1"/>
              <a:t>structure</a:t>
            </a:r>
            <a:r>
              <a:rPr lang="it-IT" sz="4000" dirty="0"/>
              <a:t> in </a:t>
            </a:r>
            <a:r>
              <a:rPr lang="it-IT" sz="4000" dirty="0" err="1"/>
              <a:t>subsequent</a:t>
            </a:r>
            <a:r>
              <a:rPr lang="it-IT" sz="4000" dirty="0"/>
              <a:t> </a:t>
            </a:r>
            <a:r>
              <a:rPr lang="it-IT" sz="4000" dirty="0" err="1"/>
              <a:t>generations</a:t>
            </a:r>
            <a:r>
              <a:rPr lang="it-IT" sz="4000" dirty="0"/>
              <a:t>. Nature </a:t>
            </a:r>
            <a:r>
              <a:rPr lang="it-IT" sz="4000" dirty="0" err="1"/>
              <a:t>neuroscience</a:t>
            </a:r>
            <a:r>
              <a:rPr lang="it-IT" sz="4000" dirty="0"/>
              <a:t>, 17(1), 89-96.</a:t>
            </a:r>
          </a:p>
          <a:p>
            <a:r>
              <a:rPr lang="it-IT" sz="4000" dirty="0" err="1"/>
              <a:t>Daud</a:t>
            </a:r>
            <a:r>
              <a:rPr lang="it-IT" sz="4000" dirty="0"/>
              <a:t>, A., </a:t>
            </a:r>
            <a:r>
              <a:rPr lang="it-IT" sz="4000" dirty="0" err="1"/>
              <a:t>Skoglund</a:t>
            </a:r>
            <a:r>
              <a:rPr lang="it-IT" sz="4000" dirty="0"/>
              <a:t>, E., &amp; </a:t>
            </a:r>
            <a:r>
              <a:rPr lang="it-IT" sz="4000" dirty="0" err="1"/>
              <a:t>Rydelius</a:t>
            </a:r>
            <a:r>
              <a:rPr lang="it-IT" sz="4000" dirty="0"/>
              <a:t>, P. A. (2005). </a:t>
            </a:r>
            <a:r>
              <a:rPr lang="it-IT" sz="4000" dirty="0" err="1"/>
              <a:t>Children</a:t>
            </a:r>
            <a:r>
              <a:rPr lang="it-IT" sz="4000" dirty="0"/>
              <a:t> in families of torture </a:t>
            </a:r>
            <a:r>
              <a:rPr lang="it-IT" sz="4000" dirty="0" err="1"/>
              <a:t>victims</a:t>
            </a:r>
            <a:r>
              <a:rPr lang="it-IT" sz="4000" dirty="0"/>
              <a:t>: </a:t>
            </a:r>
            <a:r>
              <a:rPr lang="it-IT" sz="4000" dirty="0" err="1"/>
              <a:t>Transgenerational</a:t>
            </a:r>
            <a:r>
              <a:rPr lang="it-IT" sz="4000" dirty="0"/>
              <a:t> </a:t>
            </a:r>
            <a:r>
              <a:rPr lang="it-IT" sz="4000" dirty="0" err="1"/>
              <a:t>transmission</a:t>
            </a:r>
            <a:r>
              <a:rPr lang="it-IT" sz="4000" dirty="0"/>
              <a:t> of </a:t>
            </a:r>
            <a:r>
              <a:rPr lang="it-IT" sz="4000" dirty="0" err="1"/>
              <a:t>parents</a:t>
            </a:r>
            <a:r>
              <a:rPr lang="it-IT" sz="4000" dirty="0"/>
              <a:t>’ </a:t>
            </a:r>
            <a:r>
              <a:rPr lang="it-IT" sz="4000" dirty="0" err="1"/>
              <a:t>traumatic</a:t>
            </a:r>
            <a:r>
              <a:rPr lang="it-IT" sz="4000" dirty="0"/>
              <a:t> </a:t>
            </a:r>
            <a:r>
              <a:rPr lang="it-IT" sz="4000" dirty="0" err="1"/>
              <a:t>experiences</a:t>
            </a:r>
            <a:r>
              <a:rPr lang="it-IT" sz="4000" dirty="0"/>
              <a:t> to </a:t>
            </a:r>
            <a:r>
              <a:rPr lang="it-IT" sz="4000" dirty="0" err="1"/>
              <a:t>their</a:t>
            </a:r>
            <a:r>
              <a:rPr lang="it-IT" sz="4000" dirty="0"/>
              <a:t> </a:t>
            </a:r>
            <a:r>
              <a:rPr lang="it-IT" sz="4000" dirty="0" err="1"/>
              <a:t>children</a:t>
            </a:r>
            <a:r>
              <a:rPr lang="it-IT" sz="4000" dirty="0"/>
              <a:t>. International Journal of Social Welfare, 14(1), 23-32.</a:t>
            </a:r>
          </a:p>
          <a:p>
            <a:r>
              <a:rPr lang="it-IT" sz="4000" dirty="0"/>
              <a:t>Franklin, T. B., </a:t>
            </a:r>
            <a:r>
              <a:rPr lang="it-IT" sz="4000" dirty="0" err="1"/>
              <a:t>Russig</a:t>
            </a:r>
            <a:r>
              <a:rPr lang="it-IT" sz="4000" dirty="0"/>
              <a:t>, H., Weiss, I. C., </a:t>
            </a:r>
            <a:r>
              <a:rPr lang="it-IT" sz="4000" dirty="0" err="1"/>
              <a:t>Gräff</a:t>
            </a:r>
            <a:r>
              <a:rPr lang="it-IT" sz="4000" dirty="0"/>
              <a:t>, J., </a:t>
            </a:r>
            <a:r>
              <a:rPr lang="it-IT" sz="4000" dirty="0" err="1"/>
              <a:t>Linder</a:t>
            </a:r>
            <a:r>
              <a:rPr lang="it-IT" sz="4000" dirty="0"/>
              <a:t>, N., </a:t>
            </a:r>
            <a:r>
              <a:rPr lang="it-IT" sz="4000" dirty="0" err="1"/>
              <a:t>Michalon</a:t>
            </a:r>
            <a:r>
              <a:rPr lang="it-IT" sz="4000" dirty="0"/>
              <a:t>, A., … &amp; </a:t>
            </a:r>
            <a:r>
              <a:rPr lang="it-IT" sz="4000" dirty="0" err="1"/>
              <a:t>Mansuy</a:t>
            </a:r>
            <a:r>
              <a:rPr lang="it-IT" sz="4000" dirty="0"/>
              <a:t>, I. M. (2010). </a:t>
            </a:r>
            <a:r>
              <a:rPr lang="it-IT" sz="4000" dirty="0" err="1"/>
              <a:t>Epigenetic</a:t>
            </a:r>
            <a:r>
              <a:rPr lang="it-IT" sz="4000" dirty="0"/>
              <a:t> </a:t>
            </a:r>
            <a:r>
              <a:rPr lang="it-IT" sz="4000" dirty="0" err="1"/>
              <a:t>transmission</a:t>
            </a:r>
            <a:r>
              <a:rPr lang="it-IT" sz="4000" dirty="0"/>
              <a:t> of the impact of </a:t>
            </a:r>
            <a:r>
              <a:rPr lang="it-IT" sz="4000" dirty="0" err="1"/>
              <a:t>early</a:t>
            </a:r>
            <a:r>
              <a:rPr lang="it-IT" sz="4000" dirty="0"/>
              <a:t> stress </a:t>
            </a:r>
            <a:r>
              <a:rPr lang="it-IT" sz="4000" dirty="0" err="1"/>
              <a:t>across</a:t>
            </a:r>
            <a:r>
              <a:rPr lang="it-IT" sz="4000" dirty="0"/>
              <a:t> </a:t>
            </a:r>
            <a:r>
              <a:rPr lang="it-IT" sz="4000" dirty="0" err="1"/>
              <a:t>generations</a:t>
            </a:r>
            <a:r>
              <a:rPr lang="it-IT" sz="4000" dirty="0"/>
              <a:t>. </a:t>
            </a:r>
            <a:r>
              <a:rPr lang="it-IT" sz="4000" dirty="0" err="1"/>
              <a:t>Biological</a:t>
            </a:r>
            <a:r>
              <a:rPr lang="it-IT" sz="4000" dirty="0"/>
              <a:t> </a:t>
            </a:r>
            <a:r>
              <a:rPr lang="it-IT" sz="4000" dirty="0" err="1"/>
              <a:t>psychiatry</a:t>
            </a:r>
            <a:r>
              <a:rPr lang="it-IT" sz="4000" dirty="0"/>
              <a:t>, 68(5), 408-415.</a:t>
            </a:r>
          </a:p>
          <a:p>
            <a:r>
              <a:rPr lang="it-IT" sz="4000" dirty="0"/>
              <a:t>Hamm, C. A., &amp; Costa, F. F. (2011). The impact of </a:t>
            </a:r>
            <a:r>
              <a:rPr lang="it-IT" sz="4000" dirty="0" err="1"/>
              <a:t>epigenomics</a:t>
            </a:r>
            <a:r>
              <a:rPr lang="it-IT" sz="4000" dirty="0"/>
              <a:t> on future </a:t>
            </a:r>
            <a:r>
              <a:rPr lang="it-IT" sz="4000" dirty="0" err="1"/>
              <a:t>drug</a:t>
            </a:r>
            <a:r>
              <a:rPr lang="it-IT" sz="4000" dirty="0"/>
              <a:t> design and new </a:t>
            </a:r>
            <a:r>
              <a:rPr lang="it-IT" sz="4000" dirty="0" err="1"/>
              <a:t>therapies</a:t>
            </a:r>
            <a:r>
              <a:rPr lang="it-IT" sz="4000" dirty="0"/>
              <a:t>. </a:t>
            </a:r>
            <a:r>
              <a:rPr lang="it-IT" sz="4000" dirty="0" err="1"/>
              <a:t>Drug</a:t>
            </a:r>
            <a:r>
              <a:rPr lang="it-IT" sz="4000" dirty="0"/>
              <a:t> </a:t>
            </a:r>
            <a:r>
              <a:rPr lang="it-IT" sz="4000" dirty="0" err="1"/>
              <a:t>discovery</a:t>
            </a:r>
            <a:r>
              <a:rPr lang="it-IT" sz="4000" dirty="0"/>
              <a:t> </a:t>
            </a:r>
            <a:r>
              <a:rPr lang="it-IT" sz="4000" dirty="0" err="1"/>
              <a:t>today</a:t>
            </a:r>
            <a:r>
              <a:rPr lang="it-IT" sz="4000" dirty="0"/>
              <a:t>, 16(13-14), 626-635.</a:t>
            </a:r>
          </a:p>
          <a:p>
            <a:r>
              <a:rPr lang="it-IT" sz="4000" dirty="0" err="1"/>
              <a:t>Hannon</a:t>
            </a:r>
            <a:r>
              <a:rPr lang="it-IT" sz="4000" dirty="0"/>
              <a:t> E, </a:t>
            </a:r>
            <a:r>
              <a:rPr lang="it-IT" sz="4000" dirty="0" err="1"/>
              <a:t>Spiers</a:t>
            </a:r>
            <a:r>
              <a:rPr lang="it-IT" sz="4000" dirty="0"/>
              <a:t> H, Viana J, </a:t>
            </a:r>
            <a:r>
              <a:rPr lang="it-IT" sz="4000" dirty="0" err="1"/>
              <a:t>Pidsley</a:t>
            </a:r>
            <a:r>
              <a:rPr lang="it-IT" sz="4000" dirty="0"/>
              <a:t> R, </a:t>
            </a:r>
            <a:r>
              <a:rPr lang="it-IT" sz="4000" dirty="0" err="1"/>
              <a:t>Burrage</a:t>
            </a:r>
            <a:r>
              <a:rPr lang="it-IT" sz="4000" dirty="0"/>
              <a:t> J, et al. (2016). </a:t>
            </a:r>
            <a:r>
              <a:rPr lang="it-IT" sz="4000" dirty="0" err="1"/>
              <a:t>Methylation</a:t>
            </a:r>
            <a:r>
              <a:rPr lang="it-IT" sz="4000" dirty="0"/>
              <a:t> </a:t>
            </a:r>
            <a:r>
              <a:rPr lang="it-IT" sz="4000" dirty="0" err="1"/>
              <a:t>QTLs</a:t>
            </a:r>
            <a:r>
              <a:rPr lang="it-IT" sz="4000" dirty="0"/>
              <a:t> in</a:t>
            </a:r>
          </a:p>
          <a:p>
            <a:r>
              <a:rPr lang="it-IT" sz="4000" dirty="0"/>
              <a:t>the </a:t>
            </a:r>
            <a:r>
              <a:rPr lang="it-IT" sz="4000" dirty="0" err="1"/>
              <a:t>developing</a:t>
            </a:r>
            <a:r>
              <a:rPr lang="it-IT" sz="4000" dirty="0"/>
              <a:t> brain and </a:t>
            </a:r>
            <a:r>
              <a:rPr lang="it-IT" sz="4000" dirty="0" err="1"/>
              <a:t>their</a:t>
            </a:r>
            <a:r>
              <a:rPr lang="it-IT" sz="4000" dirty="0"/>
              <a:t> </a:t>
            </a:r>
            <a:r>
              <a:rPr lang="it-IT" sz="4000" dirty="0" err="1"/>
              <a:t>enrichment</a:t>
            </a:r>
            <a:r>
              <a:rPr lang="it-IT" sz="4000" dirty="0"/>
              <a:t> in </a:t>
            </a:r>
            <a:r>
              <a:rPr lang="it-IT" sz="4000" dirty="0" err="1"/>
              <a:t>schizophrenia</a:t>
            </a:r>
            <a:r>
              <a:rPr lang="it-IT" sz="4000" dirty="0"/>
              <a:t> </a:t>
            </a:r>
            <a:r>
              <a:rPr lang="it-IT" sz="4000" dirty="0" err="1"/>
              <a:t>risk</a:t>
            </a:r>
            <a:r>
              <a:rPr lang="it-IT" sz="4000" dirty="0"/>
              <a:t> loci. Nature </a:t>
            </a:r>
            <a:r>
              <a:rPr lang="it-IT" sz="4000" dirty="0" err="1"/>
              <a:t>Neuroscience</a:t>
            </a:r>
            <a:r>
              <a:rPr lang="it-IT" sz="4000" dirty="0"/>
              <a:t>. 19(1):48–54.</a:t>
            </a:r>
          </a:p>
          <a:p>
            <a:r>
              <a:rPr lang="it-IT" sz="4000" dirty="0" err="1"/>
              <a:t>Jabloňka</a:t>
            </a:r>
            <a:r>
              <a:rPr lang="it-IT" sz="4000" dirty="0"/>
              <a:t>, E., &amp; Lamb, M. J. (2005). </a:t>
            </a:r>
            <a:r>
              <a:rPr lang="it-IT" sz="4000" dirty="0" err="1"/>
              <a:t>Evolution</a:t>
            </a:r>
            <a:r>
              <a:rPr lang="it-IT" sz="4000" dirty="0"/>
              <a:t> in </a:t>
            </a:r>
            <a:r>
              <a:rPr lang="it-IT" sz="4000" dirty="0" err="1"/>
              <a:t>four</a:t>
            </a:r>
            <a:r>
              <a:rPr lang="it-IT" sz="4000" dirty="0"/>
              <a:t> </a:t>
            </a:r>
            <a:r>
              <a:rPr lang="it-IT" sz="4000" dirty="0" err="1"/>
              <a:t>dimensions</a:t>
            </a:r>
            <a:r>
              <a:rPr lang="it-IT" sz="4000" dirty="0"/>
              <a:t> in </a:t>
            </a:r>
            <a:r>
              <a:rPr lang="it-IT" sz="4000" dirty="0" err="1"/>
              <a:t>Kellermann</a:t>
            </a:r>
            <a:r>
              <a:rPr lang="it-IT" sz="4000" dirty="0"/>
              <a:t>, N. P. (2013). </a:t>
            </a:r>
            <a:r>
              <a:rPr lang="it-IT" sz="4000" dirty="0" err="1"/>
              <a:t>Epigenetic</a:t>
            </a:r>
            <a:r>
              <a:rPr lang="it-IT" sz="4000" dirty="0"/>
              <a:t> </a:t>
            </a:r>
            <a:r>
              <a:rPr lang="it-IT" sz="4000" dirty="0" err="1"/>
              <a:t>transmission</a:t>
            </a:r>
            <a:r>
              <a:rPr lang="it-IT" sz="4000" dirty="0"/>
              <a:t> of </a:t>
            </a:r>
            <a:r>
              <a:rPr lang="it-IT" sz="4000" dirty="0" err="1"/>
              <a:t>holocaust</a:t>
            </a:r>
            <a:r>
              <a:rPr lang="it-IT" sz="4000" dirty="0"/>
              <a:t> trauma: can </a:t>
            </a:r>
            <a:r>
              <a:rPr lang="it-IT" sz="4000" dirty="0" err="1"/>
              <a:t>nightmares</a:t>
            </a:r>
            <a:r>
              <a:rPr lang="it-IT" sz="4000" dirty="0"/>
              <a:t> be </a:t>
            </a:r>
            <a:r>
              <a:rPr lang="it-IT" sz="4000" dirty="0" err="1"/>
              <a:t>inherited</a:t>
            </a:r>
            <a:r>
              <a:rPr lang="it-IT" sz="4000" dirty="0"/>
              <a:t>. The </a:t>
            </a:r>
            <a:r>
              <a:rPr lang="it-IT" sz="4000" dirty="0" err="1"/>
              <a:t>Israel</a:t>
            </a:r>
            <a:r>
              <a:rPr lang="it-IT" sz="4000" dirty="0"/>
              <a:t> journal of </a:t>
            </a:r>
            <a:r>
              <a:rPr lang="it-IT" sz="4000" dirty="0" err="1"/>
              <a:t>psychiatry</a:t>
            </a:r>
            <a:r>
              <a:rPr lang="it-IT" sz="4000" dirty="0"/>
              <a:t> and </a:t>
            </a:r>
            <a:r>
              <a:rPr lang="it-IT" sz="4000" dirty="0" err="1"/>
              <a:t>related</a:t>
            </a:r>
            <a:r>
              <a:rPr lang="it-IT" sz="4000" dirty="0"/>
              <a:t> </a:t>
            </a:r>
            <a:r>
              <a:rPr lang="it-IT" sz="4000" dirty="0" err="1"/>
              <a:t>sciences</a:t>
            </a:r>
            <a:r>
              <a:rPr lang="it-IT" sz="4000" dirty="0"/>
              <a:t>, 50(1), 33-39).</a:t>
            </a:r>
          </a:p>
          <a:p>
            <a:r>
              <a:rPr lang="it-IT" sz="4000" dirty="0"/>
              <a:t>Jones, M. J., Moore, S. R., &amp; </a:t>
            </a:r>
            <a:r>
              <a:rPr lang="it-IT" sz="4000" dirty="0" err="1"/>
              <a:t>Kobor</a:t>
            </a:r>
            <a:r>
              <a:rPr lang="it-IT" sz="4000" dirty="0"/>
              <a:t>, M. S. (2018). </a:t>
            </a:r>
            <a:r>
              <a:rPr lang="it-IT" sz="4000" dirty="0" err="1"/>
              <a:t>Principles</a:t>
            </a:r>
            <a:r>
              <a:rPr lang="it-IT" sz="4000" dirty="0"/>
              <a:t> and </a:t>
            </a:r>
            <a:r>
              <a:rPr lang="it-IT" sz="4000" dirty="0" err="1"/>
              <a:t>challenges</a:t>
            </a:r>
            <a:r>
              <a:rPr lang="it-IT" sz="4000" dirty="0"/>
              <a:t> of </a:t>
            </a:r>
            <a:r>
              <a:rPr lang="it-IT" sz="4000" dirty="0" err="1"/>
              <a:t>applying</a:t>
            </a:r>
            <a:r>
              <a:rPr lang="it-IT" sz="4000" dirty="0"/>
              <a:t> </a:t>
            </a:r>
            <a:r>
              <a:rPr lang="it-IT" sz="4000" dirty="0" err="1"/>
              <a:t>epigenetic</a:t>
            </a:r>
            <a:r>
              <a:rPr lang="it-IT" sz="4000" dirty="0"/>
              <a:t> </a:t>
            </a:r>
            <a:r>
              <a:rPr lang="it-IT" sz="4000" dirty="0" err="1"/>
              <a:t>epidemiology</a:t>
            </a:r>
            <a:r>
              <a:rPr lang="it-IT" sz="4000" dirty="0"/>
              <a:t> to </a:t>
            </a:r>
            <a:r>
              <a:rPr lang="it-IT" sz="4000" dirty="0" err="1"/>
              <a:t>psychology</a:t>
            </a:r>
            <a:r>
              <a:rPr lang="it-IT" sz="4000" dirty="0"/>
              <a:t>. </a:t>
            </a:r>
            <a:r>
              <a:rPr lang="it-IT" sz="4000" dirty="0" err="1"/>
              <a:t>Annual</a:t>
            </a:r>
            <a:r>
              <a:rPr lang="it-IT" sz="4000" dirty="0"/>
              <a:t> </a:t>
            </a:r>
            <a:r>
              <a:rPr lang="it-IT" sz="4000" dirty="0" err="1"/>
              <a:t>review</a:t>
            </a:r>
            <a:r>
              <a:rPr lang="it-IT" sz="4000" dirty="0"/>
              <a:t> of </a:t>
            </a:r>
            <a:r>
              <a:rPr lang="it-IT" sz="4000" dirty="0" err="1"/>
              <a:t>psychology</a:t>
            </a:r>
            <a:r>
              <a:rPr lang="it-IT" sz="4000" dirty="0"/>
              <a:t>, 69, 459-485.</a:t>
            </a:r>
          </a:p>
          <a:p>
            <a:r>
              <a:rPr lang="it-IT" sz="4000" dirty="0" err="1"/>
              <a:t>Kellermann</a:t>
            </a:r>
            <a:r>
              <a:rPr lang="it-IT" sz="4000" dirty="0"/>
              <a:t>, N. P. (2013). </a:t>
            </a:r>
            <a:r>
              <a:rPr lang="it-IT" sz="4000" dirty="0" err="1"/>
              <a:t>Epigenetic</a:t>
            </a:r>
            <a:r>
              <a:rPr lang="it-IT" sz="4000" dirty="0"/>
              <a:t> </a:t>
            </a:r>
            <a:r>
              <a:rPr lang="it-IT" sz="4000" dirty="0" err="1"/>
              <a:t>transmission</a:t>
            </a:r>
            <a:r>
              <a:rPr lang="it-IT" sz="4000" dirty="0"/>
              <a:t> of </a:t>
            </a:r>
            <a:r>
              <a:rPr lang="it-IT" sz="4000" dirty="0" err="1"/>
              <a:t>holocaust</a:t>
            </a:r>
            <a:r>
              <a:rPr lang="it-IT" sz="4000" dirty="0"/>
              <a:t> trauma: can </a:t>
            </a:r>
            <a:r>
              <a:rPr lang="it-IT" sz="4000" dirty="0" err="1"/>
              <a:t>nightmares</a:t>
            </a:r>
            <a:r>
              <a:rPr lang="it-IT" sz="4000" dirty="0"/>
              <a:t> be </a:t>
            </a:r>
            <a:r>
              <a:rPr lang="it-IT" sz="4000" dirty="0" err="1"/>
              <a:t>inherited</a:t>
            </a:r>
            <a:r>
              <a:rPr lang="it-IT" sz="4000" dirty="0"/>
              <a:t>. The </a:t>
            </a:r>
            <a:r>
              <a:rPr lang="it-IT" sz="4000" dirty="0" err="1"/>
              <a:t>Israel</a:t>
            </a:r>
            <a:r>
              <a:rPr lang="it-IT" sz="4000" dirty="0"/>
              <a:t> journal of </a:t>
            </a:r>
            <a:r>
              <a:rPr lang="it-IT" sz="4000" dirty="0" err="1"/>
              <a:t>psychiatry</a:t>
            </a:r>
            <a:r>
              <a:rPr lang="it-IT" sz="4000" dirty="0"/>
              <a:t> and </a:t>
            </a:r>
            <a:r>
              <a:rPr lang="it-IT" sz="4000" dirty="0" err="1"/>
              <a:t>related</a:t>
            </a:r>
            <a:r>
              <a:rPr lang="it-IT" sz="4000" dirty="0"/>
              <a:t> </a:t>
            </a:r>
            <a:r>
              <a:rPr lang="it-IT" sz="4000" dirty="0" err="1"/>
              <a:t>sciences</a:t>
            </a:r>
            <a:r>
              <a:rPr lang="it-IT" sz="4000" dirty="0"/>
              <a:t>, 50(1), 33-39).</a:t>
            </a:r>
          </a:p>
          <a:p>
            <a:r>
              <a:rPr lang="it-IT" sz="4000" dirty="0" err="1"/>
              <a:t>Khazan</a:t>
            </a:r>
            <a:r>
              <a:rPr lang="it-IT" sz="4000" dirty="0"/>
              <a:t>, O. (2016). </a:t>
            </a:r>
            <a:r>
              <a:rPr lang="it-IT" sz="4000" dirty="0" err="1"/>
              <a:t>Inherited</a:t>
            </a:r>
            <a:r>
              <a:rPr lang="it-IT" sz="4000" dirty="0"/>
              <a:t> trauma </a:t>
            </a:r>
            <a:r>
              <a:rPr lang="it-IT" sz="4000" dirty="0" err="1"/>
              <a:t>shapes</a:t>
            </a:r>
            <a:r>
              <a:rPr lang="it-IT" sz="4000" dirty="0"/>
              <a:t> </a:t>
            </a:r>
            <a:r>
              <a:rPr lang="it-IT" sz="4000" dirty="0" err="1"/>
              <a:t>your</a:t>
            </a:r>
            <a:r>
              <a:rPr lang="it-IT" sz="4000" dirty="0"/>
              <a:t> </a:t>
            </a:r>
            <a:r>
              <a:rPr lang="it-IT" sz="4000" dirty="0" err="1"/>
              <a:t>health</a:t>
            </a:r>
            <a:r>
              <a:rPr lang="it-IT" sz="4000" dirty="0"/>
              <a:t>. The Atlantic.</a:t>
            </a:r>
          </a:p>
          <a:p>
            <a:r>
              <a:rPr lang="it-IT" sz="4000" dirty="0" err="1"/>
              <a:t>Pembrey</a:t>
            </a:r>
            <a:r>
              <a:rPr lang="it-IT" sz="4000" dirty="0"/>
              <a:t>, M. E., </a:t>
            </a:r>
            <a:r>
              <a:rPr lang="it-IT" sz="4000" dirty="0" err="1"/>
              <a:t>Bygren</a:t>
            </a:r>
            <a:r>
              <a:rPr lang="it-IT" sz="4000" dirty="0"/>
              <a:t>, L. O., </a:t>
            </a:r>
            <a:r>
              <a:rPr lang="it-IT" sz="4000" dirty="0" err="1"/>
              <a:t>Kaati</a:t>
            </a:r>
            <a:r>
              <a:rPr lang="it-IT" sz="4000" dirty="0"/>
              <a:t>, G., </a:t>
            </a:r>
            <a:r>
              <a:rPr lang="it-IT" sz="4000" dirty="0" err="1"/>
              <a:t>Edvinsson</a:t>
            </a:r>
            <a:r>
              <a:rPr lang="it-IT" sz="4000" dirty="0"/>
              <a:t>, S., </a:t>
            </a:r>
            <a:r>
              <a:rPr lang="it-IT" sz="4000" dirty="0" err="1"/>
              <a:t>Northstone</a:t>
            </a:r>
            <a:r>
              <a:rPr lang="it-IT" sz="4000" dirty="0"/>
              <a:t>, K., </a:t>
            </a:r>
            <a:r>
              <a:rPr lang="it-IT" sz="4000" dirty="0" err="1"/>
              <a:t>Sjöström</a:t>
            </a:r>
            <a:r>
              <a:rPr lang="it-IT" sz="4000" dirty="0"/>
              <a:t>, M., &amp; </a:t>
            </a:r>
            <a:r>
              <a:rPr lang="it-IT" sz="4000" dirty="0" err="1"/>
              <a:t>Golding</a:t>
            </a:r>
            <a:r>
              <a:rPr lang="it-IT" sz="4000" dirty="0"/>
              <a:t>, J. (2006). Sex-</a:t>
            </a:r>
            <a:r>
              <a:rPr lang="it-IT" sz="4000" dirty="0" err="1"/>
              <a:t>specific</a:t>
            </a:r>
            <a:r>
              <a:rPr lang="it-IT" sz="4000" dirty="0"/>
              <a:t>, male-line </a:t>
            </a:r>
            <a:r>
              <a:rPr lang="it-IT" sz="4000" dirty="0" err="1"/>
              <a:t>transgenerational</a:t>
            </a:r>
            <a:r>
              <a:rPr lang="it-IT" sz="4000" dirty="0"/>
              <a:t> </a:t>
            </a:r>
            <a:r>
              <a:rPr lang="it-IT" sz="4000" dirty="0" err="1"/>
              <a:t>responses</a:t>
            </a:r>
            <a:r>
              <a:rPr lang="it-IT" sz="4000" dirty="0"/>
              <a:t> in </a:t>
            </a:r>
            <a:r>
              <a:rPr lang="it-IT" sz="4000" dirty="0" err="1"/>
              <a:t>humans</a:t>
            </a:r>
            <a:r>
              <a:rPr lang="it-IT" sz="4000" dirty="0"/>
              <a:t>. </a:t>
            </a:r>
            <a:r>
              <a:rPr lang="it-IT" sz="4000" dirty="0" err="1"/>
              <a:t>European</a:t>
            </a:r>
            <a:r>
              <a:rPr lang="it-IT" sz="4000" dirty="0"/>
              <a:t> journal of human </a:t>
            </a:r>
            <a:r>
              <a:rPr lang="it-IT" sz="4000" dirty="0" err="1"/>
              <a:t>genetics</a:t>
            </a:r>
            <a:r>
              <a:rPr lang="it-IT" sz="4000" dirty="0"/>
              <a:t>, 14(2), 159-166.</a:t>
            </a:r>
          </a:p>
          <a:p>
            <a:r>
              <a:rPr lang="it-IT" sz="4000" dirty="0" err="1"/>
              <a:t>Skelton</a:t>
            </a:r>
            <a:r>
              <a:rPr lang="it-IT" sz="4000" dirty="0"/>
              <a:t>, K., </a:t>
            </a:r>
            <a:r>
              <a:rPr lang="it-IT" sz="4000" dirty="0" err="1"/>
              <a:t>Ressler</a:t>
            </a:r>
            <a:r>
              <a:rPr lang="it-IT" sz="4000" dirty="0"/>
              <a:t>, K. J., </a:t>
            </a:r>
            <a:r>
              <a:rPr lang="it-IT" sz="4000" dirty="0" err="1"/>
              <a:t>Norrholm</a:t>
            </a:r>
            <a:r>
              <a:rPr lang="it-IT" sz="4000" dirty="0"/>
              <a:t>, S. D., </a:t>
            </a:r>
            <a:r>
              <a:rPr lang="it-IT" sz="4000" dirty="0" err="1"/>
              <a:t>Jovanovic</a:t>
            </a:r>
            <a:r>
              <a:rPr lang="it-IT" sz="4000" dirty="0"/>
              <a:t>, T., &amp; Bradley-Davino, B. (2012). PTSD and gene </a:t>
            </a:r>
            <a:r>
              <a:rPr lang="it-IT" sz="4000" dirty="0" err="1"/>
              <a:t>variants</a:t>
            </a:r>
            <a:r>
              <a:rPr lang="it-IT" sz="4000" dirty="0"/>
              <a:t>: new </a:t>
            </a:r>
            <a:r>
              <a:rPr lang="it-IT" sz="4000" dirty="0" err="1"/>
              <a:t>pathways</a:t>
            </a:r>
            <a:r>
              <a:rPr lang="it-IT" sz="4000" dirty="0"/>
              <a:t> and new </a:t>
            </a:r>
            <a:r>
              <a:rPr lang="it-IT" sz="4000" dirty="0" err="1"/>
              <a:t>thinking</a:t>
            </a:r>
            <a:r>
              <a:rPr lang="it-IT" sz="4000" dirty="0"/>
              <a:t>. </a:t>
            </a:r>
            <a:r>
              <a:rPr lang="it-IT" sz="4000" dirty="0" err="1"/>
              <a:t>Neuropharmacology</a:t>
            </a:r>
            <a:r>
              <a:rPr lang="it-IT" sz="4000" dirty="0"/>
              <a:t>, 62(2), 628-637.</a:t>
            </a:r>
          </a:p>
          <a:p>
            <a:r>
              <a:rPr lang="it-IT" sz="4000" dirty="0"/>
              <a:t>Yehuda, R., &amp; </a:t>
            </a:r>
            <a:r>
              <a:rPr lang="it-IT" sz="4000" dirty="0" err="1"/>
              <a:t>Lehrner</a:t>
            </a:r>
            <a:r>
              <a:rPr lang="it-IT" sz="4000" dirty="0"/>
              <a:t>, A. (2018). </a:t>
            </a:r>
            <a:r>
              <a:rPr lang="it-IT" sz="4000" dirty="0" err="1"/>
              <a:t>Intergenerational</a:t>
            </a:r>
            <a:r>
              <a:rPr lang="it-IT" sz="4000" dirty="0"/>
              <a:t> </a:t>
            </a:r>
            <a:r>
              <a:rPr lang="it-IT" sz="4000" dirty="0" err="1"/>
              <a:t>transmission</a:t>
            </a:r>
            <a:r>
              <a:rPr lang="it-IT" sz="4000" dirty="0"/>
              <a:t> of trauma </a:t>
            </a:r>
            <a:r>
              <a:rPr lang="it-IT" sz="4000" dirty="0" err="1"/>
              <a:t>effects</a:t>
            </a:r>
            <a:r>
              <a:rPr lang="it-IT" sz="4000" dirty="0"/>
              <a:t>: putative </a:t>
            </a:r>
            <a:r>
              <a:rPr lang="it-IT" sz="4000" dirty="0" err="1"/>
              <a:t>role</a:t>
            </a:r>
            <a:r>
              <a:rPr lang="it-IT" sz="4000" dirty="0"/>
              <a:t> of </a:t>
            </a:r>
            <a:r>
              <a:rPr lang="it-IT" sz="4000" dirty="0" err="1"/>
              <a:t>epigenetic</a:t>
            </a:r>
            <a:r>
              <a:rPr lang="it-IT" sz="4000" dirty="0"/>
              <a:t> </a:t>
            </a:r>
            <a:r>
              <a:rPr lang="it-IT" sz="4000" dirty="0" err="1"/>
              <a:t>mechanisms</a:t>
            </a:r>
            <a:r>
              <a:rPr lang="it-IT" sz="4000" dirty="0"/>
              <a:t>. World </a:t>
            </a:r>
            <a:r>
              <a:rPr lang="it-IT" sz="4000" dirty="0" err="1"/>
              <a:t>Psychiatry</a:t>
            </a:r>
            <a:r>
              <a:rPr lang="it-IT" sz="4000" dirty="0"/>
              <a:t>, 17(3), 243-257.</a:t>
            </a:r>
          </a:p>
          <a:p>
            <a:r>
              <a:rPr lang="it-IT" sz="4000" dirty="0" err="1"/>
              <a:t>Zannas</a:t>
            </a:r>
            <a:r>
              <a:rPr lang="it-IT" sz="4000" dirty="0"/>
              <a:t>, A. S., </a:t>
            </a:r>
            <a:r>
              <a:rPr lang="it-IT" sz="4000" dirty="0" err="1"/>
              <a:t>Provençal</a:t>
            </a:r>
            <a:r>
              <a:rPr lang="it-IT" sz="4000" dirty="0"/>
              <a:t>, N., &amp; Binder, E. B. (2015). </a:t>
            </a:r>
            <a:r>
              <a:rPr lang="it-IT" sz="4000" dirty="0" err="1"/>
              <a:t>Epigenetics</a:t>
            </a:r>
            <a:r>
              <a:rPr lang="it-IT" sz="4000" dirty="0"/>
              <a:t> of </a:t>
            </a:r>
            <a:r>
              <a:rPr lang="it-IT" sz="4000" dirty="0" err="1"/>
              <a:t>posttraumatic</a:t>
            </a:r>
            <a:r>
              <a:rPr lang="it-IT" sz="4000" dirty="0"/>
              <a:t> stress </a:t>
            </a:r>
            <a:r>
              <a:rPr lang="it-IT" sz="4000" dirty="0" err="1"/>
              <a:t>disorder</a:t>
            </a:r>
            <a:r>
              <a:rPr lang="it-IT" sz="4000" dirty="0"/>
              <a:t>: </a:t>
            </a:r>
            <a:r>
              <a:rPr lang="it-IT" sz="4000" dirty="0" err="1"/>
              <a:t>current</a:t>
            </a:r>
            <a:r>
              <a:rPr lang="it-IT" sz="4000" dirty="0"/>
              <a:t> </a:t>
            </a:r>
            <a:r>
              <a:rPr lang="it-IT" sz="4000" dirty="0" err="1"/>
              <a:t>evidence</a:t>
            </a:r>
            <a:r>
              <a:rPr lang="it-IT" sz="4000" dirty="0"/>
              <a:t>, </a:t>
            </a:r>
            <a:r>
              <a:rPr lang="it-IT" sz="4000" dirty="0" err="1"/>
              <a:t>challenges</a:t>
            </a:r>
            <a:r>
              <a:rPr lang="it-IT" sz="4000" dirty="0"/>
              <a:t>, and future </a:t>
            </a:r>
            <a:r>
              <a:rPr lang="it-IT" sz="4000" dirty="0" err="1"/>
              <a:t>directions</a:t>
            </a:r>
            <a:r>
              <a:rPr lang="it-IT" sz="4000" dirty="0"/>
              <a:t>. </a:t>
            </a:r>
            <a:r>
              <a:rPr lang="it-IT" sz="4000" dirty="0" err="1"/>
              <a:t>Biological</a:t>
            </a:r>
            <a:r>
              <a:rPr lang="it-IT" sz="4000" dirty="0"/>
              <a:t> </a:t>
            </a:r>
            <a:r>
              <a:rPr lang="it-IT" sz="4000" dirty="0" err="1"/>
              <a:t>psychiatry</a:t>
            </a:r>
            <a:r>
              <a:rPr lang="it-IT" sz="4000" dirty="0"/>
              <a:t>, 78(5), 327-335.</a:t>
            </a:r>
          </a:p>
          <a:p>
            <a:r>
              <a:rPr lang="it-IT" sz="4000" dirty="0"/>
              <a:t>Per saperne di più: https://www.stateofmind.it/2020/11/epigenetica-trauma-generazioni</a:t>
            </a:r>
            <a:r>
              <a:rPr lang="it-IT" dirty="0"/>
              <a:t>/</a:t>
            </a:r>
          </a:p>
        </p:txBody>
      </p:sp>
      <p:sp>
        <p:nvSpPr>
          <p:cNvPr id="2" name="Titolo 1"/>
          <p:cNvSpPr>
            <a:spLocks noGrp="1"/>
          </p:cNvSpPr>
          <p:nvPr>
            <p:ph type="title"/>
          </p:nvPr>
        </p:nvSpPr>
        <p:spPr/>
        <p:txBody>
          <a:bodyPr/>
          <a:lstStyle/>
          <a:p>
            <a:r>
              <a:rPr lang="it-IT" dirty="0"/>
              <a:t>Bibliografia</a:t>
            </a:r>
          </a:p>
        </p:txBody>
      </p:sp>
    </p:spTree>
    <p:extLst>
      <p:ext uri="{BB962C8B-B14F-4D97-AF65-F5344CB8AC3E}">
        <p14:creationId xmlns:p14="http://schemas.microsoft.com/office/powerpoint/2010/main" val="14628800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Epigenetica e ASD</a:t>
            </a:r>
          </a:p>
        </p:txBody>
      </p:sp>
      <p:sp>
        <p:nvSpPr>
          <p:cNvPr id="3" name="Segnaposto contenuto 2"/>
          <p:cNvSpPr>
            <a:spLocks noGrp="1"/>
          </p:cNvSpPr>
          <p:nvPr>
            <p:ph idx="1"/>
          </p:nvPr>
        </p:nvSpPr>
        <p:spPr/>
        <p:txBody>
          <a:bodyPr/>
          <a:lstStyle/>
          <a:p>
            <a:r>
              <a:rPr lang="it-IT" dirty="0"/>
              <a:t>Stime recenti riportano 1 caso su 54 di ADS(Disturbi dello spettro autistico) in USA</a:t>
            </a:r>
          </a:p>
          <a:p>
            <a:r>
              <a:rPr lang="it-IT" dirty="0"/>
              <a:t>1 caso su 77 in Italia</a:t>
            </a:r>
          </a:p>
          <a:p>
            <a:r>
              <a:rPr lang="it-IT" dirty="0"/>
              <a:t>Importanza dei test di screening precoci (M-CHAT </a:t>
            </a:r>
            <a:r>
              <a:rPr lang="it-IT" dirty="0" err="1"/>
              <a:t>Modified</a:t>
            </a:r>
            <a:r>
              <a:rPr lang="it-IT" dirty="0"/>
              <a:t> </a:t>
            </a:r>
            <a:r>
              <a:rPr lang="it-IT" dirty="0" err="1"/>
              <a:t>Cheklist</a:t>
            </a:r>
            <a:r>
              <a:rPr lang="it-IT" dirty="0"/>
              <a:t> in </a:t>
            </a:r>
            <a:r>
              <a:rPr lang="it-IT" dirty="0" err="1"/>
              <a:t>toddlers</a:t>
            </a:r>
            <a:r>
              <a:rPr lang="it-IT" dirty="0"/>
              <a:t>) proposta ai bambini a partire dai 18 mesi.</a:t>
            </a:r>
          </a:p>
          <a:p>
            <a:endParaRPr lang="it-IT" dirty="0"/>
          </a:p>
          <a:p>
            <a:endParaRPr lang="it-IT" dirty="0"/>
          </a:p>
          <a:p>
            <a:endParaRPr lang="it-IT" dirty="0"/>
          </a:p>
        </p:txBody>
      </p:sp>
    </p:spTree>
    <p:extLst>
      <p:ext uri="{BB962C8B-B14F-4D97-AF65-F5344CB8AC3E}">
        <p14:creationId xmlns:p14="http://schemas.microsoft.com/office/powerpoint/2010/main" val="23617965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C0B9826-0561-692E-D81D-EAC548B1E0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050" y="213926"/>
            <a:ext cx="12251094" cy="5887616"/>
          </a:xfrm>
          <a:prstGeom prst="rect">
            <a:avLst/>
          </a:prstGeom>
        </p:spPr>
      </p:pic>
      <p:sp>
        <p:nvSpPr>
          <p:cNvPr id="2" name="Titolo 1">
            <a:extLst>
              <a:ext uri="{FF2B5EF4-FFF2-40B4-BE49-F238E27FC236}">
                <a16:creationId xmlns:a16="http://schemas.microsoft.com/office/drawing/2014/main" id="{DCE71EB5-F6C8-A529-D163-8E2B5F67B3D2}"/>
              </a:ext>
            </a:extLst>
          </p:cNvPr>
          <p:cNvSpPr>
            <a:spLocks noGrp="1"/>
          </p:cNvSpPr>
          <p:nvPr>
            <p:ph type="title"/>
          </p:nvPr>
        </p:nvSpPr>
        <p:spPr>
          <a:xfrm>
            <a:off x="917987" y="0"/>
            <a:ext cx="10341684" cy="718457"/>
          </a:xfrm>
        </p:spPr>
        <p:txBody>
          <a:bodyPr/>
          <a:lstStyle/>
          <a:p>
            <a:r>
              <a:rPr lang="it-IT" sz="3200" b="1" dirty="0"/>
              <a:t>Modello interdisciplinare prevenzione ASD</a:t>
            </a:r>
          </a:p>
        </p:txBody>
      </p:sp>
    </p:spTree>
    <p:extLst>
      <p:ext uri="{BB962C8B-B14F-4D97-AF65-F5344CB8AC3E}">
        <p14:creationId xmlns:p14="http://schemas.microsoft.com/office/powerpoint/2010/main" val="20019972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Segnaposto contenuto 4"/>
          <p:cNvPicPr>
            <a:picLocks noGrp="1" noChangeAspect="1"/>
          </p:cNvPicPr>
          <p:nvPr>
            <p:ph idx="1"/>
          </p:nvPr>
        </p:nvPicPr>
        <p:blipFill>
          <a:blip r:embed="rId2"/>
          <a:stretch>
            <a:fillRect/>
          </a:stretch>
        </p:blipFill>
        <p:spPr>
          <a:xfrm>
            <a:off x="2753057" y="2248348"/>
            <a:ext cx="6685885" cy="3877815"/>
          </a:xfrm>
          <a:prstGeom prst="rect">
            <a:avLst/>
          </a:prstGeom>
          <a:noFill/>
        </p:spPr>
      </p:pic>
      <p:sp>
        <p:nvSpPr>
          <p:cNvPr id="2" name="Titolo 1">
            <a:extLst>
              <a:ext uri="{FF2B5EF4-FFF2-40B4-BE49-F238E27FC236}">
                <a16:creationId xmlns:a16="http://schemas.microsoft.com/office/drawing/2014/main" id="{DA60A821-534E-A868-22D7-1F76019A8DE1}"/>
              </a:ext>
            </a:extLst>
          </p:cNvPr>
          <p:cNvSpPr>
            <a:spLocks noGrp="1"/>
          </p:cNvSpPr>
          <p:nvPr>
            <p:ph type="title"/>
          </p:nvPr>
        </p:nvSpPr>
        <p:spPr>
          <a:xfrm>
            <a:off x="917987" y="570156"/>
            <a:ext cx="10341684" cy="1054250"/>
          </a:xfrm>
        </p:spPr>
        <p:txBody>
          <a:bodyPr vert="horz" lIns="91440" tIns="45720" rIns="91440" bIns="45720" rtlCol="0" anchor="ctr">
            <a:normAutofit/>
          </a:bodyPr>
          <a:lstStyle/>
          <a:p>
            <a:r>
              <a:rPr lang="en-US" kern="1200"/>
              <a:t>Il razionale neurobiologico</a:t>
            </a:r>
          </a:p>
        </p:txBody>
      </p:sp>
    </p:spTree>
    <p:extLst>
      <p:ext uri="{BB962C8B-B14F-4D97-AF65-F5344CB8AC3E}">
        <p14:creationId xmlns:p14="http://schemas.microsoft.com/office/powerpoint/2010/main" val="13044720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CDFD2F5A-B1B8-35A9-A344-25B65EE5D604}"/>
              </a:ext>
            </a:extLst>
          </p:cNvPr>
          <p:cNvPicPr>
            <a:picLocks noChangeAspect="1"/>
          </p:cNvPicPr>
          <p:nvPr/>
        </p:nvPicPr>
        <p:blipFill rotWithShape="1">
          <a:blip r:embed="rId2">
            <a:extLst>
              <a:ext uri="{28A0092B-C50C-407E-A947-70E740481C1C}">
                <a14:useLocalDpi xmlns:a14="http://schemas.microsoft.com/office/drawing/2010/main" val="0"/>
              </a:ext>
            </a:extLst>
          </a:blip>
          <a:srcRect l="94" t="38740" r="2992" b="288"/>
          <a:stretch/>
        </p:blipFill>
        <p:spPr>
          <a:xfrm>
            <a:off x="530289" y="261257"/>
            <a:ext cx="11131421" cy="6596743"/>
          </a:xfrm>
          <a:prstGeom prst="rect">
            <a:avLst/>
          </a:prstGeom>
        </p:spPr>
      </p:pic>
    </p:spTree>
    <p:extLst>
      <p:ext uri="{BB962C8B-B14F-4D97-AF65-F5344CB8AC3E}">
        <p14:creationId xmlns:p14="http://schemas.microsoft.com/office/powerpoint/2010/main" val="1443127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577788" y="1387737"/>
            <a:ext cx="9036424" cy="1731982"/>
          </a:xfrm>
        </p:spPr>
        <p:txBody>
          <a:bodyPr anchor="b">
            <a:normAutofit/>
          </a:bodyPr>
          <a:lstStyle/>
          <a:p>
            <a:r>
              <a:rPr lang="it-IT" dirty="0"/>
              <a:t>Il progetto PL 13</a:t>
            </a:r>
          </a:p>
        </p:txBody>
      </p:sp>
      <p:sp>
        <p:nvSpPr>
          <p:cNvPr id="3" name="Segnaposto contenuto 2"/>
          <p:cNvSpPr>
            <a:spLocks noGrp="1"/>
          </p:cNvSpPr>
          <p:nvPr>
            <p:ph type="subTitle" idx="1"/>
          </p:nvPr>
        </p:nvSpPr>
        <p:spPr>
          <a:xfrm>
            <a:off x="1828800" y="3767862"/>
            <a:ext cx="8534400" cy="1752600"/>
          </a:xfrm>
        </p:spPr>
        <p:txBody>
          <a:bodyPr>
            <a:normAutofit/>
          </a:bodyPr>
          <a:lstStyle/>
          <a:p>
            <a:pPr>
              <a:lnSpc>
                <a:spcPct val="90000"/>
              </a:lnSpc>
            </a:pPr>
            <a:r>
              <a:rPr lang="it-IT" sz="1500"/>
              <a:t> Finalità :rilevare i percorsi preventivi ed assistenziali offerti alla donna ,alla coppia, ai genitori per promuovere i primi 1000 giorni di vita anche al fine di individuare le buone pratiche ,i modelli organizzativi e gli interventi</a:t>
            </a:r>
          </a:p>
          <a:p>
            <a:pPr>
              <a:lnSpc>
                <a:spcPct val="90000"/>
              </a:lnSpc>
            </a:pPr>
            <a:r>
              <a:rPr lang="it-IT" sz="1500"/>
              <a:t>Risultato atteso : descrizione di buone </a:t>
            </a:r>
            <a:r>
              <a:rPr lang="it-IT" sz="1500" err="1"/>
              <a:t>pratiche,modelli</a:t>
            </a:r>
            <a:r>
              <a:rPr lang="it-IT" sz="1500"/>
              <a:t> organizzativi e interventi di prevenzione e assistenza alla </a:t>
            </a:r>
            <a:r>
              <a:rPr lang="it-IT" sz="1500" err="1"/>
              <a:t>donna,alla</a:t>
            </a:r>
            <a:r>
              <a:rPr lang="it-IT" sz="1500"/>
              <a:t> coppia e ai genitori per promuovere i primi 1000 giorni</a:t>
            </a:r>
          </a:p>
          <a:p>
            <a:pPr>
              <a:lnSpc>
                <a:spcPct val="90000"/>
              </a:lnSpc>
            </a:pPr>
            <a:r>
              <a:rPr lang="it-IT" sz="1500"/>
              <a:t>Ente finanziatore: Ministero della Salute Bando CCM 2019</a:t>
            </a:r>
          </a:p>
          <a:p>
            <a:pPr>
              <a:lnSpc>
                <a:spcPct val="90000"/>
              </a:lnSpc>
            </a:pPr>
            <a:r>
              <a:rPr lang="it-IT" sz="1500" err="1"/>
              <a:t>Coordinanamento</a:t>
            </a:r>
            <a:r>
              <a:rPr lang="it-IT" sz="1500"/>
              <a:t> :</a:t>
            </a:r>
            <a:r>
              <a:rPr lang="it-IT" sz="1500" err="1"/>
              <a:t>ISS,Centro</a:t>
            </a:r>
            <a:r>
              <a:rPr lang="it-IT" sz="1500"/>
              <a:t> nazionale per la prevenzione delle malattie(</a:t>
            </a:r>
            <a:r>
              <a:rPr lang="it-IT" sz="1500" err="1"/>
              <a:t>CNaPPS</a:t>
            </a:r>
            <a:r>
              <a:rPr lang="it-IT" sz="1500"/>
              <a:t>)</a:t>
            </a:r>
          </a:p>
        </p:txBody>
      </p:sp>
    </p:spTree>
    <p:extLst>
      <p:ext uri="{BB962C8B-B14F-4D97-AF65-F5344CB8AC3E}">
        <p14:creationId xmlns:p14="http://schemas.microsoft.com/office/powerpoint/2010/main" val="10049745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diagramma">
            <a:extLst>
              <a:ext uri="{FF2B5EF4-FFF2-40B4-BE49-F238E27FC236}">
                <a16:creationId xmlns:a16="http://schemas.microsoft.com/office/drawing/2014/main" id="{C34ED3DF-8AA6-8748-AE57-FE871FD2EF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3006" y="2046914"/>
            <a:ext cx="11287890" cy="4811086"/>
          </a:xfrm>
          <a:prstGeom prst="rect">
            <a:avLst/>
          </a:prstGeom>
        </p:spPr>
      </p:pic>
      <p:sp>
        <p:nvSpPr>
          <p:cNvPr id="6" name="Segnaposto contenuto 5">
            <a:extLst>
              <a:ext uri="{FF2B5EF4-FFF2-40B4-BE49-F238E27FC236}">
                <a16:creationId xmlns:a16="http://schemas.microsoft.com/office/drawing/2014/main" id="{17C8D15E-E34B-70A5-C2C6-FB03D1950E17}"/>
              </a:ext>
            </a:extLst>
          </p:cNvPr>
          <p:cNvSpPr>
            <a:spLocks noGrp="1"/>
          </p:cNvSpPr>
          <p:nvPr>
            <p:ph idx="1"/>
          </p:nvPr>
        </p:nvSpPr>
        <p:spPr/>
        <p:txBody>
          <a:bodyPr/>
          <a:lstStyle/>
          <a:p>
            <a:endParaRPr lang="it-IT" dirty="0"/>
          </a:p>
        </p:txBody>
      </p:sp>
      <p:sp>
        <p:nvSpPr>
          <p:cNvPr id="5" name="Titolo 4">
            <a:extLst>
              <a:ext uri="{FF2B5EF4-FFF2-40B4-BE49-F238E27FC236}">
                <a16:creationId xmlns:a16="http://schemas.microsoft.com/office/drawing/2014/main" id="{89EABA86-41E1-1EB0-6697-7C39D04F32D5}"/>
              </a:ext>
            </a:extLst>
          </p:cNvPr>
          <p:cNvSpPr>
            <a:spLocks noGrp="1"/>
          </p:cNvSpPr>
          <p:nvPr>
            <p:ph type="title"/>
          </p:nvPr>
        </p:nvSpPr>
        <p:spPr/>
        <p:txBody>
          <a:bodyPr/>
          <a:lstStyle/>
          <a:p>
            <a:r>
              <a:rPr lang="it-IT" dirty="0"/>
              <a:t>In sintesi…..</a:t>
            </a:r>
          </a:p>
        </p:txBody>
      </p:sp>
    </p:spTree>
    <p:extLst>
      <p:ext uri="{BB962C8B-B14F-4D97-AF65-F5344CB8AC3E}">
        <p14:creationId xmlns:p14="http://schemas.microsoft.com/office/powerpoint/2010/main" val="99967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r>
              <a:rPr lang="it-IT" dirty="0"/>
              <a:t>Alimentazione in gravidanza</a:t>
            </a:r>
          </a:p>
          <a:p>
            <a:r>
              <a:rPr lang="it-IT" dirty="0"/>
              <a:t>Alimentazione della madre in allattamento</a:t>
            </a:r>
          </a:p>
          <a:p>
            <a:r>
              <a:rPr lang="it-IT" dirty="0"/>
              <a:t>Alimentazione durante il divezzamento</a:t>
            </a:r>
          </a:p>
          <a:p>
            <a:pPr>
              <a:buNone/>
            </a:pPr>
            <a:endParaRPr lang="it-IT" b="1" i="1" dirty="0">
              <a:solidFill>
                <a:srgbClr val="FF0000"/>
              </a:solidFill>
            </a:endParaRPr>
          </a:p>
          <a:p>
            <a:pPr>
              <a:buNone/>
            </a:pPr>
            <a:endParaRPr lang="it-IT" b="1" i="1" dirty="0">
              <a:solidFill>
                <a:srgbClr val="FF0000"/>
              </a:solidFill>
            </a:endParaRPr>
          </a:p>
          <a:p>
            <a:pPr>
              <a:buNone/>
            </a:pPr>
            <a:r>
              <a:rPr lang="it-IT" b="1" i="1" dirty="0">
                <a:solidFill>
                  <a:srgbClr val="FF0000"/>
                </a:solidFill>
              </a:rPr>
              <a:t> L’epigenetica attiva Cambiamenti che influenzano il fenotipo senza alterare il genotipo</a:t>
            </a:r>
          </a:p>
          <a:p>
            <a:pPr>
              <a:buNone/>
            </a:pPr>
            <a:endParaRPr lang="it-IT" dirty="0"/>
          </a:p>
          <a:p>
            <a:endParaRPr lang="it-IT" dirty="0"/>
          </a:p>
        </p:txBody>
      </p:sp>
      <p:sp>
        <p:nvSpPr>
          <p:cNvPr id="2" name="Titolo 1"/>
          <p:cNvSpPr>
            <a:spLocks noGrp="1"/>
          </p:cNvSpPr>
          <p:nvPr>
            <p:ph type="title"/>
          </p:nvPr>
        </p:nvSpPr>
        <p:spPr/>
        <p:txBody>
          <a:bodyPr>
            <a:noAutofit/>
          </a:bodyPr>
          <a:lstStyle/>
          <a:p>
            <a:r>
              <a:rPr lang="it-IT" sz="3200" b="1" dirty="0">
                <a:solidFill>
                  <a:schemeClr val="bg2">
                    <a:lumMod val="50000"/>
                  </a:schemeClr>
                </a:solidFill>
              </a:rPr>
              <a:t>Nutrizione nei primi  1000 giorni </a:t>
            </a:r>
            <a:br>
              <a:rPr lang="it-IT" sz="3200" b="1" dirty="0">
                <a:solidFill>
                  <a:schemeClr val="bg2">
                    <a:lumMod val="50000"/>
                  </a:schemeClr>
                </a:solidFill>
              </a:rPr>
            </a:br>
            <a:r>
              <a:rPr lang="it-IT" sz="3200" b="1" dirty="0">
                <a:solidFill>
                  <a:schemeClr val="bg2">
                    <a:lumMod val="50000"/>
                  </a:schemeClr>
                </a:solidFill>
              </a:rPr>
              <a:t>Epigenetica</a:t>
            </a:r>
          </a:p>
        </p:txBody>
      </p:sp>
    </p:spTree>
    <p:extLst>
      <p:ext uri="{BB962C8B-B14F-4D97-AF65-F5344CB8AC3E}">
        <p14:creationId xmlns:p14="http://schemas.microsoft.com/office/powerpoint/2010/main" val="25901843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egnaposto contenuto 8"/>
          <p:cNvPicPr>
            <a:picLocks noGrp="1" noChangeAspect="1"/>
          </p:cNvPicPr>
          <p:nvPr>
            <p:ph idx="4294967295"/>
          </p:nvPr>
        </p:nvPicPr>
        <p:blipFill>
          <a:blip r:embed="rId2"/>
          <a:stretch>
            <a:fillRect/>
          </a:stretch>
        </p:blipFill>
        <p:spPr>
          <a:xfrm>
            <a:off x="2416629" y="2726094"/>
            <a:ext cx="6214187" cy="3982615"/>
          </a:xfrm>
          <a:prstGeom prst="rect">
            <a:avLst/>
          </a:prstGeom>
        </p:spPr>
      </p:pic>
      <p:sp>
        <p:nvSpPr>
          <p:cNvPr id="7" name="Rettangolo 6"/>
          <p:cNvSpPr/>
          <p:nvPr/>
        </p:nvSpPr>
        <p:spPr>
          <a:xfrm>
            <a:off x="470438" y="901978"/>
            <a:ext cx="10773295" cy="1477328"/>
          </a:xfrm>
          <a:prstGeom prst="rect">
            <a:avLst/>
          </a:prstGeom>
        </p:spPr>
        <p:txBody>
          <a:bodyPr wrap="square">
            <a:spAutoFit/>
          </a:bodyPr>
          <a:lstStyle/>
          <a:p>
            <a:r>
              <a:rPr lang="it-IT" dirty="0"/>
              <a:t>Un altro esempio ci è dato da un lavoro del 2011 (</a:t>
            </a:r>
            <a:r>
              <a:rPr lang="it-IT" dirty="0" err="1"/>
              <a:t>Godfrey</a:t>
            </a:r>
            <a:r>
              <a:rPr lang="it-IT" dirty="0"/>
              <a:t> et al., 2011) che mostra come la metilazione e quindi lo “spegnimento“ del gene RXRA (</a:t>
            </a:r>
            <a:r>
              <a:rPr lang="it-IT" dirty="0" err="1"/>
              <a:t>Retinoid</a:t>
            </a:r>
            <a:r>
              <a:rPr lang="it-IT" dirty="0"/>
              <a:t> X </a:t>
            </a:r>
            <a:r>
              <a:rPr lang="it-IT" dirty="0" err="1"/>
              <a:t>Receptor</a:t>
            </a:r>
            <a:r>
              <a:rPr lang="it-IT" dirty="0"/>
              <a:t> Alpha) possa aumentare il rischio di obesità. Questo gene codifica per un recettore coinvolto nel processo con cui le cellule sintetizzano i grassi, e sembra che la sua metilazione possa avvenire prima ancora della nascita, nel ventre materno, e sembra sia determinata dalla dieta della madre, povera di carboidrati durante la gravidanza</a:t>
            </a:r>
          </a:p>
        </p:txBody>
      </p:sp>
    </p:spTree>
    <p:extLst>
      <p:ext uri="{BB962C8B-B14F-4D97-AF65-F5344CB8AC3E}">
        <p14:creationId xmlns:p14="http://schemas.microsoft.com/office/powerpoint/2010/main" val="208466964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rotWithShape="1">
          <a:blip r:embed="rId2"/>
          <a:srcRect l="24041" t="23799" r="21992" b="15048"/>
          <a:stretch/>
        </p:blipFill>
        <p:spPr>
          <a:xfrm>
            <a:off x="3900880" y="2177238"/>
            <a:ext cx="5419289" cy="3938336"/>
          </a:xfrm>
          <a:prstGeom prst="rect">
            <a:avLst/>
          </a:prstGeom>
        </p:spPr>
      </p:pic>
      <p:sp>
        <p:nvSpPr>
          <p:cNvPr id="2" name="Titolo 1"/>
          <p:cNvSpPr>
            <a:spLocks noGrp="1"/>
          </p:cNvSpPr>
          <p:nvPr>
            <p:ph type="title"/>
          </p:nvPr>
        </p:nvSpPr>
        <p:spPr/>
        <p:txBody>
          <a:bodyPr/>
          <a:lstStyle/>
          <a:p>
            <a:r>
              <a:rPr lang="it-IT" dirty="0"/>
              <a:t>Il programming metabolico</a:t>
            </a:r>
          </a:p>
        </p:txBody>
      </p:sp>
    </p:spTree>
    <p:extLst>
      <p:ext uri="{BB962C8B-B14F-4D97-AF65-F5344CB8AC3E}">
        <p14:creationId xmlns:p14="http://schemas.microsoft.com/office/powerpoint/2010/main" val="19190545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rotWithShape="1">
          <a:blip r:embed="rId2"/>
          <a:srcRect l="13445" t="6188" r="14729" b="2571"/>
          <a:stretch/>
        </p:blipFill>
        <p:spPr>
          <a:xfrm>
            <a:off x="107088" y="2062065"/>
            <a:ext cx="5864504" cy="4675236"/>
          </a:xfrm>
          <a:prstGeom prst="rect">
            <a:avLst/>
          </a:prstGeom>
        </p:spPr>
      </p:pic>
      <p:sp>
        <p:nvSpPr>
          <p:cNvPr id="2" name="Titolo 1"/>
          <p:cNvSpPr>
            <a:spLocks noGrp="1"/>
          </p:cNvSpPr>
          <p:nvPr>
            <p:ph type="title"/>
          </p:nvPr>
        </p:nvSpPr>
        <p:spPr/>
        <p:txBody>
          <a:bodyPr/>
          <a:lstStyle/>
          <a:p>
            <a:r>
              <a:rPr lang="it-IT" sz="3200" b="1" dirty="0"/>
              <a:t>Nutrigenomica</a:t>
            </a:r>
          </a:p>
        </p:txBody>
      </p:sp>
      <p:pic>
        <p:nvPicPr>
          <p:cNvPr id="3" name="Immagine 2">
            <a:extLst>
              <a:ext uri="{FF2B5EF4-FFF2-40B4-BE49-F238E27FC236}">
                <a16:creationId xmlns:a16="http://schemas.microsoft.com/office/drawing/2014/main" id="{5CDEDC63-05EC-3AD2-5CBE-A8F0224D5994}"/>
              </a:ext>
            </a:extLst>
          </p:cNvPr>
          <p:cNvPicPr>
            <a:picLocks noChangeAspect="1"/>
          </p:cNvPicPr>
          <p:nvPr/>
        </p:nvPicPr>
        <p:blipFill rotWithShape="1">
          <a:blip r:embed="rId3"/>
          <a:srcRect l="9744" t="3633" r="10977" b="6581"/>
          <a:stretch/>
        </p:blipFill>
        <p:spPr>
          <a:xfrm>
            <a:off x="6690049" y="2062065"/>
            <a:ext cx="4833258" cy="4675236"/>
          </a:xfrm>
          <a:prstGeom prst="rect">
            <a:avLst/>
          </a:prstGeom>
        </p:spPr>
      </p:pic>
    </p:spTree>
    <p:extLst>
      <p:ext uri="{BB962C8B-B14F-4D97-AF65-F5344CB8AC3E}">
        <p14:creationId xmlns:p14="http://schemas.microsoft.com/office/powerpoint/2010/main" val="234474592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r>
              <a:rPr lang="it-IT" dirty="0"/>
              <a:t>Componente vitale del diritto di ogni bambina ogni bambino di godere del miglior stato di salute possibile (Art 24 Convenzione dei Diritti)</a:t>
            </a:r>
          </a:p>
          <a:p>
            <a:r>
              <a:rPr lang="it-IT" dirty="0"/>
              <a:t>Rispetto di ogni Madre di prendere una decisione consapevole di come alimentare suo figlio/a</a:t>
            </a:r>
          </a:p>
          <a:p>
            <a:r>
              <a:rPr lang="it-IT" dirty="0"/>
              <a:t>Basata su informazioni complete</a:t>
            </a:r>
          </a:p>
          <a:p>
            <a:r>
              <a:rPr lang="it-IT" dirty="0"/>
              <a:t>Sostenute da  prove di efficacia</a:t>
            </a:r>
          </a:p>
          <a:p>
            <a:r>
              <a:rPr lang="it-IT" dirty="0"/>
              <a:t>Libere da interessi commerciali</a:t>
            </a:r>
          </a:p>
          <a:p>
            <a:r>
              <a:rPr lang="it-IT" dirty="0"/>
              <a:t>Sostegno necessario che le consenta di portare a termine la sua decisione</a:t>
            </a:r>
          </a:p>
          <a:p>
            <a:endParaRPr lang="it-IT" dirty="0"/>
          </a:p>
          <a:p>
            <a:endParaRPr lang="it-IT" dirty="0"/>
          </a:p>
          <a:p>
            <a:endParaRPr lang="it-IT" dirty="0"/>
          </a:p>
          <a:p>
            <a:endParaRPr lang="it-IT" dirty="0"/>
          </a:p>
          <a:p>
            <a:endParaRPr lang="it-IT" dirty="0"/>
          </a:p>
        </p:txBody>
      </p:sp>
      <p:sp>
        <p:nvSpPr>
          <p:cNvPr id="2" name="Titolo 1"/>
          <p:cNvSpPr>
            <a:spLocks noGrp="1"/>
          </p:cNvSpPr>
          <p:nvPr>
            <p:ph type="title"/>
          </p:nvPr>
        </p:nvSpPr>
        <p:spPr/>
        <p:txBody>
          <a:bodyPr/>
          <a:lstStyle/>
          <a:p>
            <a:r>
              <a:rPr lang="it-IT" dirty="0"/>
              <a:t>Allattamento</a:t>
            </a:r>
          </a:p>
        </p:txBody>
      </p:sp>
    </p:spTree>
    <p:extLst>
      <p:ext uri="{BB962C8B-B14F-4D97-AF65-F5344CB8AC3E}">
        <p14:creationId xmlns:p14="http://schemas.microsoft.com/office/powerpoint/2010/main" val="30808033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r>
              <a:rPr lang="it-IT" dirty="0"/>
              <a:t>• </a:t>
            </a:r>
            <a:r>
              <a:rPr lang="it-IT" b="1" dirty="0"/>
              <a:t>Promuovere l’allattamento al seno</a:t>
            </a:r>
          </a:p>
          <a:p>
            <a:pPr marL="0" indent="0">
              <a:buNone/>
            </a:pPr>
            <a:r>
              <a:rPr lang="it-IT" b="1" dirty="0"/>
              <a:t>        implementando i “10 passi”</a:t>
            </a:r>
          </a:p>
          <a:p>
            <a:r>
              <a:rPr lang="it-IT" dirty="0"/>
              <a:t>• </a:t>
            </a:r>
            <a:r>
              <a:rPr lang="it-IT" b="1" dirty="0"/>
              <a:t>Proteggere l’allattamento al seno</a:t>
            </a:r>
          </a:p>
          <a:p>
            <a:pPr marL="0" indent="0">
              <a:buNone/>
            </a:pPr>
            <a:r>
              <a:rPr lang="it-IT" b="1" dirty="0"/>
              <a:t>        rispettando il “Codice Internazionale”</a:t>
            </a:r>
          </a:p>
          <a:p>
            <a:r>
              <a:rPr lang="it-IT" dirty="0"/>
              <a:t>• </a:t>
            </a:r>
            <a:r>
              <a:rPr lang="it-IT" b="1" dirty="0"/>
              <a:t>Cercare di fornire un’alimentazione ed</a:t>
            </a:r>
          </a:p>
          <a:p>
            <a:pPr marL="0" indent="0" algn="ctr">
              <a:buNone/>
            </a:pPr>
            <a:r>
              <a:rPr lang="it-IT" b="1" dirty="0"/>
              <a:t>     un assistenza ottimali anche a chi non allatta al                  seno</a:t>
            </a:r>
            <a:endParaRPr lang="it-IT" dirty="0"/>
          </a:p>
        </p:txBody>
      </p:sp>
      <p:sp>
        <p:nvSpPr>
          <p:cNvPr id="2" name="Titolo 1"/>
          <p:cNvSpPr>
            <a:spLocks noGrp="1"/>
          </p:cNvSpPr>
          <p:nvPr>
            <p:ph type="title"/>
          </p:nvPr>
        </p:nvSpPr>
        <p:spPr>
          <a:xfrm>
            <a:off x="2135560" y="260648"/>
            <a:ext cx="8229600" cy="1143000"/>
          </a:xfrm>
        </p:spPr>
        <p:txBody>
          <a:bodyPr>
            <a:noAutofit/>
          </a:bodyPr>
          <a:lstStyle/>
          <a:p>
            <a:r>
              <a:rPr lang="it-IT" sz="3600" b="1" dirty="0"/>
              <a:t>Quando un ospedale è “Amico dei Bambini”?</a:t>
            </a:r>
            <a:br>
              <a:rPr lang="it-IT" sz="3600" b="1" dirty="0"/>
            </a:br>
            <a:r>
              <a:rPr lang="it-IT" sz="3600" b="1" dirty="0"/>
              <a:t>Criteri di definizione</a:t>
            </a:r>
            <a:endParaRPr lang="it-IT" sz="3600" dirty="0"/>
          </a:p>
        </p:txBody>
      </p:sp>
    </p:spTree>
    <p:extLst>
      <p:ext uri="{BB962C8B-B14F-4D97-AF65-F5344CB8AC3E}">
        <p14:creationId xmlns:p14="http://schemas.microsoft.com/office/powerpoint/2010/main" val="14863232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D419DF8-6A8F-E3D0-DC16-2B1C05AEBB5A}"/>
              </a:ext>
            </a:extLst>
          </p:cNvPr>
          <p:cNvSpPr>
            <a:spLocks noGrp="1"/>
          </p:cNvSpPr>
          <p:nvPr>
            <p:ph type="title"/>
          </p:nvPr>
        </p:nvSpPr>
        <p:spPr>
          <a:xfrm>
            <a:off x="917987" y="570156"/>
            <a:ext cx="10341684" cy="1054250"/>
          </a:xfrm>
        </p:spPr>
        <p:txBody>
          <a:bodyPr anchor="ctr">
            <a:normAutofit/>
          </a:bodyPr>
          <a:lstStyle/>
          <a:p>
            <a:r>
              <a:rPr lang="it-IT" dirty="0"/>
              <a:t>Allattamento al seno</a:t>
            </a:r>
          </a:p>
        </p:txBody>
      </p:sp>
      <p:pic>
        <p:nvPicPr>
          <p:cNvPr id="5" name="Segnaposto contenuto 4">
            <a:extLst>
              <a:ext uri="{FF2B5EF4-FFF2-40B4-BE49-F238E27FC236}">
                <a16:creationId xmlns:a16="http://schemas.microsoft.com/office/drawing/2014/main" id="{72B841C2-C106-0ABC-9BEA-99ABC2796591}"/>
              </a:ext>
            </a:extLst>
          </p:cNvPr>
          <p:cNvPicPr>
            <a:picLocks noGrp="1" noChangeAspect="1"/>
          </p:cNvPicPr>
          <p:nvPr>
            <p:ph sz="quarter" idx="13"/>
          </p:nvPr>
        </p:nvPicPr>
        <p:blipFill rotWithShape="1">
          <a:blip r:embed="rId2"/>
          <a:srcRect l="22126" r="2655" b="1"/>
          <a:stretch/>
        </p:blipFill>
        <p:spPr>
          <a:xfrm>
            <a:off x="914400" y="2240280"/>
            <a:ext cx="5071872" cy="3877056"/>
          </a:xfrm>
          <a:prstGeom prst="rect">
            <a:avLst/>
          </a:prstGeom>
          <a:noFill/>
        </p:spPr>
      </p:pic>
      <p:sp>
        <p:nvSpPr>
          <p:cNvPr id="3" name="Segnaposto contenuto 2">
            <a:extLst>
              <a:ext uri="{FF2B5EF4-FFF2-40B4-BE49-F238E27FC236}">
                <a16:creationId xmlns:a16="http://schemas.microsoft.com/office/drawing/2014/main" id="{F6CAF2A8-E5A0-74AA-BFBB-6809C80E77EA}"/>
              </a:ext>
            </a:extLst>
          </p:cNvPr>
          <p:cNvSpPr>
            <a:spLocks noGrp="1"/>
          </p:cNvSpPr>
          <p:nvPr>
            <p:ph sz="quarter" idx="14"/>
          </p:nvPr>
        </p:nvSpPr>
        <p:spPr>
          <a:xfrm>
            <a:off x="6193535" y="2240280"/>
            <a:ext cx="5071872" cy="3877056"/>
          </a:xfrm>
        </p:spPr>
        <p:txBody>
          <a:bodyPr>
            <a:normAutofit/>
          </a:bodyPr>
          <a:lstStyle/>
          <a:p>
            <a:pPr marL="0" indent="0">
              <a:lnSpc>
                <a:spcPct val="90000"/>
              </a:lnSpc>
              <a:buNone/>
            </a:pPr>
            <a:r>
              <a:rPr lang="it-IT" dirty="0"/>
              <a:t>L’allattamento è lo sviluppo di un sofisticato meccanismo  evolutivo che ha combinato il bisogno di imprinting affettivo-emozionale e nutritivo, neurobiologico,</a:t>
            </a:r>
          </a:p>
          <a:p>
            <a:pPr marL="0" indent="0">
              <a:lnSpc>
                <a:spcPct val="90000"/>
              </a:lnSpc>
              <a:buNone/>
            </a:pPr>
            <a:r>
              <a:rPr lang="it-IT" dirty="0"/>
              <a:t>microbiologico, psicologico,</a:t>
            </a:r>
          </a:p>
          <a:p>
            <a:pPr marL="0" indent="0">
              <a:lnSpc>
                <a:spcPct val="90000"/>
              </a:lnSpc>
              <a:buNone/>
            </a:pPr>
            <a:r>
              <a:rPr lang="it-IT" dirty="0"/>
              <a:t>epigenetico del bambino nella pratica di accudimento e nutrimento della relazione madre-bambino.</a:t>
            </a:r>
          </a:p>
        </p:txBody>
      </p:sp>
    </p:spTree>
    <p:extLst>
      <p:ext uri="{BB962C8B-B14F-4D97-AF65-F5344CB8AC3E}">
        <p14:creationId xmlns:p14="http://schemas.microsoft.com/office/powerpoint/2010/main" val="720693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a:bodyPr>
          <a:lstStyle/>
          <a:p>
            <a:r>
              <a:rPr lang="it-IT" dirty="0"/>
              <a:t>Mette in pratica i 10 passi  per allattare al seno con successo</a:t>
            </a:r>
          </a:p>
          <a:p>
            <a:r>
              <a:rPr lang="it-IT" dirty="0"/>
              <a:t>Non accetta forniture e campioni gratuiti ed altri materiali promozionali da parte di aziende che producono sostituti del latte materno</a:t>
            </a:r>
          </a:p>
          <a:p>
            <a:r>
              <a:rPr lang="it-IT" dirty="0"/>
              <a:t>Promuove la migliore alimentazione ed assistenza per i bambini che non sono allattati al seno</a:t>
            </a:r>
          </a:p>
        </p:txBody>
      </p:sp>
      <p:sp>
        <p:nvSpPr>
          <p:cNvPr id="2" name="Titolo 1"/>
          <p:cNvSpPr>
            <a:spLocks noGrp="1"/>
          </p:cNvSpPr>
          <p:nvPr>
            <p:ph type="title"/>
          </p:nvPr>
        </p:nvSpPr>
        <p:spPr>
          <a:xfrm>
            <a:off x="1981200" y="274638"/>
            <a:ext cx="8229600" cy="1426170"/>
          </a:xfrm>
        </p:spPr>
        <p:txBody>
          <a:bodyPr/>
          <a:lstStyle/>
          <a:p>
            <a:r>
              <a:rPr lang="it-IT" dirty="0">
                <a:solidFill>
                  <a:srgbClr val="FF0000"/>
                </a:solidFill>
              </a:rPr>
              <a:t>Ospedale Amico del Bambino</a:t>
            </a:r>
          </a:p>
        </p:txBody>
      </p:sp>
    </p:spTree>
    <p:extLst>
      <p:ext uri="{BB962C8B-B14F-4D97-AF65-F5344CB8AC3E}">
        <p14:creationId xmlns:p14="http://schemas.microsoft.com/office/powerpoint/2010/main" val="1550456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524000" y="1"/>
            <a:ext cx="9144000" cy="6858001"/>
          </a:xfrm>
          <a:prstGeom prst="rect">
            <a:avLst/>
          </a:prstGeom>
          <a:noFill/>
          <a:ln w="9525">
            <a:noFill/>
            <a:miter lim="800000"/>
            <a:headEnd/>
            <a:tailEnd/>
          </a:ln>
        </p:spPr>
      </p:pic>
    </p:spTree>
    <p:extLst>
      <p:ext uri="{BB962C8B-B14F-4D97-AF65-F5344CB8AC3E}">
        <p14:creationId xmlns:p14="http://schemas.microsoft.com/office/powerpoint/2010/main" val="12780858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9925A639-1ED0-8F70-6495-E60E57ABC9A5}"/>
              </a:ext>
            </a:extLst>
          </p:cNvPr>
          <p:cNvPicPr>
            <a:picLocks noChangeAspect="1"/>
          </p:cNvPicPr>
          <p:nvPr/>
        </p:nvPicPr>
        <p:blipFill>
          <a:blip r:embed="rId2"/>
          <a:stretch>
            <a:fillRect/>
          </a:stretch>
        </p:blipFill>
        <p:spPr>
          <a:xfrm>
            <a:off x="58723" y="0"/>
            <a:ext cx="12133277" cy="6795083"/>
          </a:xfrm>
          <a:prstGeom prst="rect">
            <a:avLst/>
          </a:prstGeom>
        </p:spPr>
      </p:pic>
    </p:spTree>
    <p:extLst>
      <p:ext uri="{BB962C8B-B14F-4D97-AF65-F5344CB8AC3E}">
        <p14:creationId xmlns:p14="http://schemas.microsoft.com/office/powerpoint/2010/main" val="31975895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Segnaposto contenuto 3"/>
          <p:cNvGraphicFramePr>
            <a:graphicFrameLocks noGrp="1"/>
          </p:cNvGraphicFramePr>
          <p:nvPr>
            <p:ph idx="1"/>
          </p:nvPr>
        </p:nvGraphicFramePr>
        <p:xfrm>
          <a:off x="1524000" y="689109"/>
          <a:ext cx="9036496" cy="6402546"/>
        </p:xfrm>
        <a:graphic>
          <a:graphicData uri="http://schemas.openxmlformats.org/drawingml/2006/table">
            <a:tbl>
              <a:tblPr firstRow="1" bandRow="1">
                <a:tableStyleId>{5C22544A-7EE6-4342-B048-85BDC9FD1C3A}</a:tableStyleId>
              </a:tblPr>
              <a:tblGrid>
                <a:gridCol w="2868149">
                  <a:extLst>
                    <a:ext uri="{9D8B030D-6E8A-4147-A177-3AD203B41FA5}">
                      <a16:colId xmlns:a16="http://schemas.microsoft.com/office/drawing/2014/main" val="20000"/>
                    </a:ext>
                  </a:extLst>
                </a:gridCol>
                <a:gridCol w="2868149">
                  <a:extLst>
                    <a:ext uri="{9D8B030D-6E8A-4147-A177-3AD203B41FA5}">
                      <a16:colId xmlns:a16="http://schemas.microsoft.com/office/drawing/2014/main" val="20001"/>
                    </a:ext>
                  </a:extLst>
                </a:gridCol>
                <a:gridCol w="3300198">
                  <a:extLst>
                    <a:ext uri="{9D8B030D-6E8A-4147-A177-3AD203B41FA5}">
                      <a16:colId xmlns:a16="http://schemas.microsoft.com/office/drawing/2014/main" val="20002"/>
                    </a:ext>
                  </a:extLst>
                </a:gridCol>
              </a:tblGrid>
              <a:tr h="325945">
                <a:tc>
                  <a:txBody>
                    <a:bodyPr/>
                    <a:lstStyle/>
                    <a:p>
                      <a:r>
                        <a:rPr lang="it-IT" dirty="0"/>
                        <a:t>Passo</a:t>
                      </a:r>
                    </a:p>
                  </a:txBody>
                  <a:tcPr/>
                </a:tc>
                <a:tc>
                  <a:txBody>
                    <a:bodyPr/>
                    <a:lstStyle/>
                    <a:p>
                      <a:r>
                        <a:rPr lang="it-IT" dirty="0"/>
                        <a:t>Evidenza</a:t>
                      </a:r>
                    </a:p>
                  </a:txBody>
                  <a:tcPr/>
                </a:tc>
                <a:tc>
                  <a:txBody>
                    <a:bodyPr/>
                    <a:lstStyle/>
                    <a:p>
                      <a:r>
                        <a:rPr lang="it-IT" dirty="0"/>
                        <a:t>Raccomandazione</a:t>
                      </a:r>
                    </a:p>
                  </a:txBody>
                  <a:tcPr/>
                </a:tc>
                <a:extLst>
                  <a:ext uri="{0D108BD9-81ED-4DB2-BD59-A6C34878D82A}">
                    <a16:rowId xmlns:a16="http://schemas.microsoft.com/office/drawing/2014/main" val="10000"/>
                  </a:ext>
                </a:extLst>
              </a:tr>
              <a:tr h="570404">
                <a:tc>
                  <a:txBody>
                    <a:bodyPr/>
                    <a:lstStyle/>
                    <a:p>
                      <a:r>
                        <a:rPr lang="it-IT" dirty="0"/>
                        <a:t>Politica scritta e ben nota</a:t>
                      </a:r>
                    </a:p>
                    <a:p>
                      <a:r>
                        <a:rPr lang="it-IT" dirty="0"/>
                        <a:t>Al personale</a:t>
                      </a:r>
                    </a:p>
                  </a:txBody>
                  <a:tcPr/>
                </a:tc>
                <a:tc>
                  <a:txBody>
                    <a:bodyPr/>
                    <a:lstStyle/>
                    <a:p>
                      <a:r>
                        <a:rPr lang="it-IT" dirty="0"/>
                        <a:t>1++</a:t>
                      </a:r>
                    </a:p>
                  </a:txBody>
                  <a:tcPr/>
                </a:tc>
                <a:tc>
                  <a:txBody>
                    <a:bodyPr/>
                    <a:lstStyle/>
                    <a:p>
                      <a:r>
                        <a:rPr lang="it-IT" dirty="0"/>
                        <a:t>A</a:t>
                      </a:r>
                    </a:p>
                  </a:txBody>
                  <a:tcPr/>
                </a:tc>
                <a:extLst>
                  <a:ext uri="{0D108BD9-81ED-4DB2-BD59-A6C34878D82A}">
                    <a16:rowId xmlns:a16="http://schemas.microsoft.com/office/drawing/2014/main" val="10001"/>
                  </a:ext>
                </a:extLst>
              </a:tr>
              <a:tr h="570404">
                <a:tc>
                  <a:txBody>
                    <a:bodyPr/>
                    <a:lstStyle/>
                    <a:p>
                      <a:r>
                        <a:rPr lang="it-IT" dirty="0"/>
                        <a:t>Personale formato e competente</a:t>
                      </a:r>
                    </a:p>
                  </a:txBody>
                  <a:tcPr/>
                </a:tc>
                <a:tc>
                  <a:txBody>
                    <a:bodyPr/>
                    <a:lstStyle/>
                    <a:p>
                      <a:r>
                        <a:rPr lang="it-IT" dirty="0"/>
                        <a:t>1++</a:t>
                      </a:r>
                    </a:p>
                  </a:txBody>
                  <a:tcPr/>
                </a:tc>
                <a:tc>
                  <a:txBody>
                    <a:bodyPr/>
                    <a:lstStyle/>
                    <a:p>
                      <a:r>
                        <a:rPr lang="it-IT" dirty="0"/>
                        <a:t>A</a:t>
                      </a:r>
                    </a:p>
                  </a:txBody>
                  <a:tcPr/>
                </a:tc>
                <a:extLst>
                  <a:ext uri="{0D108BD9-81ED-4DB2-BD59-A6C34878D82A}">
                    <a16:rowId xmlns:a16="http://schemas.microsoft.com/office/drawing/2014/main" val="10002"/>
                  </a:ext>
                </a:extLst>
              </a:tr>
              <a:tr h="570404">
                <a:tc>
                  <a:txBody>
                    <a:bodyPr/>
                    <a:lstStyle/>
                    <a:p>
                      <a:r>
                        <a:rPr lang="it-IT" dirty="0"/>
                        <a:t>Informazione in</a:t>
                      </a:r>
                      <a:r>
                        <a:rPr lang="it-IT" baseline="0" dirty="0"/>
                        <a:t> g</a:t>
                      </a:r>
                      <a:r>
                        <a:rPr lang="it-IT" dirty="0"/>
                        <a:t>ravidanza</a:t>
                      </a:r>
                    </a:p>
                  </a:txBody>
                  <a:tcPr/>
                </a:tc>
                <a:tc>
                  <a:txBody>
                    <a:bodyPr/>
                    <a:lstStyle/>
                    <a:p>
                      <a:r>
                        <a:rPr lang="it-IT" dirty="0"/>
                        <a:t>1++</a:t>
                      </a:r>
                    </a:p>
                  </a:txBody>
                  <a:tcPr/>
                </a:tc>
                <a:tc>
                  <a:txBody>
                    <a:bodyPr/>
                    <a:lstStyle/>
                    <a:p>
                      <a:r>
                        <a:rPr lang="it-IT" dirty="0"/>
                        <a:t>A</a:t>
                      </a:r>
                    </a:p>
                  </a:txBody>
                  <a:tcPr/>
                </a:tc>
                <a:extLst>
                  <a:ext uri="{0D108BD9-81ED-4DB2-BD59-A6C34878D82A}">
                    <a16:rowId xmlns:a16="http://schemas.microsoft.com/office/drawing/2014/main" val="10003"/>
                  </a:ext>
                </a:extLst>
              </a:tr>
              <a:tr h="570404">
                <a:tc>
                  <a:txBody>
                    <a:bodyPr/>
                    <a:lstStyle/>
                    <a:p>
                      <a:r>
                        <a:rPr lang="it-IT" dirty="0"/>
                        <a:t>Inizio al parto/pelle a pelle</a:t>
                      </a:r>
                    </a:p>
                  </a:txBody>
                  <a:tcPr/>
                </a:tc>
                <a:tc>
                  <a:txBody>
                    <a:bodyPr/>
                    <a:lstStyle/>
                    <a:p>
                      <a:r>
                        <a:rPr lang="it-IT" dirty="0"/>
                        <a:t>1</a:t>
                      </a:r>
                    </a:p>
                  </a:txBody>
                  <a:tcPr/>
                </a:tc>
                <a:tc>
                  <a:txBody>
                    <a:bodyPr/>
                    <a:lstStyle/>
                    <a:p>
                      <a:r>
                        <a:rPr lang="it-IT" dirty="0"/>
                        <a:t>A</a:t>
                      </a:r>
                    </a:p>
                  </a:txBody>
                  <a:tcPr/>
                </a:tc>
                <a:extLst>
                  <a:ext uri="{0D108BD9-81ED-4DB2-BD59-A6C34878D82A}">
                    <a16:rowId xmlns:a16="http://schemas.microsoft.com/office/drawing/2014/main" val="10004"/>
                  </a:ext>
                </a:extLst>
              </a:tr>
              <a:tr h="982973">
                <a:tc>
                  <a:txBody>
                    <a:bodyPr/>
                    <a:lstStyle/>
                    <a:p>
                      <a:r>
                        <a:rPr lang="it-IT" dirty="0"/>
                        <a:t>Mostrare alle madri come allattare e mantenere la produzione di latte</a:t>
                      </a:r>
                    </a:p>
                  </a:txBody>
                  <a:tcPr/>
                </a:tc>
                <a:tc>
                  <a:txBody>
                    <a:bodyPr/>
                    <a:lstStyle/>
                    <a:p>
                      <a:r>
                        <a:rPr lang="it-IT" dirty="0"/>
                        <a:t>1++</a:t>
                      </a:r>
                    </a:p>
                  </a:txBody>
                  <a:tcPr/>
                </a:tc>
                <a:tc>
                  <a:txBody>
                    <a:bodyPr/>
                    <a:lstStyle/>
                    <a:p>
                      <a:r>
                        <a:rPr lang="it-IT" dirty="0"/>
                        <a:t>A</a:t>
                      </a:r>
                    </a:p>
                  </a:txBody>
                  <a:tcPr/>
                </a:tc>
                <a:extLst>
                  <a:ext uri="{0D108BD9-81ED-4DB2-BD59-A6C34878D82A}">
                    <a16:rowId xmlns:a16="http://schemas.microsoft.com/office/drawing/2014/main" val="10005"/>
                  </a:ext>
                </a:extLst>
              </a:tr>
              <a:tr h="756133">
                <a:tc>
                  <a:txBody>
                    <a:bodyPr/>
                    <a:lstStyle/>
                    <a:p>
                      <a:r>
                        <a:rPr lang="it-IT" dirty="0"/>
                        <a:t>Niente </a:t>
                      </a:r>
                      <a:r>
                        <a:rPr lang="it-IT" dirty="0" err="1"/>
                        <a:t>supplementazioni</a:t>
                      </a:r>
                      <a:r>
                        <a:rPr lang="it-IT" dirty="0"/>
                        <a:t> non necessarie</a:t>
                      </a:r>
                    </a:p>
                  </a:txBody>
                  <a:tcPr/>
                </a:tc>
                <a:tc>
                  <a:txBody>
                    <a:bodyPr/>
                    <a:lstStyle/>
                    <a:p>
                      <a:r>
                        <a:rPr lang="it-IT" dirty="0"/>
                        <a:t>1/2</a:t>
                      </a:r>
                    </a:p>
                  </a:txBody>
                  <a:tcPr/>
                </a:tc>
                <a:tc>
                  <a:txBody>
                    <a:bodyPr/>
                    <a:lstStyle/>
                    <a:p>
                      <a:r>
                        <a:rPr lang="it-IT" dirty="0"/>
                        <a:t>A/B</a:t>
                      </a:r>
                    </a:p>
                  </a:txBody>
                  <a:tcPr/>
                </a:tc>
                <a:extLst>
                  <a:ext uri="{0D108BD9-81ED-4DB2-BD59-A6C34878D82A}">
                    <a16:rowId xmlns:a16="http://schemas.microsoft.com/office/drawing/2014/main" val="10006"/>
                  </a:ext>
                </a:extLst>
              </a:tr>
              <a:tr h="325945">
                <a:tc>
                  <a:txBody>
                    <a:bodyPr/>
                    <a:lstStyle/>
                    <a:p>
                      <a:r>
                        <a:rPr lang="it-IT" dirty="0" err="1"/>
                        <a:t>Rooming-in</a:t>
                      </a:r>
                      <a:endParaRPr lang="it-IT" dirty="0"/>
                    </a:p>
                  </a:txBody>
                  <a:tcPr/>
                </a:tc>
                <a:tc>
                  <a:txBody>
                    <a:bodyPr/>
                    <a:lstStyle/>
                    <a:p>
                      <a:r>
                        <a:rPr lang="it-IT" dirty="0"/>
                        <a:t>1</a:t>
                      </a:r>
                    </a:p>
                  </a:txBody>
                  <a:tcPr/>
                </a:tc>
                <a:tc>
                  <a:txBody>
                    <a:bodyPr/>
                    <a:lstStyle/>
                    <a:p>
                      <a:r>
                        <a:rPr lang="it-IT" dirty="0"/>
                        <a:t>A</a:t>
                      </a:r>
                    </a:p>
                  </a:txBody>
                  <a:tcPr/>
                </a:tc>
                <a:extLst>
                  <a:ext uri="{0D108BD9-81ED-4DB2-BD59-A6C34878D82A}">
                    <a16:rowId xmlns:a16="http://schemas.microsoft.com/office/drawing/2014/main" val="10007"/>
                  </a:ext>
                </a:extLst>
              </a:tr>
              <a:tr h="325945">
                <a:tc>
                  <a:txBody>
                    <a:bodyPr/>
                    <a:lstStyle/>
                    <a:p>
                      <a:r>
                        <a:rPr lang="it-IT" dirty="0"/>
                        <a:t>Allattamento a domanda</a:t>
                      </a:r>
                    </a:p>
                  </a:txBody>
                  <a:tcPr/>
                </a:tc>
                <a:tc>
                  <a:txBody>
                    <a:bodyPr/>
                    <a:lstStyle/>
                    <a:p>
                      <a:r>
                        <a:rPr lang="it-IT" dirty="0"/>
                        <a:t>1++</a:t>
                      </a:r>
                    </a:p>
                  </a:txBody>
                  <a:tcPr/>
                </a:tc>
                <a:tc>
                  <a:txBody>
                    <a:bodyPr/>
                    <a:lstStyle/>
                    <a:p>
                      <a:r>
                        <a:rPr lang="it-IT" dirty="0"/>
                        <a:t>A</a:t>
                      </a:r>
                    </a:p>
                  </a:txBody>
                  <a:tcPr/>
                </a:tc>
                <a:extLst>
                  <a:ext uri="{0D108BD9-81ED-4DB2-BD59-A6C34878D82A}">
                    <a16:rowId xmlns:a16="http://schemas.microsoft.com/office/drawing/2014/main" val="10008"/>
                  </a:ext>
                </a:extLst>
              </a:tr>
              <a:tr h="325945">
                <a:tc>
                  <a:txBody>
                    <a:bodyPr/>
                    <a:lstStyle/>
                    <a:p>
                      <a:r>
                        <a:rPr lang="it-IT" dirty="0"/>
                        <a:t>No ciucci e tettarelle</a:t>
                      </a:r>
                    </a:p>
                  </a:txBody>
                  <a:tcPr/>
                </a:tc>
                <a:tc>
                  <a:txBody>
                    <a:bodyPr/>
                    <a:lstStyle/>
                    <a:p>
                      <a:r>
                        <a:rPr lang="it-IT" dirty="0"/>
                        <a:t>2/3/4</a:t>
                      </a:r>
                    </a:p>
                  </a:txBody>
                  <a:tcPr/>
                </a:tc>
                <a:tc>
                  <a:txBody>
                    <a:bodyPr/>
                    <a:lstStyle/>
                    <a:p>
                      <a:r>
                        <a:rPr lang="it-IT" dirty="0"/>
                        <a:t>C/D</a:t>
                      </a:r>
                    </a:p>
                  </a:txBody>
                  <a:tcPr/>
                </a:tc>
                <a:extLst>
                  <a:ext uri="{0D108BD9-81ED-4DB2-BD59-A6C34878D82A}">
                    <a16:rowId xmlns:a16="http://schemas.microsoft.com/office/drawing/2014/main" val="10009"/>
                  </a:ext>
                </a:extLst>
              </a:tr>
              <a:tr h="570404">
                <a:tc>
                  <a:txBody>
                    <a:bodyPr/>
                    <a:lstStyle/>
                    <a:p>
                      <a:r>
                        <a:rPr lang="it-IT" dirty="0"/>
                        <a:t>Favorire il sostegno dopo la dimissione</a:t>
                      </a:r>
                    </a:p>
                  </a:txBody>
                  <a:tcPr/>
                </a:tc>
                <a:tc>
                  <a:txBody>
                    <a:bodyPr/>
                    <a:lstStyle/>
                    <a:p>
                      <a:r>
                        <a:rPr lang="it-IT" dirty="0"/>
                        <a:t>1++</a:t>
                      </a:r>
                    </a:p>
                  </a:txBody>
                  <a:tcPr/>
                </a:tc>
                <a:tc>
                  <a:txBody>
                    <a:bodyPr/>
                    <a:lstStyle/>
                    <a:p>
                      <a:r>
                        <a:rPr lang="it-IT" dirty="0"/>
                        <a:t>A</a:t>
                      </a:r>
                    </a:p>
                  </a:txBody>
                  <a:tcPr/>
                </a:tc>
                <a:extLst>
                  <a:ext uri="{0D108BD9-81ED-4DB2-BD59-A6C34878D82A}">
                    <a16:rowId xmlns:a16="http://schemas.microsoft.com/office/drawing/2014/main" val="10010"/>
                  </a:ext>
                </a:extLst>
              </a:tr>
            </a:tbl>
          </a:graphicData>
        </a:graphic>
      </p:graphicFrame>
      <p:sp>
        <p:nvSpPr>
          <p:cNvPr id="2" name="Titolo 1"/>
          <p:cNvSpPr>
            <a:spLocks noGrp="1"/>
          </p:cNvSpPr>
          <p:nvPr>
            <p:ph type="title"/>
          </p:nvPr>
        </p:nvSpPr>
        <p:spPr>
          <a:xfrm rot="10800000" flipV="1">
            <a:off x="1981200" y="0"/>
            <a:ext cx="8229600" cy="620688"/>
          </a:xfrm>
        </p:spPr>
        <p:txBody>
          <a:bodyPr>
            <a:normAutofit/>
          </a:bodyPr>
          <a:lstStyle/>
          <a:p>
            <a:r>
              <a:rPr lang="it-IT" sz="2800" dirty="0"/>
              <a:t>Documentazione di efficacia dei 10 passi</a:t>
            </a:r>
          </a:p>
        </p:txBody>
      </p:sp>
    </p:spTree>
    <p:extLst>
      <p:ext uri="{BB962C8B-B14F-4D97-AF65-F5344CB8AC3E}">
        <p14:creationId xmlns:p14="http://schemas.microsoft.com/office/powerpoint/2010/main" val="15944569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rotWithShape="1">
          <a:blip r:embed="rId2"/>
          <a:srcRect l="2779" b="4029"/>
          <a:stretch/>
        </p:blipFill>
        <p:spPr>
          <a:xfrm>
            <a:off x="3373408" y="3329687"/>
            <a:ext cx="5430841" cy="3383572"/>
          </a:xfrm>
          <a:prstGeom prst="rect">
            <a:avLst/>
          </a:prstGeom>
        </p:spPr>
      </p:pic>
      <p:sp>
        <p:nvSpPr>
          <p:cNvPr id="2" name="Titolo 1"/>
          <p:cNvSpPr>
            <a:spLocks noGrp="1"/>
          </p:cNvSpPr>
          <p:nvPr>
            <p:ph type="title"/>
          </p:nvPr>
        </p:nvSpPr>
        <p:spPr/>
        <p:txBody>
          <a:bodyPr/>
          <a:lstStyle/>
          <a:p>
            <a:r>
              <a:rPr lang="it-IT" dirty="0"/>
              <a:t>Effetti tossici del consumo di alcool in gravidanza</a:t>
            </a:r>
          </a:p>
        </p:txBody>
      </p:sp>
      <p:pic>
        <p:nvPicPr>
          <p:cNvPr id="5" name="Immagine 4"/>
          <p:cNvPicPr>
            <a:picLocks noChangeAspect="1"/>
          </p:cNvPicPr>
          <p:nvPr/>
        </p:nvPicPr>
        <p:blipFill>
          <a:blip r:embed="rId3"/>
          <a:stretch>
            <a:fillRect/>
          </a:stretch>
        </p:blipFill>
        <p:spPr>
          <a:xfrm>
            <a:off x="500848" y="2309506"/>
            <a:ext cx="3060457" cy="3383573"/>
          </a:xfrm>
          <a:prstGeom prst="rect">
            <a:avLst/>
          </a:prstGeom>
        </p:spPr>
      </p:pic>
      <p:pic>
        <p:nvPicPr>
          <p:cNvPr id="6" name="Immagine 5"/>
          <p:cNvPicPr>
            <a:picLocks noChangeAspect="1"/>
          </p:cNvPicPr>
          <p:nvPr/>
        </p:nvPicPr>
        <p:blipFill>
          <a:blip r:embed="rId4"/>
          <a:stretch>
            <a:fillRect/>
          </a:stretch>
        </p:blipFill>
        <p:spPr>
          <a:xfrm>
            <a:off x="8944495" y="2406936"/>
            <a:ext cx="2746656" cy="3523793"/>
          </a:xfrm>
          <a:prstGeom prst="rect">
            <a:avLst/>
          </a:prstGeom>
        </p:spPr>
      </p:pic>
    </p:spTree>
    <p:extLst>
      <p:ext uri="{BB962C8B-B14F-4D97-AF65-F5344CB8AC3E}">
        <p14:creationId xmlns:p14="http://schemas.microsoft.com/office/powerpoint/2010/main" val="112240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A3621E63-B023-54D2-54D2-4A5A2F16645B}"/>
              </a:ext>
            </a:extLst>
          </p:cNvPr>
          <p:cNvPicPr>
            <a:picLocks noChangeAspect="1"/>
          </p:cNvPicPr>
          <p:nvPr/>
        </p:nvPicPr>
        <p:blipFill rotWithShape="1">
          <a:blip r:embed="rId2"/>
          <a:srcRect l="55273" t="41611" r="3818" b="23489"/>
          <a:stretch/>
        </p:blipFill>
        <p:spPr>
          <a:xfrm>
            <a:off x="7232073" y="4732482"/>
            <a:ext cx="4048297" cy="2050703"/>
          </a:xfrm>
          <a:prstGeom prst="rect">
            <a:avLst/>
          </a:prstGeom>
        </p:spPr>
      </p:pic>
      <p:sp>
        <p:nvSpPr>
          <p:cNvPr id="4" name="Segnaposto contenuto 3"/>
          <p:cNvSpPr>
            <a:spLocks noGrp="1"/>
          </p:cNvSpPr>
          <p:nvPr>
            <p:ph idx="1"/>
          </p:nvPr>
        </p:nvSpPr>
        <p:spPr>
          <a:xfrm>
            <a:off x="764770" y="1601181"/>
            <a:ext cx="10515600" cy="4351338"/>
          </a:xfrm>
        </p:spPr>
        <p:txBody>
          <a:bodyPr/>
          <a:lstStyle/>
          <a:p>
            <a:r>
              <a:rPr lang="it-IT" dirty="0" err="1"/>
              <a:t>Ridudziione</a:t>
            </a:r>
            <a:r>
              <a:rPr lang="it-IT" dirty="0"/>
              <a:t> del 100% dello spettro dei disordini feto-alcolici(FASD </a:t>
            </a:r>
            <a:r>
              <a:rPr lang="it-IT" dirty="0" err="1"/>
              <a:t>Fetal</a:t>
            </a:r>
            <a:r>
              <a:rPr lang="it-IT" dirty="0"/>
              <a:t> </a:t>
            </a:r>
            <a:r>
              <a:rPr lang="it-IT" dirty="0" err="1"/>
              <a:t>alcohol</a:t>
            </a:r>
            <a:r>
              <a:rPr lang="it-IT" dirty="0"/>
              <a:t> </a:t>
            </a:r>
            <a:r>
              <a:rPr lang="it-IT" dirty="0" err="1"/>
              <a:t>Spectrum</a:t>
            </a:r>
            <a:r>
              <a:rPr lang="it-IT" dirty="0"/>
              <a:t> </a:t>
            </a:r>
            <a:r>
              <a:rPr lang="it-IT" dirty="0" err="1"/>
              <a:t>Disorder</a:t>
            </a:r>
            <a:r>
              <a:rPr lang="it-IT" dirty="0"/>
              <a:t>)compresa la FAS (ritardo di crescita </a:t>
            </a:r>
            <a:r>
              <a:rPr lang="it-IT" dirty="0" err="1"/>
              <a:t>pre</a:t>
            </a:r>
            <a:r>
              <a:rPr lang="it-IT" dirty="0"/>
              <a:t> e </a:t>
            </a:r>
            <a:r>
              <a:rPr lang="it-IT" dirty="0" err="1"/>
              <a:t>postnatale,disabilità</a:t>
            </a:r>
            <a:r>
              <a:rPr lang="it-IT" dirty="0"/>
              <a:t> </a:t>
            </a:r>
            <a:r>
              <a:rPr lang="it-IT" dirty="0" err="1"/>
              <a:t>intellettiva,malformazioni</a:t>
            </a:r>
            <a:r>
              <a:rPr lang="it-IT" dirty="0"/>
              <a:t> cranio facciali)</a:t>
            </a:r>
          </a:p>
          <a:p>
            <a:r>
              <a:rPr lang="it-IT" dirty="0"/>
              <a:t>In </a:t>
            </a:r>
            <a:r>
              <a:rPr lang="it-IT" dirty="0" err="1"/>
              <a:t>allattamento,riduzione</a:t>
            </a:r>
            <a:r>
              <a:rPr lang="it-IT" dirty="0"/>
              <a:t> del rischio di effetti come </a:t>
            </a:r>
            <a:r>
              <a:rPr lang="it-IT" dirty="0" err="1"/>
              <a:t>sedazione,disturbi</a:t>
            </a:r>
            <a:r>
              <a:rPr lang="it-IT" dirty="0"/>
              <a:t> della suzione e disturbi del sonno</a:t>
            </a:r>
          </a:p>
          <a:p>
            <a:r>
              <a:rPr lang="it-IT" dirty="0"/>
              <a:t>A lungo termine alterazioni dello sviluppo </a:t>
            </a:r>
            <a:r>
              <a:rPr lang="it-IT" dirty="0" err="1"/>
              <a:t>neurocomportamentale,ridotto</a:t>
            </a:r>
            <a:r>
              <a:rPr lang="it-IT" dirty="0"/>
              <a:t> QI verbale e maggior rischio di FADS</a:t>
            </a:r>
          </a:p>
        </p:txBody>
      </p:sp>
      <p:sp>
        <p:nvSpPr>
          <p:cNvPr id="3" name="Titolo 2"/>
          <p:cNvSpPr>
            <a:spLocks noGrp="1"/>
          </p:cNvSpPr>
          <p:nvPr>
            <p:ph type="title"/>
          </p:nvPr>
        </p:nvSpPr>
        <p:spPr/>
        <p:txBody>
          <a:bodyPr>
            <a:normAutofit fontScale="90000"/>
          </a:bodyPr>
          <a:lstStyle/>
          <a:p>
            <a:r>
              <a:rPr lang="it-IT" sz="3200" b="1" dirty="0"/>
              <a:t>Astensione dalle bevande alcoliche in gravidanza e durante l’allattamento</a:t>
            </a:r>
          </a:p>
        </p:txBody>
      </p:sp>
    </p:spTree>
    <p:extLst>
      <p:ext uri="{BB962C8B-B14F-4D97-AF65-F5344CB8AC3E}">
        <p14:creationId xmlns:p14="http://schemas.microsoft.com/office/powerpoint/2010/main" val="38834414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normAutofit fontScale="92500" lnSpcReduction="20000"/>
          </a:bodyPr>
          <a:lstStyle/>
          <a:p>
            <a:r>
              <a:rPr lang="it-IT" dirty="0"/>
              <a:t>Questi processi si dimostrano influenzati dall’esposizione ambientale e modellano l’attività </a:t>
            </a:r>
            <a:r>
              <a:rPr lang="it-IT" dirty="0" err="1"/>
              <a:t>trascrizionale</a:t>
            </a:r>
            <a:r>
              <a:rPr lang="it-IT" dirty="0"/>
              <a:t> dei geni senza cambiare il codice genetico sottostante.</a:t>
            </a:r>
          </a:p>
          <a:p>
            <a:endParaRPr lang="it-IT" dirty="0"/>
          </a:p>
          <a:p>
            <a:r>
              <a:rPr lang="it-IT" dirty="0"/>
              <a:t>È stato dimostrato che il trauma psicologico induce cambiamenti epigenetici che possono avere effetti a breve e lungo termine sulla funzione neuronale, sulla plasticità cerebrale e sugli adattamenti comportamentali agli stress psicologici (</a:t>
            </a:r>
            <a:r>
              <a:rPr lang="it-IT" dirty="0" err="1"/>
              <a:t>Zannas</a:t>
            </a:r>
            <a:r>
              <a:rPr lang="it-IT" dirty="0"/>
              <a:t> et al., 2015). In particolare, lo studio di </a:t>
            </a:r>
            <a:r>
              <a:rPr lang="it-IT" dirty="0" err="1"/>
              <a:t>Hannon</a:t>
            </a:r>
            <a:r>
              <a:rPr lang="it-IT" dirty="0"/>
              <a:t> et al. (2016) sull’</a:t>
            </a:r>
            <a:r>
              <a:rPr lang="it-IT" dirty="0" err="1"/>
              <a:t>epigenoma</a:t>
            </a:r>
            <a:r>
              <a:rPr lang="it-IT" dirty="0"/>
              <a:t> delle regioni della corteccia prefrontale di individui con diagnosi di schizofrenia, disturbo bipolare e controlli, ha identificato modifiche epigenetiche coinvolte nello sviluppo e nel metabolismo neuronale.</a:t>
            </a:r>
          </a:p>
          <a:p>
            <a:r>
              <a:rPr lang="it-IT" dirty="0"/>
              <a:t>Per saperne di più: https://www.stateofmind.it/2020/11/epigenetica-trauma-generazioni/</a:t>
            </a:r>
          </a:p>
        </p:txBody>
      </p:sp>
      <p:sp>
        <p:nvSpPr>
          <p:cNvPr id="2" name="Titolo 1"/>
          <p:cNvSpPr>
            <a:spLocks noGrp="1"/>
          </p:cNvSpPr>
          <p:nvPr>
            <p:ph type="title"/>
          </p:nvPr>
        </p:nvSpPr>
        <p:spPr/>
        <p:txBody>
          <a:bodyPr/>
          <a:lstStyle/>
          <a:p>
            <a:r>
              <a:rPr lang="it-IT" dirty="0"/>
              <a:t>Epigenetica e psiche</a:t>
            </a:r>
          </a:p>
        </p:txBody>
      </p:sp>
    </p:spTree>
    <p:extLst>
      <p:ext uri="{BB962C8B-B14F-4D97-AF65-F5344CB8AC3E}">
        <p14:creationId xmlns:p14="http://schemas.microsoft.com/office/powerpoint/2010/main" val="23129828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r>
              <a:rPr lang="it-IT" dirty="0"/>
              <a:t>In letteratura compaiono sempre più ricerche che dimostrano come gli effetti di un ambiente negativo si possano riflettere sulle generazioni future. Carestie, guerre e catastrofi naturali verificatesi durante la vita dei nonni sembra possano influenzare l’aspettativa media di vita dei nipoti, suggerendo dunque che le conseguenze di una condizione ambientale possono essere ereditate (</a:t>
            </a:r>
            <a:r>
              <a:rPr lang="it-IT" dirty="0" err="1"/>
              <a:t>Pembrey</a:t>
            </a:r>
            <a:r>
              <a:rPr lang="it-IT" dirty="0"/>
              <a:t> et al., 2006).</a:t>
            </a:r>
          </a:p>
          <a:p>
            <a:r>
              <a:rPr lang="it-IT" dirty="0"/>
              <a:t>Per saperne di più: https://www.stateofmind.it/2020/11/epigenetica-trauma-generazioni/</a:t>
            </a:r>
          </a:p>
        </p:txBody>
      </p:sp>
      <p:sp>
        <p:nvSpPr>
          <p:cNvPr id="2" name="Titolo 1"/>
          <p:cNvSpPr>
            <a:spLocks noGrp="1"/>
          </p:cNvSpPr>
          <p:nvPr>
            <p:ph type="title"/>
          </p:nvPr>
        </p:nvSpPr>
        <p:spPr/>
        <p:txBody>
          <a:bodyPr/>
          <a:lstStyle/>
          <a:p>
            <a:r>
              <a:rPr lang="it-IT" dirty="0"/>
              <a:t>Epigenetica e psiche</a:t>
            </a:r>
          </a:p>
        </p:txBody>
      </p:sp>
    </p:spTree>
    <p:extLst>
      <p:ext uri="{BB962C8B-B14F-4D97-AF65-F5344CB8AC3E}">
        <p14:creationId xmlns:p14="http://schemas.microsoft.com/office/powerpoint/2010/main" val="26118389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3D492168-87F9-862C-4B2A-7FD829C51CED}"/>
              </a:ext>
            </a:extLst>
          </p:cNvPr>
          <p:cNvPicPr>
            <a:picLocks noGrp="1" noChangeAspect="1"/>
          </p:cNvPicPr>
          <p:nvPr>
            <p:ph idx="1"/>
          </p:nvPr>
        </p:nvPicPr>
        <p:blipFill rotWithShape="1">
          <a:blip r:embed="rId2"/>
          <a:srcRect l="8656" t="10429" b="7647"/>
          <a:stretch/>
        </p:blipFill>
        <p:spPr>
          <a:xfrm>
            <a:off x="407324" y="1487978"/>
            <a:ext cx="10856421" cy="5145578"/>
          </a:xfrm>
          <a:prstGeom prst="rect">
            <a:avLst/>
          </a:prstGeom>
        </p:spPr>
      </p:pic>
      <p:sp>
        <p:nvSpPr>
          <p:cNvPr id="2" name="Titolo 1">
            <a:extLst>
              <a:ext uri="{FF2B5EF4-FFF2-40B4-BE49-F238E27FC236}">
                <a16:creationId xmlns:a16="http://schemas.microsoft.com/office/drawing/2014/main" id="{86793870-2603-55B8-3BA2-7BEBB83A50CF}"/>
              </a:ext>
            </a:extLst>
          </p:cNvPr>
          <p:cNvSpPr>
            <a:spLocks noGrp="1"/>
          </p:cNvSpPr>
          <p:nvPr>
            <p:ph type="title"/>
          </p:nvPr>
        </p:nvSpPr>
        <p:spPr/>
        <p:txBody>
          <a:bodyPr/>
          <a:lstStyle/>
          <a:p>
            <a:r>
              <a:rPr lang="it-IT" dirty="0"/>
              <a:t>Incidenti domestici</a:t>
            </a:r>
          </a:p>
        </p:txBody>
      </p:sp>
    </p:spTree>
    <p:extLst>
      <p:ext uri="{BB962C8B-B14F-4D97-AF65-F5344CB8AC3E}">
        <p14:creationId xmlns:p14="http://schemas.microsoft.com/office/powerpoint/2010/main" val="33935838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018B8003-5D62-6134-B149-BB2E03B8E30C}"/>
              </a:ext>
            </a:extLst>
          </p:cNvPr>
          <p:cNvPicPr>
            <a:picLocks noChangeAspect="1"/>
          </p:cNvPicPr>
          <p:nvPr/>
        </p:nvPicPr>
        <p:blipFill rotWithShape="1">
          <a:blip r:embed="rId2"/>
          <a:srcRect l="4103" t="20760" r="2317" b="9545"/>
          <a:stretch/>
        </p:blipFill>
        <p:spPr>
          <a:xfrm>
            <a:off x="205273" y="1632857"/>
            <a:ext cx="11986728" cy="5225143"/>
          </a:xfrm>
          <a:prstGeom prst="rect">
            <a:avLst/>
          </a:prstGeom>
        </p:spPr>
      </p:pic>
      <p:sp>
        <p:nvSpPr>
          <p:cNvPr id="3" name="Titolo 2"/>
          <p:cNvSpPr>
            <a:spLocks noGrp="1"/>
          </p:cNvSpPr>
          <p:nvPr>
            <p:ph type="title" idx="4294967295"/>
          </p:nvPr>
        </p:nvSpPr>
        <p:spPr>
          <a:xfrm>
            <a:off x="0" y="365125"/>
            <a:ext cx="10515600" cy="923925"/>
          </a:xfrm>
        </p:spPr>
        <p:txBody>
          <a:bodyPr>
            <a:normAutofit fontScale="90000"/>
          </a:bodyPr>
          <a:lstStyle/>
          <a:p>
            <a:r>
              <a:rPr lang="it-IT" b="1" dirty="0"/>
              <a:t>Consumo di alcool in gravidanza nella Regione Lazio</a:t>
            </a:r>
          </a:p>
        </p:txBody>
      </p:sp>
    </p:spTree>
    <p:extLst>
      <p:ext uri="{BB962C8B-B14F-4D97-AF65-F5344CB8AC3E}">
        <p14:creationId xmlns:p14="http://schemas.microsoft.com/office/powerpoint/2010/main" val="51665527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5DD7075-D314-FE8D-DBDD-135E8D119401}"/>
              </a:ext>
            </a:extLst>
          </p:cNvPr>
          <p:cNvSpPr>
            <a:spLocks noGrp="1"/>
          </p:cNvSpPr>
          <p:nvPr>
            <p:ph type="title"/>
          </p:nvPr>
        </p:nvSpPr>
        <p:spPr>
          <a:xfrm>
            <a:off x="917987" y="570156"/>
            <a:ext cx="10341684" cy="1054250"/>
          </a:xfrm>
        </p:spPr>
        <p:txBody>
          <a:bodyPr anchor="ctr">
            <a:normAutofit/>
          </a:bodyPr>
          <a:lstStyle/>
          <a:p>
            <a:pPr>
              <a:lnSpc>
                <a:spcPct val="90000"/>
              </a:lnSpc>
            </a:pPr>
            <a:r>
              <a:rPr lang="it-IT" sz="3400" b="1" dirty="0"/>
              <a:t>Allattamento al seno esclusivo( 4-5 mesi compiuti) e complementare(12-15 mesi compiuti)</a:t>
            </a:r>
          </a:p>
        </p:txBody>
      </p:sp>
      <p:pic>
        <p:nvPicPr>
          <p:cNvPr id="4" name="Segnaposto contenuto 3">
            <a:extLst>
              <a:ext uri="{FF2B5EF4-FFF2-40B4-BE49-F238E27FC236}">
                <a16:creationId xmlns:a16="http://schemas.microsoft.com/office/drawing/2014/main" id="{D4F37EF2-1CD9-71C7-5143-C9BF0E0170D4}"/>
              </a:ext>
            </a:extLst>
          </p:cNvPr>
          <p:cNvPicPr>
            <a:picLocks noGrp="1" noChangeAspect="1"/>
          </p:cNvPicPr>
          <p:nvPr>
            <p:ph sz="quarter" idx="13"/>
          </p:nvPr>
        </p:nvPicPr>
        <p:blipFill rotWithShape="1">
          <a:blip r:embed="rId2"/>
          <a:srcRect l="4506" r="4238" b="11456"/>
          <a:stretch/>
        </p:blipFill>
        <p:spPr>
          <a:xfrm>
            <a:off x="1240971" y="2276855"/>
            <a:ext cx="5728996" cy="4114613"/>
          </a:xfrm>
          <a:prstGeom prst="rect">
            <a:avLst/>
          </a:prstGeom>
          <a:noFill/>
        </p:spPr>
      </p:pic>
      <p:pic>
        <p:nvPicPr>
          <p:cNvPr id="3" name="Segnaposto contenuto 2">
            <a:extLst>
              <a:ext uri="{FF2B5EF4-FFF2-40B4-BE49-F238E27FC236}">
                <a16:creationId xmlns:a16="http://schemas.microsoft.com/office/drawing/2014/main" id="{D9A2D394-14EC-25A1-65A9-19EDCBE5396E}"/>
              </a:ext>
            </a:extLst>
          </p:cNvPr>
          <p:cNvPicPr>
            <a:picLocks noGrp="1" noChangeAspect="1"/>
          </p:cNvPicPr>
          <p:nvPr>
            <p:ph sz="quarter" idx="14"/>
          </p:nvPr>
        </p:nvPicPr>
        <p:blipFill rotWithShape="1">
          <a:blip r:embed="rId3"/>
          <a:srcRect l="27354" t="1458" r="23990" b="-1458"/>
          <a:stretch/>
        </p:blipFill>
        <p:spPr>
          <a:xfrm>
            <a:off x="7268548" y="2136710"/>
            <a:ext cx="4711958" cy="4478694"/>
          </a:xfrm>
          <a:prstGeom prst="rect">
            <a:avLst/>
          </a:prstGeom>
        </p:spPr>
      </p:pic>
    </p:spTree>
    <p:extLst>
      <p:ext uri="{BB962C8B-B14F-4D97-AF65-F5344CB8AC3E}">
        <p14:creationId xmlns:p14="http://schemas.microsoft.com/office/powerpoint/2010/main" val="347260268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r>
              <a:rPr lang="it-IT" dirty="0"/>
              <a:t>Riduzione del rischio di</a:t>
            </a:r>
          </a:p>
          <a:p>
            <a:r>
              <a:rPr lang="it-IT" dirty="0"/>
              <a:t>Diminuita fertilità</a:t>
            </a:r>
          </a:p>
          <a:p>
            <a:r>
              <a:rPr lang="it-IT" dirty="0"/>
              <a:t>Gravidanza ectopica(tra il 5%-70%)</a:t>
            </a:r>
          </a:p>
          <a:p>
            <a:r>
              <a:rPr lang="it-IT" dirty="0"/>
              <a:t>Aumento di due vote del rischio di basso peso alla nascita(del 20-40%)e ridotta maturazione polmonare</a:t>
            </a:r>
          </a:p>
          <a:p>
            <a:r>
              <a:rPr lang="it-IT" dirty="0"/>
              <a:t>Incremento di 2-3 volte del rischio di SIDS</a:t>
            </a:r>
          </a:p>
          <a:p>
            <a:r>
              <a:rPr lang="it-IT" dirty="0"/>
              <a:t>Malattie respiratorie </a:t>
            </a:r>
            <a:r>
              <a:rPr lang="it-IT" dirty="0" err="1"/>
              <a:t>infantili,allergie</a:t>
            </a:r>
            <a:r>
              <a:rPr lang="it-IT" dirty="0"/>
              <a:t>(aumento del rischio da 1,5 a2,5 volte)</a:t>
            </a:r>
          </a:p>
          <a:p>
            <a:endParaRPr lang="it-IT" dirty="0"/>
          </a:p>
        </p:txBody>
      </p:sp>
      <p:sp>
        <p:nvSpPr>
          <p:cNvPr id="2" name="Titolo 1"/>
          <p:cNvSpPr>
            <a:spLocks noGrp="1"/>
          </p:cNvSpPr>
          <p:nvPr>
            <p:ph type="title"/>
          </p:nvPr>
        </p:nvSpPr>
        <p:spPr/>
        <p:txBody>
          <a:bodyPr/>
          <a:lstStyle/>
          <a:p>
            <a:r>
              <a:rPr lang="it-IT" dirty="0"/>
              <a:t>Astensione del fumo in epoca prenatale e post natale</a:t>
            </a:r>
          </a:p>
        </p:txBody>
      </p:sp>
    </p:spTree>
    <p:extLst>
      <p:ext uri="{BB962C8B-B14F-4D97-AF65-F5344CB8AC3E}">
        <p14:creationId xmlns:p14="http://schemas.microsoft.com/office/powerpoint/2010/main" val="392721843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32330" y="2248348"/>
            <a:ext cx="6476176" cy="3877815"/>
          </a:xfrm>
        </p:spPr>
        <p:txBody>
          <a:bodyPr>
            <a:normAutofit fontScale="92500" lnSpcReduction="20000"/>
          </a:bodyPr>
          <a:lstStyle/>
          <a:p>
            <a:r>
              <a:rPr lang="it-IT" dirty="0"/>
              <a:t>Circa tre quarti delle donne non sono fumatrici </a:t>
            </a:r>
          </a:p>
          <a:p>
            <a:r>
              <a:rPr lang="it-IT" dirty="0"/>
              <a:t>1/5interrompe l’abitudine in gravidanza ma riprende dopo la gravidanza(dati genitori più 2012)</a:t>
            </a:r>
          </a:p>
          <a:p>
            <a:r>
              <a:rPr lang="it-IT" dirty="0"/>
              <a:t>L’abitudine al fumo è più presente nelle classi sociali meno scolarizzate</a:t>
            </a:r>
          </a:p>
          <a:p>
            <a:r>
              <a:rPr lang="it-IT" dirty="0"/>
              <a:t>Le variabile dell’abitudine al fumo sono legate alla presenza di altri membri della famiglia fumatori</a:t>
            </a:r>
          </a:p>
          <a:p>
            <a:r>
              <a:rPr lang="it-IT" dirty="0"/>
              <a:t>Alcune culture straniere sono portatrici di abitudini sane</a:t>
            </a:r>
          </a:p>
          <a:p>
            <a:pPr marL="0" indent="0">
              <a:buNone/>
            </a:pPr>
            <a:r>
              <a:rPr lang="it-IT" dirty="0"/>
              <a:t>   </a:t>
            </a:r>
            <a:r>
              <a:rPr lang="it-IT" i="1" dirty="0">
                <a:solidFill>
                  <a:srgbClr val="FF0000"/>
                </a:solidFill>
              </a:rPr>
              <a:t>Effetto migrante sano</a:t>
            </a:r>
          </a:p>
        </p:txBody>
      </p:sp>
      <p:sp>
        <p:nvSpPr>
          <p:cNvPr id="2" name="Titolo 1"/>
          <p:cNvSpPr>
            <a:spLocks noGrp="1"/>
          </p:cNvSpPr>
          <p:nvPr>
            <p:ph type="title"/>
          </p:nvPr>
        </p:nvSpPr>
        <p:spPr/>
        <p:txBody>
          <a:bodyPr/>
          <a:lstStyle/>
          <a:p>
            <a:r>
              <a:rPr lang="it-IT" dirty="0"/>
              <a:t>Fumo e gravidanza</a:t>
            </a:r>
          </a:p>
        </p:txBody>
      </p:sp>
      <p:pic>
        <p:nvPicPr>
          <p:cNvPr id="4" name="Immagine 3">
            <a:extLst>
              <a:ext uri="{FF2B5EF4-FFF2-40B4-BE49-F238E27FC236}">
                <a16:creationId xmlns:a16="http://schemas.microsoft.com/office/drawing/2014/main" id="{31DB0ABD-DD24-C547-FC73-541078E9A958}"/>
              </a:ext>
            </a:extLst>
          </p:cNvPr>
          <p:cNvPicPr>
            <a:picLocks noChangeAspect="1"/>
          </p:cNvPicPr>
          <p:nvPr/>
        </p:nvPicPr>
        <p:blipFill>
          <a:blip r:embed="rId2"/>
          <a:stretch>
            <a:fillRect/>
          </a:stretch>
        </p:blipFill>
        <p:spPr>
          <a:xfrm>
            <a:off x="7277878" y="2142762"/>
            <a:ext cx="4823925" cy="4565948"/>
          </a:xfrm>
          <a:prstGeom prst="rect">
            <a:avLst/>
          </a:prstGeom>
        </p:spPr>
      </p:pic>
    </p:spTree>
    <p:extLst>
      <p:ext uri="{BB962C8B-B14F-4D97-AF65-F5344CB8AC3E}">
        <p14:creationId xmlns:p14="http://schemas.microsoft.com/office/powerpoint/2010/main" val="1061655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015C1BA-D93A-E697-C4FB-060DFC0C5241}"/>
              </a:ext>
            </a:extLst>
          </p:cNvPr>
          <p:cNvPicPr>
            <a:picLocks noChangeAspect="1"/>
          </p:cNvPicPr>
          <p:nvPr/>
        </p:nvPicPr>
        <p:blipFill>
          <a:blip r:embed="rId2"/>
          <a:stretch>
            <a:fillRect/>
          </a:stretch>
        </p:blipFill>
        <p:spPr>
          <a:xfrm>
            <a:off x="0" y="0"/>
            <a:ext cx="12191999" cy="6857999"/>
          </a:xfrm>
          <a:prstGeom prst="rect">
            <a:avLst/>
          </a:prstGeom>
        </p:spPr>
      </p:pic>
    </p:spTree>
    <p:extLst>
      <p:ext uri="{BB962C8B-B14F-4D97-AF65-F5344CB8AC3E}">
        <p14:creationId xmlns:p14="http://schemas.microsoft.com/office/powerpoint/2010/main" val="24564985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32331" y="2248348"/>
            <a:ext cx="5804372" cy="3877815"/>
          </a:xfrm>
        </p:spPr>
        <p:txBody>
          <a:bodyPr>
            <a:normAutofit fontScale="92500" lnSpcReduction="20000"/>
          </a:bodyPr>
          <a:lstStyle/>
          <a:p>
            <a:r>
              <a:rPr lang="it-IT" dirty="0"/>
              <a:t>Tra le mamme fumatrici c’è una minor percentuale di mamme che allattano al seno</a:t>
            </a:r>
          </a:p>
          <a:p>
            <a:r>
              <a:rPr lang="it-IT" dirty="0"/>
              <a:t>In presenza di fumo passivo i rischi per il lattante aumentano se non viene allattato al seno</a:t>
            </a:r>
          </a:p>
          <a:p>
            <a:r>
              <a:rPr lang="it-IT" dirty="0"/>
              <a:t>Se fallisce l’astensione al fumo si raccomanda di ridurre le sigarette,</a:t>
            </a:r>
          </a:p>
          <a:p>
            <a:r>
              <a:rPr lang="it-IT" dirty="0"/>
              <a:t>Non condividere il letto con il neonato se non per il tempo necessario della poppata, lavarsi le mani e cambiare gli indumenti,</a:t>
            </a:r>
          </a:p>
          <a:p>
            <a:pPr marL="0" indent="0">
              <a:buNone/>
            </a:pPr>
            <a:r>
              <a:rPr lang="it-IT" dirty="0"/>
              <a:t>     non fumare in auto.</a:t>
            </a:r>
          </a:p>
          <a:p>
            <a:endParaRPr lang="it-IT" dirty="0"/>
          </a:p>
          <a:p>
            <a:endParaRPr lang="it-IT" dirty="0"/>
          </a:p>
        </p:txBody>
      </p:sp>
      <p:sp>
        <p:nvSpPr>
          <p:cNvPr id="2" name="Titolo 1"/>
          <p:cNvSpPr>
            <a:spLocks noGrp="1"/>
          </p:cNvSpPr>
          <p:nvPr>
            <p:ph type="title"/>
          </p:nvPr>
        </p:nvSpPr>
        <p:spPr>
          <a:xfrm>
            <a:off x="925158" y="542165"/>
            <a:ext cx="10341684" cy="1054250"/>
          </a:xfrm>
        </p:spPr>
        <p:txBody>
          <a:bodyPr/>
          <a:lstStyle/>
          <a:p>
            <a:r>
              <a:rPr lang="it-IT" dirty="0"/>
              <a:t>Allattamento e fumo</a:t>
            </a:r>
          </a:p>
        </p:txBody>
      </p:sp>
      <p:pic>
        <p:nvPicPr>
          <p:cNvPr id="4" name="Immagine 3">
            <a:extLst>
              <a:ext uri="{FF2B5EF4-FFF2-40B4-BE49-F238E27FC236}">
                <a16:creationId xmlns:a16="http://schemas.microsoft.com/office/drawing/2014/main" id="{46AE3FB8-D6DF-AB2E-ADA1-59BF0C2FE030}"/>
              </a:ext>
            </a:extLst>
          </p:cNvPr>
          <p:cNvPicPr>
            <a:picLocks noChangeAspect="1"/>
          </p:cNvPicPr>
          <p:nvPr/>
        </p:nvPicPr>
        <p:blipFill>
          <a:blip r:embed="rId2"/>
          <a:stretch>
            <a:fillRect/>
          </a:stretch>
        </p:blipFill>
        <p:spPr>
          <a:xfrm>
            <a:off x="6891952" y="2024743"/>
            <a:ext cx="5191192" cy="4637314"/>
          </a:xfrm>
          <a:prstGeom prst="rect">
            <a:avLst/>
          </a:prstGeom>
        </p:spPr>
      </p:pic>
    </p:spTree>
    <p:extLst>
      <p:ext uri="{BB962C8B-B14F-4D97-AF65-F5344CB8AC3E}">
        <p14:creationId xmlns:p14="http://schemas.microsoft.com/office/powerpoint/2010/main" val="29864129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D02B5796-1937-B8B0-1200-B546B2623E5E}"/>
              </a:ext>
            </a:extLst>
          </p:cNvPr>
          <p:cNvPicPr>
            <a:picLocks noChangeAspect="1"/>
          </p:cNvPicPr>
          <p:nvPr/>
        </p:nvPicPr>
        <p:blipFill rotWithShape="1">
          <a:blip r:embed="rId2"/>
          <a:srcRect l="2468" t="2015"/>
          <a:stretch/>
        </p:blipFill>
        <p:spPr>
          <a:xfrm>
            <a:off x="0" y="1"/>
            <a:ext cx="5878285" cy="6857999"/>
          </a:xfrm>
          <a:prstGeom prst="rect">
            <a:avLst/>
          </a:prstGeom>
        </p:spPr>
      </p:pic>
      <p:sp>
        <p:nvSpPr>
          <p:cNvPr id="4" name="Titolo 3">
            <a:extLst>
              <a:ext uri="{FF2B5EF4-FFF2-40B4-BE49-F238E27FC236}">
                <a16:creationId xmlns:a16="http://schemas.microsoft.com/office/drawing/2014/main" id="{F9676C8E-9288-B33C-E326-CAE6D1E6A01C}"/>
              </a:ext>
            </a:extLst>
          </p:cNvPr>
          <p:cNvSpPr>
            <a:spLocks noGrp="1"/>
          </p:cNvSpPr>
          <p:nvPr>
            <p:ph type="title"/>
          </p:nvPr>
        </p:nvSpPr>
        <p:spPr>
          <a:xfrm>
            <a:off x="6712773" y="261258"/>
            <a:ext cx="4563311" cy="1483566"/>
          </a:xfrm>
        </p:spPr>
        <p:txBody>
          <a:bodyPr/>
          <a:lstStyle/>
          <a:p>
            <a:r>
              <a:rPr lang="it-IT" b="1" dirty="0"/>
              <a:t>Inquinamento ambientale</a:t>
            </a:r>
          </a:p>
        </p:txBody>
      </p:sp>
      <p:sp>
        <p:nvSpPr>
          <p:cNvPr id="5" name="Segnaposto contenuto 4">
            <a:extLst>
              <a:ext uri="{FF2B5EF4-FFF2-40B4-BE49-F238E27FC236}">
                <a16:creationId xmlns:a16="http://schemas.microsoft.com/office/drawing/2014/main" id="{2683848E-A91B-1803-D514-62001B742BE5}"/>
              </a:ext>
            </a:extLst>
          </p:cNvPr>
          <p:cNvSpPr>
            <a:spLocks noGrp="1"/>
          </p:cNvSpPr>
          <p:nvPr>
            <p:ph idx="1"/>
          </p:nvPr>
        </p:nvSpPr>
        <p:spPr/>
        <p:txBody>
          <a:bodyPr/>
          <a:lstStyle/>
          <a:p>
            <a:endParaRPr lang="it-IT"/>
          </a:p>
        </p:txBody>
      </p:sp>
      <p:sp>
        <p:nvSpPr>
          <p:cNvPr id="6" name="Segnaposto testo 5">
            <a:extLst>
              <a:ext uri="{FF2B5EF4-FFF2-40B4-BE49-F238E27FC236}">
                <a16:creationId xmlns:a16="http://schemas.microsoft.com/office/drawing/2014/main" id="{AFCCB68D-E0E2-90D2-618C-B4184C77E33F}"/>
              </a:ext>
            </a:extLst>
          </p:cNvPr>
          <p:cNvSpPr>
            <a:spLocks noGrp="1"/>
          </p:cNvSpPr>
          <p:nvPr>
            <p:ph type="body" sz="half" idx="2"/>
          </p:nvPr>
        </p:nvSpPr>
        <p:spPr/>
        <p:txBody>
          <a:bodyPr/>
          <a:lstStyle/>
          <a:p>
            <a:r>
              <a:rPr lang="it-IT" dirty="0"/>
              <a:t>Interferenti endocrini</a:t>
            </a:r>
          </a:p>
          <a:p>
            <a:r>
              <a:rPr lang="it-IT" dirty="0"/>
              <a:t>Polveri sottili</a:t>
            </a:r>
          </a:p>
          <a:p>
            <a:r>
              <a:rPr lang="it-IT" dirty="0"/>
              <a:t>Metalli pesanti</a:t>
            </a:r>
          </a:p>
          <a:p>
            <a:r>
              <a:rPr lang="it-IT" dirty="0" err="1"/>
              <a:t>Pesticidi,ftalati,DEHP</a:t>
            </a:r>
            <a:endParaRPr lang="it-IT" dirty="0"/>
          </a:p>
          <a:p>
            <a:r>
              <a:rPr lang="it-IT" dirty="0"/>
              <a:t>Idrocarburi policiclici</a:t>
            </a:r>
          </a:p>
          <a:p>
            <a:r>
              <a:rPr lang="it-IT" dirty="0"/>
              <a:t>Diossina,</a:t>
            </a:r>
          </a:p>
          <a:p>
            <a:endParaRPr lang="it-IT" dirty="0"/>
          </a:p>
        </p:txBody>
      </p:sp>
    </p:spTree>
    <p:extLst>
      <p:ext uri="{BB962C8B-B14F-4D97-AF65-F5344CB8AC3E}">
        <p14:creationId xmlns:p14="http://schemas.microsoft.com/office/powerpoint/2010/main" val="314571133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748344C-61EC-8ACC-6157-D262CEE1EFA8}"/>
              </a:ext>
            </a:extLst>
          </p:cNvPr>
          <p:cNvSpPr>
            <a:spLocks noGrp="1"/>
          </p:cNvSpPr>
          <p:nvPr>
            <p:ph type="title"/>
          </p:nvPr>
        </p:nvSpPr>
        <p:spPr>
          <a:xfrm>
            <a:off x="6712773" y="410548"/>
            <a:ext cx="4563311" cy="1866122"/>
          </a:xfrm>
        </p:spPr>
        <p:txBody>
          <a:bodyPr/>
          <a:lstStyle/>
          <a:p>
            <a:r>
              <a:rPr lang="it-IT" dirty="0"/>
              <a:t>BRCA1 –BRCA2</a:t>
            </a:r>
          </a:p>
        </p:txBody>
      </p:sp>
      <p:sp>
        <p:nvSpPr>
          <p:cNvPr id="3" name="Segnaposto contenuto 2">
            <a:extLst>
              <a:ext uri="{FF2B5EF4-FFF2-40B4-BE49-F238E27FC236}">
                <a16:creationId xmlns:a16="http://schemas.microsoft.com/office/drawing/2014/main" id="{AA897F8A-58E3-044F-00C1-DCFAF3A99E1E}"/>
              </a:ext>
            </a:extLst>
          </p:cNvPr>
          <p:cNvSpPr>
            <a:spLocks noGrp="1"/>
          </p:cNvSpPr>
          <p:nvPr>
            <p:ph idx="1"/>
          </p:nvPr>
        </p:nvSpPr>
        <p:spPr>
          <a:xfrm>
            <a:off x="922669" y="559399"/>
            <a:ext cx="5488889" cy="1297393"/>
          </a:xfrm>
        </p:spPr>
        <p:txBody>
          <a:bodyPr/>
          <a:lstStyle/>
          <a:p>
            <a:r>
              <a:rPr lang="it-IT" dirty="0"/>
              <a:t>Prevenzione delle malattie neoplastiche</a:t>
            </a:r>
          </a:p>
        </p:txBody>
      </p:sp>
      <p:sp>
        <p:nvSpPr>
          <p:cNvPr id="4" name="Segnaposto testo 3">
            <a:extLst>
              <a:ext uri="{FF2B5EF4-FFF2-40B4-BE49-F238E27FC236}">
                <a16:creationId xmlns:a16="http://schemas.microsoft.com/office/drawing/2014/main" id="{17626369-C5EC-AF93-D8CF-462E40AFCE74}"/>
              </a:ext>
            </a:extLst>
          </p:cNvPr>
          <p:cNvSpPr>
            <a:spLocks noGrp="1"/>
          </p:cNvSpPr>
          <p:nvPr>
            <p:ph type="body" sz="half" idx="2"/>
          </p:nvPr>
        </p:nvSpPr>
        <p:spPr/>
        <p:txBody>
          <a:bodyPr/>
          <a:lstStyle/>
          <a:p>
            <a:endParaRPr lang="it-IT"/>
          </a:p>
        </p:txBody>
      </p:sp>
      <p:pic>
        <p:nvPicPr>
          <p:cNvPr id="5" name="Immagine 4">
            <a:extLst>
              <a:ext uri="{FF2B5EF4-FFF2-40B4-BE49-F238E27FC236}">
                <a16:creationId xmlns:a16="http://schemas.microsoft.com/office/drawing/2014/main" id="{6FE51D3E-A0A2-6E0D-F7B8-CE36CC7F542F}"/>
              </a:ext>
            </a:extLst>
          </p:cNvPr>
          <p:cNvPicPr>
            <a:picLocks noChangeAspect="1"/>
          </p:cNvPicPr>
          <p:nvPr/>
        </p:nvPicPr>
        <p:blipFill>
          <a:blip r:embed="rId2"/>
          <a:stretch>
            <a:fillRect/>
          </a:stretch>
        </p:blipFill>
        <p:spPr>
          <a:xfrm>
            <a:off x="6176864" y="2276670"/>
            <a:ext cx="4903047" cy="4316427"/>
          </a:xfrm>
          <a:prstGeom prst="rect">
            <a:avLst/>
          </a:prstGeom>
        </p:spPr>
      </p:pic>
      <p:pic>
        <p:nvPicPr>
          <p:cNvPr id="6" name="Immagine 5">
            <a:extLst>
              <a:ext uri="{FF2B5EF4-FFF2-40B4-BE49-F238E27FC236}">
                <a16:creationId xmlns:a16="http://schemas.microsoft.com/office/drawing/2014/main" id="{5DB1F42D-4E56-B743-9830-D4E611427D75}"/>
              </a:ext>
            </a:extLst>
          </p:cNvPr>
          <p:cNvPicPr>
            <a:picLocks noChangeAspect="1"/>
          </p:cNvPicPr>
          <p:nvPr/>
        </p:nvPicPr>
        <p:blipFill rotWithShape="1">
          <a:blip r:embed="rId3"/>
          <a:srcRect b="17054"/>
          <a:stretch/>
        </p:blipFill>
        <p:spPr>
          <a:xfrm>
            <a:off x="556892" y="2691806"/>
            <a:ext cx="5143946" cy="2511962"/>
          </a:xfrm>
          <a:prstGeom prst="rect">
            <a:avLst/>
          </a:prstGeom>
        </p:spPr>
      </p:pic>
    </p:spTree>
    <p:extLst>
      <p:ext uri="{BB962C8B-B14F-4D97-AF65-F5344CB8AC3E}">
        <p14:creationId xmlns:p14="http://schemas.microsoft.com/office/powerpoint/2010/main" val="36280374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81B117E-DEE3-FD8F-C64A-6299B86BD76C}"/>
              </a:ext>
            </a:extLst>
          </p:cNvPr>
          <p:cNvSpPr>
            <a:spLocks noGrp="1"/>
          </p:cNvSpPr>
          <p:nvPr>
            <p:ph type="title"/>
          </p:nvPr>
        </p:nvSpPr>
        <p:spPr>
          <a:xfrm>
            <a:off x="917987" y="570156"/>
            <a:ext cx="10341684" cy="1054250"/>
          </a:xfrm>
        </p:spPr>
        <p:txBody>
          <a:bodyPr anchor="ctr">
            <a:normAutofit/>
          </a:bodyPr>
          <a:lstStyle/>
          <a:p>
            <a:pPr>
              <a:lnSpc>
                <a:spcPct val="90000"/>
              </a:lnSpc>
            </a:pPr>
            <a:r>
              <a:rPr lang="it-IT" sz="3800"/>
              <a:t>Razionale di sviluppo del microbiota umano</a:t>
            </a:r>
          </a:p>
        </p:txBody>
      </p:sp>
      <p:pic>
        <p:nvPicPr>
          <p:cNvPr id="4" name="Segnaposto contenuto 3">
            <a:extLst>
              <a:ext uri="{FF2B5EF4-FFF2-40B4-BE49-F238E27FC236}">
                <a16:creationId xmlns:a16="http://schemas.microsoft.com/office/drawing/2014/main" id="{3F9606ED-AC73-8344-DA2F-AAC6CF4E351A}"/>
              </a:ext>
            </a:extLst>
          </p:cNvPr>
          <p:cNvPicPr>
            <a:picLocks noGrp="1" noChangeAspect="1"/>
          </p:cNvPicPr>
          <p:nvPr>
            <p:ph sz="half" idx="1"/>
          </p:nvPr>
        </p:nvPicPr>
        <p:blipFill rotWithShape="1">
          <a:blip r:embed="rId2"/>
          <a:srcRect l="1050" t="19806" r="2942" b="14408"/>
          <a:stretch/>
        </p:blipFill>
        <p:spPr>
          <a:xfrm>
            <a:off x="335904" y="2443942"/>
            <a:ext cx="5683897" cy="4255438"/>
          </a:xfrm>
          <a:prstGeom prst="rect">
            <a:avLst/>
          </a:prstGeom>
          <a:noFill/>
        </p:spPr>
      </p:pic>
      <p:sp>
        <p:nvSpPr>
          <p:cNvPr id="3" name="Segnaposto contenuto 2"/>
          <p:cNvSpPr>
            <a:spLocks noGrp="1"/>
          </p:cNvSpPr>
          <p:nvPr>
            <p:ph sz="half" idx="2"/>
          </p:nvPr>
        </p:nvSpPr>
        <p:spPr>
          <a:xfrm>
            <a:off x="6172200" y="1825625"/>
            <a:ext cx="5181600" cy="4351338"/>
          </a:xfrm>
        </p:spPr>
        <p:txBody>
          <a:bodyPr>
            <a:normAutofit/>
          </a:bodyPr>
          <a:lstStyle/>
          <a:p>
            <a:r>
              <a:rPr lang="it-IT" dirty="0"/>
              <a:t>L’essere umano concepito come un </a:t>
            </a:r>
            <a:r>
              <a:rPr lang="it-IT" b="1" i="1" dirty="0" err="1"/>
              <a:t>olobionte</a:t>
            </a:r>
            <a:r>
              <a:rPr lang="it-IT" i="1" dirty="0"/>
              <a:t> un organismo che ha un ricco patrimonio genetico rispetto alla sola eredità ottenuta dalle cellule germinali.</a:t>
            </a:r>
          </a:p>
          <a:p>
            <a:r>
              <a:rPr lang="it-IT" i="1" dirty="0"/>
              <a:t>Azione sul sistema </a:t>
            </a:r>
            <a:r>
              <a:rPr lang="it-IT" i="1" dirty="0" err="1"/>
              <a:t>immunitaria,sul</a:t>
            </a:r>
            <a:r>
              <a:rPr lang="it-IT" i="1" dirty="0"/>
              <a:t> </a:t>
            </a:r>
            <a:r>
              <a:rPr lang="it-IT" i="1" dirty="0" err="1"/>
              <a:t>neurosviluppo,ecc</a:t>
            </a:r>
            <a:endParaRPr lang="it-IT" i="1" dirty="0"/>
          </a:p>
          <a:p>
            <a:endParaRPr lang="it-IT" i="1" dirty="0"/>
          </a:p>
          <a:p>
            <a:pPr marL="0" indent="0">
              <a:buNone/>
            </a:pPr>
            <a:r>
              <a:rPr lang="it-IT" sz="1100" i="1" dirty="0" err="1"/>
              <a:t>Maternal</a:t>
            </a:r>
            <a:r>
              <a:rPr lang="it-IT" sz="1100" i="1" dirty="0"/>
              <a:t> </a:t>
            </a:r>
            <a:r>
              <a:rPr lang="it-IT" sz="1100" i="1" dirty="0" err="1"/>
              <a:t>gut</a:t>
            </a:r>
            <a:r>
              <a:rPr lang="it-IT" sz="1100" i="1" dirty="0"/>
              <a:t> </a:t>
            </a:r>
            <a:r>
              <a:rPr lang="it-IT" sz="1100" i="1" dirty="0" err="1"/>
              <a:t>microbiota</a:t>
            </a:r>
            <a:r>
              <a:rPr lang="it-IT" sz="1100" i="1" dirty="0"/>
              <a:t> in </a:t>
            </a:r>
            <a:r>
              <a:rPr lang="it-IT" sz="1100" i="1" dirty="0" err="1"/>
              <a:t>pregancy</a:t>
            </a:r>
            <a:r>
              <a:rPr lang="it-IT" sz="1100" i="1" dirty="0"/>
              <a:t> </a:t>
            </a:r>
            <a:r>
              <a:rPr lang="it-IT" sz="1100" i="1" dirty="0" err="1"/>
              <a:t>influences</a:t>
            </a:r>
            <a:r>
              <a:rPr lang="it-IT" sz="1100" i="1" dirty="0"/>
              <a:t> </a:t>
            </a:r>
            <a:r>
              <a:rPr lang="it-IT" sz="1100" i="1" dirty="0" err="1"/>
              <a:t>offspring</a:t>
            </a:r>
            <a:r>
              <a:rPr lang="it-IT" sz="1100" i="1" dirty="0"/>
              <a:t> </a:t>
            </a:r>
            <a:r>
              <a:rPr lang="it-IT" sz="1100" i="1" dirty="0" err="1"/>
              <a:t>metabolic</a:t>
            </a:r>
            <a:r>
              <a:rPr lang="it-IT" sz="1100" i="1" dirty="0"/>
              <a:t> </a:t>
            </a:r>
            <a:r>
              <a:rPr lang="it-IT" sz="1100" i="1" dirty="0" err="1"/>
              <a:t>phenotype</a:t>
            </a:r>
            <a:r>
              <a:rPr lang="it-IT" sz="1100" i="1" dirty="0"/>
              <a:t> in mice    </a:t>
            </a:r>
            <a:r>
              <a:rPr lang="it-IT" sz="1100" i="1" dirty="0" err="1"/>
              <a:t>Kimura</a:t>
            </a:r>
            <a:r>
              <a:rPr lang="it-IT" sz="1100" i="1" dirty="0"/>
              <a:t> et </a:t>
            </a:r>
            <a:r>
              <a:rPr lang="it-IT" sz="1100" i="1" dirty="0" err="1"/>
              <a:t>alScience</a:t>
            </a:r>
            <a:r>
              <a:rPr lang="it-IT" sz="1100" i="1" dirty="0"/>
              <a:t> 2020</a:t>
            </a:r>
          </a:p>
        </p:txBody>
      </p:sp>
    </p:spTree>
    <p:extLst>
      <p:ext uri="{BB962C8B-B14F-4D97-AF65-F5344CB8AC3E}">
        <p14:creationId xmlns:p14="http://schemas.microsoft.com/office/powerpoint/2010/main" val="205579000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id="{62B68E6E-88A9-DACB-25FE-6491FB397FD5}"/>
              </a:ext>
            </a:extLst>
          </p:cNvPr>
          <p:cNvPicPr>
            <a:picLocks noGrp="1" noChangeAspect="1"/>
          </p:cNvPicPr>
          <p:nvPr>
            <p:ph idx="1"/>
          </p:nvPr>
        </p:nvPicPr>
        <p:blipFill rotWithShape="1">
          <a:blip r:embed="rId2"/>
          <a:srcRect l="10713" t="14996" r="9799" b="17088"/>
          <a:stretch/>
        </p:blipFill>
        <p:spPr>
          <a:xfrm>
            <a:off x="415636" y="1346662"/>
            <a:ext cx="11654444" cy="5237017"/>
          </a:xfrm>
          <a:prstGeom prst="rect">
            <a:avLst/>
          </a:prstGeom>
        </p:spPr>
      </p:pic>
      <p:sp>
        <p:nvSpPr>
          <p:cNvPr id="2" name="Titolo 1">
            <a:extLst>
              <a:ext uri="{FF2B5EF4-FFF2-40B4-BE49-F238E27FC236}">
                <a16:creationId xmlns:a16="http://schemas.microsoft.com/office/drawing/2014/main" id="{8EEA789C-3E70-3062-BE5D-4B44065758C2}"/>
              </a:ext>
            </a:extLst>
          </p:cNvPr>
          <p:cNvSpPr>
            <a:spLocks noGrp="1"/>
          </p:cNvSpPr>
          <p:nvPr>
            <p:ph type="title"/>
          </p:nvPr>
        </p:nvSpPr>
        <p:spPr>
          <a:xfrm>
            <a:off x="917987" y="0"/>
            <a:ext cx="10341684" cy="1174459"/>
          </a:xfrm>
        </p:spPr>
        <p:txBody>
          <a:bodyPr/>
          <a:lstStyle/>
          <a:p>
            <a:r>
              <a:rPr lang="it-IT" b="1" dirty="0"/>
              <a:t>Posizione in culla</a:t>
            </a:r>
          </a:p>
        </p:txBody>
      </p:sp>
    </p:spTree>
    <p:extLst>
      <p:ext uri="{BB962C8B-B14F-4D97-AF65-F5344CB8AC3E}">
        <p14:creationId xmlns:p14="http://schemas.microsoft.com/office/powerpoint/2010/main" val="39726598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Segnaposto contenuto 2">
            <a:extLst>
              <a:ext uri="{FF2B5EF4-FFF2-40B4-BE49-F238E27FC236}">
                <a16:creationId xmlns:a16="http://schemas.microsoft.com/office/drawing/2014/main" id="{D9D18854-E297-D987-4E48-BA47C2823776}"/>
              </a:ext>
            </a:extLst>
          </p:cNvPr>
          <p:cNvGraphicFramePr>
            <a:graphicFrameLocks noGrp="1"/>
          </p:cNvGraphicFramePr>
          <p:nvPr>
            <p:ph idx="4294967295"/>
            <p:extLst>
              <p:ext uri="{D42A27DB-BD31-4B8C-83A1-F6EECF244321}">
                <p14:modId xmlns:p14="http://schemas.microsoft.com/office/powerpoint/2010/main" val="621905113"/>
              </p:ext>
            </p:extLst>
          </p:nvPr>
        </p:nvGraphicFramePr>
        <p:xfrm>
          <a:off x="5929313" y="620713"/>
          <a:ext cx="6262687" cy="55038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olo 1">
            <a:extLst>
              <a:ext uri="{FF2B5EF4-FFF2-40B4-BE49-F238E27FC236}">
                <a16:creationId xmlns:a16="http://schemas.microsoft.com/office/drawing/2014/main" id="{43E9E059-68C4-25B1-0816-0F6292B1C891}"/>
              </a:ext>
            </a:extLst>
          </p:cNvPr>
          <p:cNvSpPr>
            <a:spLocks noGrp="1"/>
          </p:cNvSpPr>
          <p:nvPr>
            <p:ph type="title" idx="4294967295"/>
          </p:nvPr>
        </p:nvSpPr>
        <p:spPr>
          <a:xfrm>
            <a:off x="0" y="2349500"/>
            <a:ext cx="5097463" cy="1652588"/>
          </a:xfrm>
        </p:spPr>
        <p:txBody>
          <a:bodyPr>
            <a:normAutofit/>
          </a:bodyPr>
          <a:lstStyle/>
          <a:p>
            <a:r>
              <a:rPr lang="it-IT" sz="6000" dirty="0">
                <a:solidFill>
                  <a:schemeClr val="bg1"/>
                </a:solidFill>
              </a:rPr>
              <a:t> gli schermi</a:t>
            </a:r>
          </a:p>
        </p:txBody>
      </p:sp>
      <p:graphicFrame>
        <p:nvGraphicFramePr>
          <p:cNvPr id="6" name="Diagramma 5">
            <a:extLst>
              <a:ext uri="{FF2B5EF4-FFF2-40B4-BE49-F238E27FC236}">
                <a16:creationId xmlns:a16="http://schemas.microsoft.com/office/drawing/2014/main" id="{C9BCCF1E-C6A5-FD6F-56FF-66CD7D7F9B06}"/>
              </a:ext>
            </a:extLst>
          </p:cNvPr>
          <p:cNvGraphicFramePr/>
          <p:nvPr>
            <p:extLst>
              <p:ext uri="{D42A27DB-BD31-4B8C-83A1-F6EECF244321}">
                <p14:modId xmlns:p14="http://schemas.microsoft.com/office/powerpoint/2010/main" val="2120499375"/>
              </p:ext>
            </p:extLst>
          </p:nvPr>
        </p:nvGraphicFramePr>
        <p:xfrm>
          <a:off x="2223083" y="956345"/>
          <a:ext cx="3087147" cy="480689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1444443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p:cNvSpPr>
            <a:spLocks noGrp="1"/>
          </p:cNvSpPr>
          <p:nvPr>
            <p:ph type="title"/>
          </p:nvPr>
        </p:nvSpPr>
        <p:spPr/>
        <p:txBody>
          <a:bodyPr/>
          <a:lstStyle/>
          <a:p>
            <a:r>
              <a:rPr lang="it-IT" sz="3200" b="1" dirty="0"/>
              <a:t>Un bambino che legge è un bambino che va lontano…</a:t>
            </a:r>
          </a:p>
        </p:txBody>
      </p:sp>
      <p:pic>
        <p:nvPicPr>
          <p:cNvPr id="10" name="Segnaposto contenuto 9">
            <a:extLst>
              <a:ext uri="{FF2B5EF4-FFF2-40B4-BE49-F238E27FC236}">
                <a16:creationId xmlns:a16="http://schemas.microsoft.com/office/drawing/2014/main" id="{5306D6F5-8C77-E87A-E025-F59493DACD59}"/>
              </a:ext>
            </a:extLst>
          </p:cNvPr>
          <p:cNvPicPr>
            <a:picLocks noGrp="1" noChangeAspect="1"/>
          </p:cNvPicPr>
          <p:nvPr>
            <p:ph idx="1"/>
          </p:nvPr>
        </p:nvPicPr>
        <p:blipFill>
          <a:blip r:embed="rId2"/>
          <a:stretch>
            <a:fillRect/>
          </a:stretch>
        </p:blipFill>
        <p:spPr>
          <a:xfrm>
            <a:off x="5753099" y="2290195"/>
            <a:ext cx="4775084" cy="4303552"/>
          </a:xfrm>
          <a:prstGeom prst="rect">
            <a:avLst/>
          </a:prstGeom>
        </p:spPr>
      </p:pic>
      <p:pic>
        <p:nvPicPr>
          <p:cNvPr id="11" name="Immagine 10">
            <a:extLst>
              <a:ext uri="{FF2B5EF4-FFF2-40B4-BE49-F238E27FC236}">
                <a16:creationId xmlns:a16="http://schemas.microsoft.com/office/drawing/2014/main" id="{E16B3F8C-68FA-500E-6682-80E0D4531A3B}"/>
              </a:ext>
            </a:extLst>
          </p:cNvPr>
          <p:cNvPicPr>
            <a:picLocks noChangeAspect="1"/>
          </p:cNvPicPr>
          <p:nvPr/>
        </p:nvPicPr>
        <p:blipFill>
          <a:blip r:embed="rId3"/>
          <a:stretch>
            <a:fillRect/>
          </a:stretch>
        </p:blipFill>
        <p:spPr>
          <a:xfrm>
            <a:off x="520118" y="2139193"/>
            <a:ext cx="4295164" cy="4148651"/>
          </a:xfrm>
          <a:prstGeom prst="rect">
            <a:avLst/>
          </a:prstGeom>
        </p:spPr>
      </p:pic>
    </p:spTree>
    <p:extLst>
      <p:ext uri="{BB962C8B-B14F-4D97-AF65-F5344CB8AC3E}">
        <p14:creationId xmlns:p14="http://schemas.microsoft.com/office/powerpoint/2010/main" val="23271166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7" name="Segnaposto contenuto 5">
            <a:extLst>
              <a:ext uri="{FF2B5EF4-FFF2-40B4-BE49-F238E27FC236}">
                <a16:creationId xmlns:a16="http://schemas.microsoft.com/office/drawing/2014/main" id="{83A27E5A-3E52-A2FD-D46F-AB46A0DD04BE}"/>
              </a:ext>
            </a:extLst>
          </p:cNvPr>
          <p:cNvGraphicFramePr>
            <a:graphicFrameLocks noGrp="1"/>
          </p:cNvGraphicFramePr>
          <p:nvPr>
            <p:ph idx="4294967295"/>
            <p:extLst>
              <p:ext uri="{D42A27DB-BD31-4B8C-83A1-F6EECF244321}">
                <p14:modId xmlns:p14="http://schemas.microsoft.com/office/powerpoint/2010/main" val="4006320272"/>
              </p:ext>
            </p:extLst>
          </p:nvPr>
        </p:nvGraphicFramePr>
        <p:xfrm>
          <a:off x="1265238" y="662731"/>
          <a:ext cx="10926762" cy="56428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1479840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B34D55-50D9-FFC2-DADC-9AE165E6C9B0}"/>
              </a:ext>
            </a:extLst>
          </p:cNvPr>
          <p:cNvSpPr>
            <a:spLocks noGrp="1"/>
          </p:cNvSpPr>
          <p:nvPr>
            <p:ph type="title"/>
          </p:nvPr>
        </p:nvSpPr>
        <p:spPr/>
        <p:txBody>
          <a:bodyPr/>
          <a:lstStyle/>
          <a:p>
            <a:r>
              <a:rPr lang="it-IT" dirty="0"/>
              <a:t>Pl13 stato dell’arte Asl Rieti</a:t>
            </a:r>
          </a:p>
        </p:txBody>
      </p:sp>
      <p:sp>
        <p:nvSpPr>
          <p:cNvPr id="3" name="Segnaposto contenuto 2">
            <a:extLst>
              <a:ext uri="{FF2B5EF4-FFF2-40B4-BE49-F238E27FC236}">
                <a16:creationId xmlns:a16="http://schemas.microsoft.com/office/drawing/2014/main" id="{96CCA3D9-55D8-E042-D360-6CE393BD2D51}"/>
              </a:ext>
            </a:extLst>
          </p:cNvPr>
          <p:cNvSpPr>
            <a:spLocks noGrp="1"/>
          </p:cNvSpPr>
          <p:nvPr>
            <p:ph idx="1"/>
          </p:nvPr>
        </p:nvSpPr>
        <p:spPr/>
        <p:txBody>
          <a:bodyPr/>
          <a:lstStyle/>
          <a:p>
            <a:r>
              <a:rPr lang="it-IT" dirty="0"/>
              <a:t>Corsi rivolti agli operatori sulle buone pratiche</a:t>
            </a:r>
          </a:p>
          <a:p>
            <a:r>
              <a:rPr lang="it-IT" dirty="0"/>
              <a:t>Adesione al questionario sorveglianza 0-2</a:t>
            </a:r>
          </a:p>
          <a:p>
            <a:r>
              <a:rPr lang="it-IT" dirty="0"/>
              <a:t>Attivazione delle buone pratiche con il CAN</a:t>
            </a:r>
          </a:p>
          <a:p>
            <a:r>
              <a:rPr lang="it-IT" dirty="0"/>
              <a:t>Istituzione spazio madre bambino </a:t>
            </a:r>
          </a:p>
          <a:p>
            <a:r>
              <a:rPr lang="it-IT" dirty="0"/>
              <a:t>Prevenzione della depressione post-partum</a:t>
            </a:r>
          </a:p>
          <a:p>
            <a:r>
              <a:rPr lang="it-IT" dirty="0"/>
              <a:t>Corsi rivolti al sostegno della genitorialità</a:t>
            </a:r>
          </a:p>
          <a:p>
            <a:r>
              <a:rPr lang="it-IT" dirty="0"/>
              <a:t>Attivazione corsi di allattamento al seno rivolti agli operatori sanitari</a:t>
            </a:r>
          </a:p>
          <a:p>
            <a:endParaRPr lang="it-IT" dirty="0"/>
          </a:p>
        </p:txBody>
      </p:sp>
    </p:spTree>
    <p:extLst>
      <p:ext uri="{BB962C8B-B14F-4D97-AF65-F5344CB8AC3E}">
        <p14:creationId xmlns:p14="http://schemas.microsoft.com/office/powerpoint/2010/main" val="143222173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A290530-F032-F8ED-5262-1C3E266DC1D4}"/>
              </a:ext>
            </a:extLst>
          </p:cNvPr>
          <p:cNvPicPr>
            <a:picLocks noChangeAspect="1"/>
          </p:cNvPicPr>
          <p:nvPr/>
        </p:nvPicPr>
        <p:blipFill>
          <a:blip r:embed="rId2"/>
          <a:stretch>
            <a:fillRect/>
          </a:stretch>
        </p:blipFill>
        <p:spPr>
          <a:xfrm>
            <a:off x="90487" y="52387"/>
            <a:ext cx="12011025" cy="6753225"/>
          </a:xfrm>
          <a:prstGeom prst="rect">
            <a:avLst/>
          </a:prstGeom>
        </p:spPr>
      </p:pic>
    </p:spTree>
    <p:extLst>
      <p:ext uri="{BB962C8B-B14F-4D97-AF65-F5344CB8AC3E}">
        <p14:creationId xmlns:p14="http://schemas.microsoft.com/office/powerpoint/2010/main" val="2184801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3705612D-18FE-BABC-10FA-B2C4867D245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4281049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2372F12-02EC-6F70-170F-484E86CE6781}"/>
              </a:ext>
            </a:extLst>
          </p:cNvPr>
          <p:cNvPicPr>
            <a:picLocks noChangeAspect="1"/>
          </p:cNvPicPr>
          <p:nvPr/>
        </p:nvPicPr>
        <p:blipFill>
          <a:blip r:embed="rId2"/>
          <a:stretch>
            <a:fillRect/>
          </a:stretch>
        </p:blipFill>
        <p:spPr>
          <a:xfrm>
            <a:off x="57150" y="481012"/>
            <a:ext cx="12077700" cy="5895975"/>
          </a:xfrm>
          <a:prstGeom prst="rect">
            <a:avLst/>
          </a:prstGeom>
        </p:spPr>
      </p:pic>
    </p:spTree>
    <p:extLst>
      <p:ext uri="{BB962C8B-B14F-4D97-AF65-F5344CB8AC3E}">
        <p14:creationId xmlns:p14="http://schemas.microsoft.com/office/powerpoint/2010/main" val="7906363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EEF3D3DC-1A17-5924-AF59-342BDB5E4B93}"/>
              </a:ext>
            </a:extLst>
          </p:cNvPr>
          <p:cNvPicPr>
            <a:picLocks noChangeAspect="1"/>
          </p:cNvPicPr>
          <p:nvPr/>
        </p:nvPicPr>
        <p:blipFill>
          <a:blip r:embed="rId2"/>
          <a:stretch>
            <a:fillRect/>
          </a:stretch>
        </p:blipFill>
        <p:spPr>
          <a:xfrm>
            <a:off x="85725" y="28575"/>
            <a:ext cx="12020550" cy="6800850"/>
          </a:xfrm>
          <a:prstGeom prst="rect">
            <a:avLst/>
          </a:prstGeom>
        </p:spPr>
      </p:pic>
    </p:spTree>
    <p:extLst>
      <p:ext uri="{BB962C8B-B14F-4D97-AF65-F5344CB8AC3E}">
        <p14:creationId xmlns:p14="http://schemas.microsoft.com/office/powerpoint/2010/main" val="300932188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5AE299E-ED15-926A-DA8B-B716057F11FC}"/>
              </a:ext>
            </a:extLst>
          </p:cNvPr>
          <p:cNvPicPr>
            <a:picLocks noChangeAspect="1"/>
          </p:cNvPicPr>
          <p:nvPr/>
        </p:nvPicPr>
        <p:blipFill>
          <a:blip r:embed="rId2"/>
          <a:stretch>
            <a:fillRect/>
          </a:stretch>
        </p:blipFill>
        <p:spPr>
          <a:xfrm>
            <a:off x="33337" y="219075"/>
            <a:ext cx="12125325" cy="6419850"/>
          </a:xfrm>
          <a:prstGeom prst="rect">
            <a:avLst/>
          </a:prstGeom>
        </p:spPr>
      </p:pic>
    </p:spTree>
    <p:extLst>
      <p:ext uri="{BB962C8B-B14F-4D97-AF65-F5344CB8AC3E}">
        <p14:creationId xmlns:p14="http://schemas.microsoft.com/office/powerpoint/2010/main" val="349093329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a:extLst>
              <a:ext uri="{FF2B5EF4-FFF2-40B4-BE49-F238E27FC236}">
                <a16:creationId xmlns:a16="http://schemas.microsoft.com/office/drawing/2014/main" id="{A9E50201-26BE-7A5D-8FEE-9E8032E1F3C8}"/>
              </a:ext>
            </a:extLst>
          </p:cNvPr>
          <p:cNvPicPr>
            <a:picLocks noChangeAspect="1"/>
          </p:cNvPicPr>
          <p:nvPr/>
        </p:nvPicPr>
        <p:blipFill>
          <a:blip r:embed="rId2"/>
          <a:stretch>
            <a:fillRect/>
          </a:stretch>
        </p:blipFill>
        <p:spPr>
          <a:xfrm>
            <a:off x="57150" y="28575"/>
            <a:ext cx="12077700" cy="6800850"/>
          </a:xfrm>
          <a:prstGeom prst="rect">
            <a:avLst/>
          </a:prstGeom>
        </p:spPr>
      </p:pic>
    </p:spTree>
    <p:extLst>
      <p:ext uri="{BB962C8B-B14F-4D97-AF65-F5344CB8AC3E}">
        <p14:creationId xmlns:p14="http://schemas.microsoft.com/office/powerpoint/2010/main" val="279380365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5AC07F72-AA13-C893-86A0-2FB837A473E7}"/>
              </a:ext>
            </a:extLst>
          </p:cNvPr>
          <p:cNvSpPr>
            <a:spLocks noGrp="1"/>
          </p:cNvSpPr>
          <p:nvPr>
            <p:ph type="title"/>
          </p:nvPr>
        </p:nvSpPr>
        <p:spPr>
          <a:xfrm>
            <a:off x="917987" y="570156"/>
            <a:ext cx="10341684" cy="1054250"/>
          </a:xfrm>
        </p:spPr>
        <p:txBody>
          <a:bodyPr anchor="ctr">
            <a:normAutofit/>
          </a:bodyPr>
          <a:lstStyle/>
          <a:p>
            <a:r>
              <a:rPr lang="it-IT" dirty="0"/>
              <a:t>Spazio madre bambino</a:t>
            </a:r>
          </a:p>
        </p:txBody>
      </p:sp>
      <p:pic>
        <p:nvPicPr>
          <p:cNvPr id="4" name="Segnaposto contenuto 3">
            <a:extLst>
              <a:ext uri="{FF2B5EF4-FFF2-40B4-BE49-F238E27FC236}">
                <a16:creationId xmlns:a16="http://schemas.microsoft.com/office/drawing/2014/main" id="{C1BB6436-1985-94F7-CAEF-B37D98B8B27A}"/>
              </a:ext>
            </a:extLst>
          </p:cNvPr>
          <p:cNvPicPr>
            <a:picLocks noGrp="1" noChangeAspect="1"/>
          </p:cNvPicPr>
          <p:nvPr>
            <p:ph sz="half" idx="1"/>
          </p:nvPr>
        </p:nvPicPr>
        <p:blipFill rotWithShape="1">
          <a:blip r:embed="rId2"/>
          <a:srcRect l="4575" t="10865" r="28373"/>
          <a:stretch/>
        </p:blipFill>
        <p:spPr>
          <a:xfrm>
            <a:off x="360727" y="1624405"/>
            <a:ext cx="5461233" cy="4902229"/>
          </a:xfrm>
          <a:prstGeom prst="rect">
            <a:avLst/>
          </a:prstGeom>
          <a:noFill/>
        </p:spPr>
      </p:pic>
      <p:sp>
        <p:nvSpPr>
          <p:cNvPr id="9" name="Content Placeholder 3">
            <a:extLst>
              <a:ext uri="{FF2B5EF4-FFF2-40B4-BE49-F238E27FC236}">
                <a16:creationId xmlns:a16="http://schemas.microsoft.com/office/drawing/2014/main" id="{62C192A8-5E14-D305-1353-FD29E4DB754D}"/>
              </a:ext>
            </a:extLst>
          </p:cNvPr>
          <p:cNvSpPr>
            <a:spLocks noGrp="1"/>
          </p:cNvSpPr>
          <p:nvPr>
            <p:ph sz="half" idx="2"/>
          </p:nvPr>
        </p:nvSpPr>
        <p:spPr>
          <a:xfrm>
            <a:off x="6172200" y="1825625"/>
            <a:ext cx="5181600" cy="4351338"/>
          </a:xfrm>
        </p:spPr>
        <p:txBody>
          <a:bodyPr>
            <a:normAutofit fontScale="92500" lnSpcReduction="20000"/>
          </a:bodyPr>
          <a:lstStyle/>
          <a:p>
            <a:r>
              <a:rPr lang="it-IT" dirty="0"/>
              <a:t>I primi accesi nello spazio madre-bambino del Consultorio Pediatrico di Rieti sono stati, nel periodo gennaio 31,12,2022  2022 : </a:t>
            </a:r>
            <a:r>
              <a:rPr lang="it-IT" b="1" dirty="0">
                <a:solidFill>
                  <a:srgbClr val="FF0000"/>
                </a:solidFill>
              </a:rPr>
              <a:t>110</a:t>
            </a:r>
            <a:r>
              <a:rPr lang="it-IT" dirty="0"/>
              <a:t> , mentre nel 2023 nel solo periodo compreso tra 01,01,2023 e il 31,05,2023 sono stati </a:t>
            </a:r>
            <a:r>
              <a:rPr lang="it-IT" b="1" dirty="0">
                <a:solidFill>
                  <a:srgbClr val="FF0000"/>
                </a:solidFill>
              </a:rPr>
              <a:t>114</a:t>
            </a:r>
            <a:r>
              <a:rPr lang="it-IT" dirty="0"/>
              <a:t>.</a:t>
            </a:r>
          </a:p>
          <a:p>
            <a:r>
              <a:rPr lang="it-IT" dirty="0"/>
              <a:t>Tuttavia nei primi 5 mesi nel 2023 il totale degli accessi è stato di </a:t>
            </a:r>
            <a:r>
              <a:rPr lang="it-IT" b="1" dirty="0">
                <a:solidFill>
                  <a:srgbClr val="FF0000"/>
                </a:solidFill>
              </a:rPr>
              <a:t>406.</a:t>
            </a:r>
          </a:p>
          <a:p>
            <a:r>
              <a:rPr lang="it-IT" dirty="0"/>
              <a:t>La prevalenza dell’utilizzo dello spazio-madre bambino del Consultorio pediatrico di Rieti rispetto alle nascite vede un valore del 75% nei primi 5 mesi del 2023(fig1).</a:t>
            </a:r>
          </a:p>
          <a:p>
            <a:endParaRPr lang="it-IT" dirty="0"/>
          </a:p>
          <a:p>
            <a:endParaRPr lang="en-US" dirty="0"/>
          </a:p>
        </p:txBody>
      </p:sp>
    </p:spTree>
    <p:extLst>
      <p:ext uri="{BB962C8B-B14F-4D97-AF65-F5344CB8AC3E}">
        <p14:creationId xmlns:p14="http://schemas.microsoft.com/office/powerpoint/2010/main" val="36959182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774BB38-2924-E60B-DDC7-1391502FD98E}"/>
              </a:ext>
            </a:extLst>
          </p:cNvPr>
          <p:cNvPicPr>
            <a:picLocks noChangeAspect="1"/>
          </p:cNvPicPr>
          <p:nvPr/>
        </p:nvPicPr>
        <p:blipFill>
          <a:blip r:embed="rId2"/>
          <a:stretch>
            <a:fillRect/>
          </a:stretch>
        </p:blipFill>
        <p:spPr>
          <a:xfrm>
            <a:off x="190500" y="85725"/>
            <a:ext cx="11811000" cy="6686550"/>
          </a:xfrm>
          <a:prstGeom prst="rect">
            <a:avLst/>
          </a:prstGeom>
        </p:spPr>
      </p:pic>
    </p:spTree>
    <p:extLst>
      <p:ext uri="{BB962C8B-B14F-4D97-AF65-F5344CB8AC3E}">
        <p14:creationId xmlns:p14="http://schemas.microsoft.com/office/powerpoint/2010/main" val="88225623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79F0AC9F-592A-6FD0-542E-75945AB9E687}"/>
              </a:ext>
            </a:extLst>
          </p:cNvPr>
          <p:cNvPicPr>
            <a:picLocks noChangeAspect="1"/>
          </p:cNvPicPr>
          <p:nvPr/>
        </p:nvPicPr>
        <p:blipFill>
          <a:blip r:embed="rId2"/>
          <a:stretch>
            <a:fillRect/>
          </a:stretch>
        </p:blipFill>
        <p:spPr>
          <a:xfrm>
            <a:off x="33337" y="80962"/>
            <a:ext cx="12125325" cy="6696075"/>
          </a:xfrm>
          <a:prstGeom prst="rect">
            <a:avLst/>
          </a:prstGeom>
        </p:spPr>
      </p:pic>
    </p:spTree>
    <p:extLst>
      <p:ext uri="{BB962C8B-B14F-4D97-AF65-F5344CB8AC3E}">
        <p14:creationId xmlns:p14="http://schemas.microsoft.com/office/powerpoint/2010/main" val="172372612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ACECAE7-9DAD-F2B7-4E39-D1567CFC1751}"/>
              </a:ext>
            </a:extLst>
          </p:cNvPr>
          <p:cNvPicPr>
            <a:picLocks noChangeAspect="1"/>
          </p:cNvPicPr>
          <p:nvPr/>
        </p:nvPicPr>
        <p:blipFill rotWithShape="1">
          <a:blip r:embed="rId2"/>
          <a:srcRect l="691" t="-2721" r="-691" b="22177"/>
          <a:stretch/>
        </p:blipFill>
        <p:spPr>
          <a:xfrm>
            <a:off x="74645" y="-167951"/>
            <a:ext cx="12117355" cy="6858000"/>
          </a:xfrm>
          <a:prstGeom prst="rect">
            <a:avLst/>
          </a:prstGeom>
        </p:spPr>
      </p:pic>
    </p:spTree>
    <p:extLst>
      <p:ext uri="{BB962C8B-B14F-4D97-AF65-F5344CB8AC3E}">
        <p14:creationId xmlns:p14="http://schemas.microsoft.com/office/powerpoint/2010/main" val="275688429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BABAA27-6E2C-94BE-028B-2ED9DBAD49B7}"/>
              </a:ext>
            </a:extLst>
          </p:cNvPr>
          <p:cNvPicPr>
            <a:picLocks noChangeAspect="1"/>
          </p:cNvPicPr>
          <p:nvPr/>
        </p:nvPicPr>
        <p:blipFill>
          <a:blip r:embed="rId2"/>
          <a:stretch>
            <a:fillRect/>
          </a:stretch>
        </p:blipFill>
        <p:spPr>
          <a:xfrm>
            <a:off x="0" y="4762"/>
            <a:ext cx="11991975" cy="6848475"/>
          </a:xfrm>
          <a:prstGeom prst="rect">
            <a:avLst/>
          </a:prstGeom>
        </p:spPr>
      </p:pic>
    </p:spTree>
    <p:extLst>
      <p:ext uri="{BB962C8B-B14F-4D97-AF65-F5344CB8AC3E}">
        <p14:creationId xmlns:p14="http://schemas.microsoft.com/office/powerpoint/2010/main" val="9271917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3DBBAB0-5DC6-E58C-9D52-5BEDD7C84404}"/>
              </a:ext>
            </a:extLst>
          </p:cNvPr>
          <p:cNvSpPr>
            <a:spLocks noGrp="1"/>
          </p:cNvSpPr>
          <p:nvPr>
            <p:ph type="title"/>
          </p:nvPr>
        </p:nvSpPr>
        <p:spPr>
          <a:xfrm>
            <a:off x="6712773" y="2752531"/>
            <a:ext cx="4563311" cy="812586"/>
          </a:xfrm>
        </p:spPr>
        <p:txBody>
          <a:bodyPr/>
          <a:lstStyle/>
          <a:p>
            <a:r>
              <a:rPr lang="en-US" b="1" i="1" dirty="0" err="1">
                <a:solidFill>
                  <a:schemeClr val="accent1"/>
                </a:solidFill>
              </a:rPr>
              <a:t>Grazie</a:t>
            </a:r>
            <a:r>
              <a:rPr lang="en-US" b="1" i="1" dirty="0">
                <a:solidFill>
                  <a:schemeClr val="accent1"/>
                </a:solidFill>
              </a:rPr>
              <a:t> per </a:t>
            </a:r>
            <a:r>
              <a:rPr lang="en-US" b="1" i="1" dirty="0" err="1">
                <a:solidFill>
                  <a:schemeClr val="accent1"/>
                </a:solidFill>
              </a:rPr>
              <a:t>l’attenzione</a:t>
            </a:r>
            <a:endParaRPr lang="en-US" b="1" i="1" dirty="0">
              <a:solidFill>
                <a:schemeClr val="accent1"/>
              </a:solidFill>
            </a:endParaRPr>
          </a:p>
        </p:txBody>
      </p:sp>
      <p:pic>
        <p:nvPicPr>
          <p:cNvPr id="4" name="Immagine 3"/>
          <p:cNvPicPr>
            <a:picLocks noChangeAspect="1"/>
          </p:cNvPicPr>
          <p:nvPr/>
        </p:nvPicPr>
        <p:blipFill rotWithShape="1">
          <a:blip r:embed="rId2"/>
          <a:srcRect t="93" r="-2" b="23842"/>
          <a:stretch/>
        </p:blipFill>
        <p:spPr>
          <a:xfrm>
            <a:off x="922669" y="559399"/>
            <a:ext cx="5488889" cy="5566765"/>
          </a:xfrm>
          <a:prstGeom prst="rect">
            <a:avLst/>
          </a:prstGeom>
          <a:noFill/>
        </p:spPr>
      </p:pic>
      <p:sp>
        <p:nvSpPr>
          <p:cNvPr id="3" name="Segnaposto contenuto 2"/>
          <p:cNvSpPr>
            <a:spLocks noGrp="1"/>
          </p:cNvSpPr>
          <p:nvPr>
            <p:ph type="body" sz="half" idx="2"/>
          </p:nvPr>
        </p:nvSpPr>
        <p:spPr>
          <a:xfrm>
            <a:off x="6712773" y="3603813"/>
            <a:ext cx="4548967" cy="2517289"/>
          </a:xfrm>
        </p:spPr>
        <p:txBody>
          <a:bodyPr>
            <a:normAutofit/>
          </a:bodyPr>
          <a:lstStyle/>
          <a:p>
            <a:pPr marL="0" indent="0">
              <a:buNone/>
            </a:pPr>
            <a:endParaRPr lang="it-IT" dirty="0"/>
          </a:p>
          <a:p>
            <a:pPr marL="0" indent="0">
              <a:buNone/>
            </a:pPr>
            <a:r>
              <a:rPr lang="it-IT" dirty="0"/>
              <a:t>Si pensa soltanto a conservare il proprio bambino: non è sufficiente; occorre insegnargli a conservarsi da sé quando sarà adulto.</a:t>
            </a:r>
          </a:p>
          <a:p>
            <a:pPr marL="0" indent="0">
              <a:buNone/>
            </a:pPr>
            <a:endParaRPr lang="it-IT" dirty="0"/>
          </a:p>
          <a:p>
            <a:pPr marL="0" indent="0">
              <a:buNone/>
            </a:pPr>
            <a:endParaRPr lang="it-IT" dirty="0"/>
          </a:p>
          <a:p>
            <a:pPr marL="0" indent="0">
              <a:buNone/>
            </a:pPr>
            <a:r>
              <a:rPr lang="it-IT" dirty="0"/>
              <a:t>                                                 Jean </a:t>
            </a:r>
            <a:r>
              <a:rPr lang="it-IT" dirty="0" err="1"/>
              <a:t>Jeack</a:t>
            </a:r>
            <a:r>
              <a:rPr lang="it-IT" dirty="0"/>
              <a:t> Rousseau</a:t>
            </a:r>
          </a:p>
        </p:txBody>
      </p:sp>
    </p:spTree>
    <p:extLst>
      <p:ext uri="{BB962C8B-B14F-4D97-AF65-F5344CB8AC3E}">
        <p14:creationId xmlns:p14="http://schemas.microsoft.com/office/powerpoint/2010/main" val="469625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rotWithShape="1">
          <a:blip r:embed="rId2"/>
          <a:srcRect l="14260" t="23956" r="17728" b="6840"/>
          <a:stretch/>
        </p:blipFill>
        <p:spPr>
          <a:xfrm>
            <a:off x="1530221" y="1157681"/>
            <a:ext cx="8027322" cy="4934182"/>
          </a:xfrm>
          <a:prstGeom prst="rect">
            <a:avLst/>
          </a:prstGeom>
        </p:spPr>
      </p:pic>
      <p:sp>
        <p:nvSpPr>
          <p:cNvPr id="2" name="Titolo 1"/>
          <p:cNvSpPr>
            <a:spLocks noGrp="1"/>
          </p:cNvSpPr>
          <p:nvPr>
            <p:ph type="title"/>
          </p:nvPr>
        </p:nvSpPr>
        <p:spPr>
          <a:xfrm>
            <a:off x="917987" y="0"/>
            <a:ext cx="10341684" cy="1157681"/>
          </a:xfrm>
        </p:spPr>
        <p:txBody>
          <a:bodyPr/>
          <a:lstStyle/>
          <a:p>
            <a:r>
              <a:rPr lang="it-IT" dirty="0"/>
              <a:t>I primi 1000 giorni</a:t>
            </a:r>
          </a:p>
        </p:txBody>
      </p:sp>
    </p:spTree>
    <p:extLst>
      <p:ext uri="{BB962C8B-B14F-4D97-AF65-F5344CB8AC3E}">
        <p14:creationId xmlns:p14="http://schemas.microsoft.com/office/powerpoint/2010/main" val="16586724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DB38EB26-12D0-7110-FB3E-7D2F7430486D}"/>
              </a:ext>
            </a:extLst>
          </p:cNvPr>
          <p:cNvPicPr>
            <a:picLocks noChangeAspect="1"/>
          </p:cNvPicPr>
          <p:nvPr/>
        </p:nvPicPr>
        <p:blipFill>
          <a:blip r:embed="rId2"/>
          <a:stretch>
            <a:fillRect/>
          </a:stretch>
        </p:blipFill>
        <p:spPr>
          <a:xfrm>
            <a:off x="139700" y="127001"/>
            <a:ext cx="11607800" cy="6489700"/>
          </a:xfrm>
          <a:prstGeom prst="rect">
            <a:avLst/>
          </a:prstGeom>
        </p:spPr>
      </p:pic>
    </p:spTree>
    <p:extLst>
      <p:ext uri="{BB962C8B-B14F-4D97-AF65-F5344CB8AC3E}">
        <p14:creationId xmlns:p14="http://schemas.microsoft.com/office/powerpoint/2010/main" val="966470858"/>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1_Copertina">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opertina">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pertina">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2_Copertina">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opertina">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pertina">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3.xml><?xml version="1.0" encoding="utf-8"?>
<a:theme xmlns:a="http://schemas.openxmlformats.org/drawingml/2006/main" name="3_Copertina">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opertina">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pertina">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4.xml><?xml version="1.0" encoding="utf-8"?>
<a:theme xmlns:a="http://schemas.openxmlformats.org/drawingml/2006/main" name="4_Copertina">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opertina">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pertina">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5.xml><?xml version="1.0" encoding="utf-8"?>
<a:theme xmlns:a="http://schemas.openxmlformats.org/drawingml/2006/main" name="5_Copertina">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opertina">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pertina">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6.xml><?xml version="1.0" encoding="utf-8"?>
<a:theme xmlns:a="http://schemas.openxmlformats.org/drawingml/2006/main" name="6_Copertina">
  <a:themeElements>
    <a:clrScheme name="Equinozi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Copertina">
      <a:majorFont>
        <a:latin typeface="Book Antiqua"/>
        <a:ea typeface=""/>
        <a:cs typeface=""/>
        <a:font script="Grek" typeface="Times New Roman"/>
        <a:font script="Cyrl" typeface="Times New Roman"/>
        <a:font script="Jpan" typeface="HGS明朝E"/>
        <a:font script="Hang" typeface="궁서"/>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Book Antiqua"/>
        <a:ea typeface=""/>
        <a:cs typeface=""/>
        <a:font script="Grek" typeface="Times New Roman"/>
        <a:font script="Cyrl" typeface="Times New Roman"/>
        <a:font script="Jpan" typeface="HGS明朝E"/>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opertina">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1072</TotalTime>
  <Words>3186</Words>
  <Application>Microsoft Office PowerPoint</Application>
  <PresentationFormat>Widescreen</PresentationFormat>
  <Paragraphs>231</Paragraphs>
  <Slides>79</Slides>
  <Notes>0</Notes>
  <HiddenSlides>0</HiddenSlides>
  <MMClips>0</MMClips>
  <ScaleCrop>false</ScaleCrop>
  <HeadingPairs>
    <vt:vector size="8" baseType="variant">
      <vt:variant>
        <vt:lpstr>Caratteri utilizzati</vt:lpstr>
      </vt:variant>
      <vt:variant>
        <vt:i4>2</vt:i4>
      </vt:variant>
      <vt:variant>
        <vt:lpstr>Tema</vt:lpstr>
      </vt:variant>
      <vt:variant>
        <vt:i4>6</vt:i4>
      </vt:variant>
      <vt:variant>
        <vt:lpstr>Server OLE incorporati</vt:lpstr>
      </vt:variant>
      <vt:variant>
        <vt:i4>1</vt:i4>
      </vt:variant>
      <vt:variant>
        <vt:lpstr>Titoli diapositive</vt:lpstr>
      </vt:variant>
      <vt:variant>
        <vt:i4>79</vt:i4>
      </vt:variant>
    </vt:vector>
  </HeadingPairs>
  <TitlesOfParts>
    <vt:vector size="88" baseType="lpstr">
      <vt:lpstr>Book Antiqua</vt:lpstr>
      <vt:lpstr>Wingdings</vt:lpstr>
      <vt:lpstr>1_Copertina</vt:lpstr>
      <vt:lpstr>2_Copertina</vt:lpstr>
      <vt:lpstr>3_Copertina</vt:lpstr>
      <vt:lpstr>4_Copertina</vt:lpstr>
      <vt:lpstr>5_Copertina</vt:lpstr>
      <vt:lpstr>6_Copertina</vt:lpstr>
      <vt:lpstr>Acrobat Document</vt:lpstr>
      <vt:lpstr>Presentazione standard di PowerPoint</vt:lpstr>
      <vt:lpstr>Presentazione standard di PowerPoint</vt:lpstr>
      <vt:lpstr>Presentazione standard di PowerPoint</vt:lpstr>
      <vt:lpstr>Il progetto PL 13</vt:lpstr>
      <vt:lpstr>Presentazione standard di PowerPoint</vt:lpstr>
      <vt:lpstr>Presentazione standard di PowerPoint</vt:lpstr>
      <vt:lpstr>Presentazione standard di PowerPoint</vt:lpstr>
      <vt:lpstr>I primi 1000 giorni</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Le buone pratiche</vt:lpstr>
      <vt:lpstr>Presentazione standard di PowerPoint</vt:lpstr>
      <vt:lpstr>Che cos’è l’epigenetica?</vt:lpstr>
      <vt:lpstr>L’epigenetica </vt:lpstr>
      <vt:lpstr>Presentazione standard di PowerPoint</vt:lpstr>
      <vt:lpstr>Epigenetica</vt:lpstr>
      <vt:lpstr>Ma questa è una materia complessa!</vt:lpstr>
      <vt:lpstr>Le prime fasi della vita determinano in modo critico la variazione della metilazione del DNA pr tutta la durata della vita,influenzandone la salute futura</vt:lpstr>
      <vt:lpstr>Nutrigenomica</vt:lpstr>
      <vt:lpstr>Il programming</vt:lpstr>
      <vt:lpstr>Presentazione standard di PowerPoint</vt:lpstr>
      <vt:lpstr>Effetti a breve e a lungo termine della nutrizione intrauterina</vt:lpstr>
      <vt:lpstr>Epigenetica e psiche</vt:lpstr>
      <vt:lpstr>Epigenetica e psiche</vt:lpstr>
      <vt:lpstr>Epigenetica e psiche</vt:lpstr>
      <vt:lpstr>Epigenetica e psiche</vt:lpstr>
      <vt:lpstr>Epigenetica e psiche</vt:lpstr>
      <vt:lpstr>resilienza</vt:lpstr>
      <vt:lpstr>Bibliografia</vt:lpstr>
      <vt:lpstr>Epigenetica e ASD</vt:lpstr>
      <vt:lpstr>Modello interdisciplinare prevenzione ASD</vt:lpstr>
      <vt:lpstr>Il razionale neurobiologico</vt:lpstr>
      <vt:lpstr>Presentazione standard di PowerPoint</vt:lpstr>
      <vt:lpstr>In sintesi…..</vt:lpstr>
      <vt:lpstr>Nutrizione nei primi  1000 giorni  Epigenetica</vt:lpstr>
      <vt:lpstr>Presentazione standard di PowerPoint</vt:lpstr>
      <vt:lpstr>Il programming metabolico</vt:lpstr>
      <vt:lpstr>Nutrigenomica</vt:lpstr>
      <vt:lpstr>Allattamento</vt:lpstr>
      <vt:lpstr>Quando un ospedale è “Amico dei Bambini”? Criteri di definizione</vt:lpstr>
      <vt:lpstr>Allattamento al seno</vt:lpstr>
      <vt:lpstr>Ospedale Amico del Bambino</vt:lpstr>
      <vt:lpstr>Presentazione standard di PowerPoint</vt:lpstr>
      <vt:lpstr>Documentazione di efficacia dei 10 passi</vt:lpstr>
      <vt:lpstr>Effetti tossici del consumo di alcool in gravidanza</vt:lpstr>
      <vt:lpstr>Astensione dalle bevande alcoliche in gravidanza e durante l’allattamento</vt:lpstr>
      <vt:lpstr>Epigenetica e psiche</vt:lpstr>
      <vt:lpstr>Epigenetica e psiche</vt:lpstr>
      <vt:lpstr>Incidenti domestici</vt:lpstr>
      <vt:lpstr>Consumo di alcool in gravidanza nella Regione Lazio</vt:lpstr>
      <vt:lpstr>Allattamento al seno esclusivo( 4-5 mesi compiuti) e complementare(12-15 mesi compiuti)</vt:lpstr>
      <vt:lpstr>Astensione del fumo in epoca prenatale e post natale</vt:lpstr>
      <vt:lpstr>Fumo e gravidanza</vt:lpstr>
      <vt:lpstr>Allattamento e fumo</vt:lpstr>
      <vt:lpstr>Inquinamento ambientale</vt:lpstr>
      <vt:lpstr>BRCA1 –BRCA2</vt:lpstr>
      <vt:lpstr>Razionale di sviluppo del microbiota umano</vt:lpstr>
      <vt:lpstr>Posizione in culla</vt:lpstr>
      <vt:lpstr> gli schermi</vt:lpstr>
      <vt:lpstr>Un bambino che legge è un bambino che va lontano…</vt:lpstr>
      <vt:lpstr>Presentazione standard di PowerPoint</vt:lpstr>
      <vt:lpstr>Pl13 stato dell’arte Asl Rieti</vt:lpstr>
      <vt:lpstr>Presentazione standard di PowerPoint</vt:lpstr>
      <vt:lpstr>Presentazione standard di PowerPoint</vt:lpstr>
      <vt:lpstr>Presentazione standard di PowerPoint</vt:lpstr>
      <vt:lpstr>Presentazione standard di PowerPoint</vt:lpstr>
      <vt:lpstr>Presentazione standard di PowerPoint</vt:lpstr>
      <vt:lpstr>Spazio madre bambino</vt:lpstr>
      <vt:lpstr>Presentazione standard di PowerPoint</vt:lpstr>
      <vt:lpstr>Presentazione standard di PowerPoint</vt:lpstr>
      <vt:lpstr>Presentazione standard di PowerPoint</vt:lpstr>
      <vt:lpstr>Presentazione standard di PowerPoint</vt:lpstr>
      <vt:lpstr>Grazie per l’attenzione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promozione della salute nei primi 1000 giorni di vita Dr.ssa Franca Faraoni Responsabile U.O.S.D.Pediatria/Neonatologia Ospedale S.camillo de Lellis Rieti</dc:title>
  <dc:creator>Franca Faraoni</dc:creator>
  <cp:lastModifiedBy>Luisa Di Loreto</cp:lastModifiedBy>
  <cp:revision>85</cp:revision>
  <dcterms:created xsi:type="dcterms:W3CDTF">2023-02-24T10:34:37Z</dcterms:created>
  <dcterms:modified xsi:type="dcterms:W3CDTF">2023-06-21T08:30:47Z</dcterms:modified>
</cp:coreProperties>
</file>