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Fai clic per spostare la diapositiva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it-IT" sz="2000" b="0" strike="noStrike" spc="-1">
                <a:latin typeface="Arial"/>
              </a:rPr>
              <a:t>Fai clic per modificare il formato delle note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it-IT" sz="1400" b="0" strike="noStrike" spc="-1">
                <a:latin typeface="Times New Roman"/>
              </a:rPr>
              <a:t>&lt;intestazione&gt;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it-IT" sz="1400" b="0" strike="noStrike" spc="-1">
                <a:latin typeface="Times New Roman"/>
              </a:rPr>
              <a:t>&lt;data/ora&gt;</a:t>
            </a: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it-IT" sz="1400" b="0" strike="noStrike" spc="-1">
                <a:latin typeface="Times New Roman"/>
              </a:rPr>
              <a:t>&lt;piè di pagina&gt;</a:t>
            </a: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86B34D6B-9F43-4450-BBE9-F0F4F183AE63}" type="slidenum">
              <a:rPr lang="it-IT" sz="1400" b="0" strike="noStrike" spc="-1">
                <a:latin typeface="Times New Roman"/>
              </a:rPr>
              <a:t>‹N›</a:t>
            </a:fld>
            <a:endParaRPr lang="it-IT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3225" cy="3084513"/>
          </a:xfrm>
          <a:prstGeom prst="rect">
            <a:avLst/>
          </a:prstGeom>
        </p:spPr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209" name="Segnaposto numero diapositiva 3"/>
          <p:cNvSpPr/>
          <p:nvPr/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67CE511-B5A3-4DD4-99E6-688E98B7B1E2}" type="slidenum">
              <a:rPr lang="it-IT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4</a:t>
            </a:fld>
            <a:endParaRPr lang="it-IT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0050" cy="3082925"/>
          </a:xfrm>
          <a:prstGeom prst="rect">
            <a:avLst/>
          </a:prstGeom>
        </p:spPr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236" name="Segnaposto numero diapositiva 3"/>
          <p:cNvSpPr/>
          <p:nvPr/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50DC6FF-D8ED-4C91-AE12-DFBDBCCD765E}" type="slidenum">
              <a:rPr lang="it-IT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14</a:t>
            </a:fld>
            <a:endParaRPr lang="it-IT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0050" cy="3082925"/>
          </a:xfrm>
          <a:prstGeom prst="rect">
            <a:avLst/>
          </a:prstGeom>
        </p:spPr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239" name="Segnaposto numero diapositiva 3"/>
          <p:cNvSpPr/>
          <p:nvPr/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0BFDD758-0B80-4CB0-A0B5-165668D7A19D}" type="slidenum">
              <a:rPr lang="it-IT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15</a:t>
            </a:fld>
            <a:endParaRPr lang="it-IT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3225" cy="3084513"/>
          </a:xfrm>
          <a:prstGeom prst="rect">
            <a:avLst/>
          </a:prstGeom>
        </p:spPr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242" name="Segnaposto numero diapositiva 3"/>
          <p:cNvSpPr/>
          <p:nvPr/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F6594C3-41DA-46F7-A380-BC17245F686B}" type="slidenum">
              <a:rPr lang="it-IT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16</a:t>
            </a:fld>
            <a:endParaRPr lang="it-IT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3225" cy="3084513"/>
          </a:xfrm>
          <a:prstGeom prst="rect">
            <a:avLst/>
          </a:prstGeom>
        </p:spPr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245" name="Segnaposto numero diapositiva 3"/>
          <p:cNvSpPr/>
          <p:nvPr/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CBFC1D6-7ADF-4B3F-A799-E524CA95517D}" type="slidenum">
              <a:rPr lang="it-IT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17</a:t>
            </a:fld>
            <a:endParaRPr lang="it-IT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3225" cy="3084513"/>
          </a:xfrm>
          <a:prstGeom prst="rect">
            <a:avLst/>
          </a:prstGeom>
        </p:spPr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248" name="Segnaposto numero diapositiva 3_0"/>
          <p:cNvSpPr/>
          <p:nvPr/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ADD3EDC9-54DF-44BB-998F-1FBE04215F15}" type="slidenum">
              <a:rPr lang="it-IT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18</a:t>
            </a:fld>
            <a:endParaRPr lang="it-IT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0050" cy="3082925"/>
          </a:xfrm>
          <a:prstGeom prst="rect">
            <a:avLst/>
          </a:prstGeom>
        </p:spPr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251" name="Segnaposto numero diapositiva 3"/>
          <p:cNvSpPr/>
          <p:nvPr/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B2C42A01-95DC-4185-A3B3-8524B8FDF5A6}" type="slidenum">
              <a:rPr lang="it-IT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19</a:t>
            </a:fld>
            <a:endParaRPr lang="it-IT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3225" cy="3084513"/>
          </a:xfrm>
          <a:prstGeom prst="rect">
            <a:avLst/>
          </a:prstGeom>
        </p:spPr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212" name="Segnaposto numero diapositiva 3"/>
          <p:cNvSpPr/>
          <p:nvPr/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185A86F-DEFF-4229-93E5-0D75006D8E64}" type="slidenum">
              <a:rPr lang="it-IT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5</a:t>
            </a:fld>
            <a:endParaRPr lang="it-IT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3225" cy="3084513"/>
          </a:xfrm>
          <a:prstGeom prst="rect">
            <a:avLst/>
          </a:prstGeom>
        </p:spPr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215" name="Segnaposto numero diapositiva 3"/>
          <p:cNvSpPr/>
          <p:nvPr/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E443FD45-6A5F-4050-9D91-DDBD3B621BB4}" type="slidenum">
              <a:rPr lang="it-IT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7</a:t>
            </a:fld>
            <a:endParaRPr lang="it-IT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0050" cy="3082925"/>
          </a:xfrm>
          <a:prstGeom prst="rect">
            <a:avLst/>
          </a:prstGeom>
        </p:spPr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218" name="Segnaposto numero diapositiva 3"/>
          <p:cNvSpPr/>
          <p:nvPr/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9CEF8C6E-7BEE-41E4-B0E5-7B4C5282C5B8}" type="slidenum">
              <a:rPr lang="it-IT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8</a:t>
            </a:fld>
            <a:endParaRPr lang="it-IT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3225" cy="3084513"/>
          </a:xfrm>
          <a:prstGeom prst="rect">
            <a:avLst/>
          </a:prstGeom>
        </p:spPr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221" name="Segnaposto numero diapositiva 3"/>
          <p:cNvSpPr/>
          <p:nvPr/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E00B0FE6-65A6-45CA-8FA7-3ED3B1610DF0}" type="slidenum">
              <a:rPr lang="it-IT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9</a:t>
            </a:fld>
            <a:endParaRPr lang="it-IT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3225" cy="3084513"/>
          </a:xfrm>
          <a:prstGeom prst="rect">
            <a:avLst/>
          </a:prstGeom>
        </p:spPr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224" name="Segnaposto numero diapositiva 3"/>
          <p:cNvSpPr/>
          <p:nvPr/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946842F-5DAF-41B2-8B4E-D230280663BC}" type="slidenum">
              <a:rPr lang="it-IT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10</a:t>
            </a:fld>
            <a:endParaRPr lang="it-IT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3225" cy="3084513"/>
          </a:xfrm>
          <a:prstGeom prst="rect">
            <a:avLst/>
          </a:prstGeom>
        </p:spPr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227" name="Segnaposto numero diapositiva 3"/>
          <p:cNvSpPr/>
          <p:nvPr/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62FBC9D-3264-4E15-B2B2-144544E50103}" type="slidenum">
              <a:rPr lang="it-IT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11</a:t>
            </a:fld>
            <a:endParaRPr lang="it-IT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3225" cy="3084513"/>
          </a:xfrm>
          <a:prstGeom prst="rect">
            <a:avLst/>
          </a:prstGeom>
        </p:spPr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230" name="Segnaposto numero diapositiva 3"/>
          <p:cNvSpPr/>
          <p:nvPr/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6CC72F83-5009-4AC3-AE12-101CF65C00B3}" type="slidenum">
              <a:rPr lang="it-IT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12</a:t>
            </a:fld>
            <a:endParaRPr lang="it-IT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3225" cy="3084513"/>
          </a:xfrm>
          <a:prstGeom prst="rect">
            <a:avLst/>
          </a:prstGeom>
        </p:spPr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233" name="Segnaposto numero diapositiva 3"/>
          <p:cNvSpPr/>
          <p:nvPr/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36E75207-FC15-4414-8FCB-8E235BA5A060}" type="slidenum">
              <a:rPr lang="it-IT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13</a:t>
            </a:fld>
            <a:endParaRPr lang="it-IT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trovanorme.salute.gov.it/norme/renderNormsanPdf?anno=2022&amp;codLeg=90740&amp;parte=1%20&amp;serie=S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trovanorme.salute.gov.it/norme/renderNormsanPdf?anno=2022&amp;codLeg=90741&amp;parte=1%20&amp;serie=S2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olo 1"/>
          <p:cNvSpPr/>
          <p:nvPr/>
        </p:nvSpPr>
        <p:spPr>
          <a:xfrm>
            <a:off x="1523880" y="1122480"/>
            <a:ext cx="9141480" cy="238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Sottotitolo 2"/>
          <p:cNvSpPr/>
          <p:nvPr/>
        </p:nvSpPr>
        <p:spPr>
          <a:xfrm>
            <a:off x="1523880" y="3602160"/>
            <a:ext cx="9141480" cy="165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4" name="Immagine 83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</p:blipFill>
        <p:spPr>
          <a:xfrm>
            <a:off x="-163800" y="0"/>
            <a:ext cx="12353040" cy="6947640"/>
          </a:xfrm>
          <a:prstGeom prst="rect">
            <a:avLst/>
          </a:prstGeom>
          <a:ln w="0">
            <a:noFill/>
          </a:ln>
        </p:spPr>
      </p:pic>
      <p:sp>
        <p:nvSpPr>
          <p:cNvPr id="85" name="CasellaDiTesto 10"/>
          <p:cNvSpPr/>
          <p:nvPr/>
        </p:nvSpPr>
        <p:spPr>
          <a:xfrm>
            <a:off x="1657440" y="5386320"/>
            <a:ext cx="874152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FF0000"/>
                </a:solidFill>
                <a:latin typeface="Times New Roman,BoldItalic"/>
                <a:ea typeface="DejaVu Sans"/>
              </a:rPr>
              <a:t>Residui di Medicinali Veterinari negli Alimenti di Origine Animale</a:t>
            </a:r>
            <a:endParaRPr lang="it-IT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FF0000"/>
                </a:solidFill>
                <a:latin typeface="Times New Roman,BoldItalic"/>
                <a:ea typeface="DejaVu Sans"/>
              </a:rPr>
              <a:t>Dr. ROMANO Otello</a:t>
            </a:r>
            <a:endParaRPr lang="it-IT" sz="2400" b="0" strike="noStrike" spc="-1">
              <a:latin typeface="Arial"/>
            </a:endParaRPr>
          </a:p>
        </p:txBody>
      </p:sp>
      <p:grpSp>
        <p:nvGrpSpPr>
          <p:cNvPr id="86" name="Gruppo 16"/>
          <p:cNvGrpSpPr/>
          <p:nvPr/>
        </p:nvGrpSpPr>
        <p:grpSpPr>
          <a:xfrm>
            <a:off x="0" y="0"/>
            <a:ext cx="0" cy="0"/>
            <a:chOff x="0" y="0"/>
            <a:chExt cx="0" cy="0"/>
          </a:xfrm>
        </p:grpSpPr>
      </p:grpSp>
      <p:grpSp>
        <p:nvGrpSpPr>
          <p:cNvPr id="87" name="Gruppo 23"/>
          <p:cNvGrpSpPr/>
          <p:nvPr/>
        </p:nvGrpSpPr>
        <p:grpSpPr>
          <a:xfrm>
            <a:off x="0" y="0"/>
            <a:ext cx="0" cy="0"/>
            <a:chOff x="0" y="0"/>
            <a:chExt cx="0" cy="0"/>
          </a:xfrm>
        </p:grpSpPr>
      </p:grpSp>
      <p:grpSp>
        <p:nvGrpSpPr>
          <p:cNvPr id="88" name="Gruppo 22"/>
          <p:cNvGrpSpPr/>
          <p:nvPr/>
        </p:nvGrpSpPr>
        <p:grpSpPr>
          <a:xfrm>
            <a:off x="0" y="0"/>
            <a:ext cx="0" cy="0"/>
            <a:chOff x="0" y="0"/>
            <a:chExt cx="0" cy="0"/>
          </a:xfrm>
        </p:grpSpPr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10" dur="10000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Class="mediacall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13" dur="10000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14" restart="whenNotActive" fill="hold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childTnLst>
                  <p:par>
                    <p:cTn id="15" fill="hold">
                      <p:stCondLst>
                        <p:cond evt="onClick" delay="0">
                          <p:tgtEl>
                            <p:spTgt spid="84"/>
                          </p:tgtEl>
                        </p:cond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magine 6"/>
          <p:cNvPicPr/>
          <p:nvPr/>
        </p:nvPicPr>
        <p:blipFill>
          <a:blip r:embed="rId3"/>
          <a:stretch/>
        </p:blipFill>
        <p:spPr>
          <a:xfrm>
            <a:off x="0" y="6449760"/>
            <a:ext cx="12189600" cy="405720"/>
          </a:xfrm>
          <a:prstGeom prst="rect">
            <a:avLst/>
          </a:prstGeom>
          <a:ln w="0">
            <a:noFill/>
          </a:ln>
        </p:spPr>
      </p:pic>
      <p:pic>
        <p:nvPicPr>
          <p:cNvPr id="143" name="Immagine 7"/>
          <p:cNvPicPr/>
          <p:nvPr/>
        </p:nvPicPr>
        <p:blipFill>
          <a:blip r:embed="rId3"/>
          <a:stretch/>
        </p:blipFill>
        <p:spPr>
          <a:xfrm>
            <a:off x="0" y="0"/>
            <a:ext cx="12189600" cy="405720"/>
          </a:xfrm>
          <a:prstGeom prst="rect">
            <a:avLst/>
          </a:prstGeom>
          <a:ln w="0">
            <a:noFill/>
          </a:ln>
        </p:spPr>
      </p:pic>
      <p:pic>
        <p:nvPicPr>
          <p:cNvPr id="144" name="Immagine 3"/>
          <p:cNvPicPr/>
          <p:nvPr/>
        </p:nvPicPr>
        <p:blipFill>
          <a:blip r:embed="rId4"/>
          <a:stretch/>
        </p:blipFill>
        <p:spPr>
          <a:xfrm>
            <a:off x="0" y="0"/>
            <a:ext cx="1702440" cy="405720"/>
          </a:xfrm>
          <a:prstGeom prst="rect">
            <a:avLst/>
          </a:prstGeom>
          <a:ln w="0">
            <a:noFill/>
          </a:ln>
        </p:spPr>
      </p:pic>
      <p:pic>
        <p:nvPicPr>
          <p:cNvPr id="145" name="Immagine 4"/>
          <p:cNvPicPr/>
          <p:nvPr/>
        </p:nvPicPr>
        <p:blipFill>
          <a:blip r:embed="rId5"/>
          <a:stretch/>
        </p:blipFill>
        <p:spPr>
          <a:xfrm>
            <a:off x="10617840" y="0"/>
            <a:ext cx="1571760" cy="405720"/>
          </a:xfrm>
          <a:prstGeom prst="rect">
            <a:avLst/>
          </a:prstGeom>
          <a:ln w="0">
            <a:noFill/>
          </a:ln>
        </p:spPr>
      </p:pic>
      <p:sp>
        <p:nvSpPr>
          <p:cNvPr id="146" name="CasellaDiTesto 2"/>
          <p:cNvSpPr/>
          <p:nvPr/>
        </p:nvSpPr>
        <p:spPr>
          <a:xfrm>
            <a:off x="557280" y="943920"/>
            <a:ext cx="10058040" cy="39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asellaDiTesto 5"/>
          <p:cNvSpPr/>
          <p:nvPr/>
        </p:nvSpPr>
        <p:spPr>
          <a:xfrm>
            <a:off x="451440" y="961560"/>
            <a:ext cx="10981800" cy="420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5B9BD5"/>
                </a:solidFill>
                <a:latin typeface="Trebuchet MS"/>
                <a:ea typeface="DejaVu Sans"/>
              </a:rPr>
              <a:t>Gruppo B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2A2A25"/>
                </a:solidFill>
                <a:latin typeface="Trebuchet MS"/>
                <a:ea typeface="DejaVu Sans"/>
              </a:rPr>
              <a:t>Sostanze farmacologicamente attive </a:t>
            </a:r>
            <a:r>
              <a:rPr lang="it-IT" sz="1800" b="1" strike="noStrike" spc="-1">
                <a:solidFill>
                  <a:srgbClr val="5B9BD5"/>
                </a:solidFill>
                <a:latin typeface="Trebuchet MS"/>
                <a:ea typeface="DejaVu Sans"/>
              </a:rPr>
              <a:t>autorizzate</a:t>
            </a:r>
            <a:r>
              <a:rPr lang="it-IT" sz="1800" b="1" strike="noStrike" spc="-1">
                <a:solidFill>
                  <a:srgbClr val="2A2A25"/>
                </a:solidFill>
                <a:latin typeface="Trebuchet MS"/>
                <a:ea typeface="DejaVu Sans"/>
              </a:rPr>
              <a:t> per l’uso negli animali destinati alla produzione di alimenti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EUAlbertina"/>
                <a:ea typeface="DejaVu Sans"/>
              </a:rPr>
              <a:t>a) Sostanze antimicrobiche;</a:t>
            </a:r>
            <a:r>
              <a:t/>
            </a:r>
            <a:br/>
            <a:r>
              <a:rPr lang="it-IT" sz="1800" b="0" strike="noStrike" spc="-1">
                <a:solidFill>
                  <a:srgbClr val="000000"/>
                </a:solidFill>
                <a:latin typeface="EUAlbertina"/>
                <a:ea typeface="DejaVu Sans"/>
              </a:rPr>
              <a:t>b) insetticidi, fungicidi, antielmintici e altri agenti antiparassitari;</a:t>
            </a:r>
            <a:r>
              <a:t/>
            </a:r>
            <a:br/>
            <a:r>
              <a:rPr lang="it-IT" sz="1800" b="0" strike="noStrike" spc="-1">
                <a:solidFill>
                  <a:srgbClr val="000000"/>
                </a:solidFill>
                <a:latin typeface="EUAlbertina"/>
                <a:ea typeface="DejaVu Sans"/>
              </a:rPr>
              <a:t>c) tranquillanti; 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EUAlbertina"/>
                <a:ea typeface="DejaVu Sans"/>
              </a:rPr>
              <a:t>d) antinfiammatori non steroidei (AINS), corticosteroidi e glucocorticoidi; e) altre sostanze farmacologicamente    attive. 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EUAlbertina"/>
                <a:ea typeface="DejaVu Sans"/>
              </a:rPr>
              <a:t>Coccidiostatici e istomonostatici autorizzati  ai sensi della normativa dell’Unione, i cui tenori massimi e limiti massimi di residui sono stabiliti dalla normativa dell’UE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magine 6"/>
          <p:cNvPicPr/>
          <p:nvPr/>
        </p:nvPicPr>
        <p:blipFill>
          <a:blip r:embed="rId3"/>
          <a:stretch/>
        </p:blipFill>
        <p:spPr>
          <a:xfrm>
            <a:off x="0" y="6449760"/>
            <a:ext cx="12189600" cy="405720"/>
          </a:xfrm>
          <a:prstGeom prst="rect">
            <a:avLst/>
          </a:prstGeom>
          <a:ln w="0">
            <a:noFill/>
          </a:ln>
        </p:spPr>
      </p:pic>
      <p:pic>
        <p:nvPicPr>
          <p:cNvPr id="149" name="Immagine 7"/>
          <p:cNvPicPr/>
          <p:nvPr/>
        </p:nvPicPr>
        <p:blipFill>
          <a:blip r:embed="rId3"/>
          <a:stretch/>
        </p:blipFill>
        <p:spPr>
          <a:xfrm>
            <a:off x="0" y="0"/>
            <a:ext cx="12189600" cy="405720"/>
          </a:xfrm>
          <a:prstGeom prst="rect">
            <a:avLst/>
          </a:prstGeom>
          <a:ln w="0">
            <a:noFill/>
          </a:ln>
        </p:spPr>
      </p:pic>
      <p:pic>
        <p:nvPicPr>
          <p:cNvPr id="150" name="Immagine 3"/>
          <p:cNvPicPr/>
          <p:nvPr/>
        </p:nvPicPr>
        <p:blipFill>
          <a:blip r:embed="rId4"/>
          <a:stretch/>
        </p:blipFill>
        <p:spPr>
          <a:xfrm>
            <a:off x="0" y="0"/>
            <a:ext cx="1702440" cy="405720"/>
          </a:xfrm>
          <a:prstGeom prst="rect">
            <a:avLst/>
          </a:prstGeom>
          <a:ln w="0">
            <a:noFill/>
          </a:ln>
        </p:spPr>
      </p:pic>
      <p:pic>
        <p:nvPicPr>
          <p:cNvPr id="151" name="Immagine 4"/>
          <p:cNvPicPr/>
          <p:nvPr/>
        </p:nvPicPr>
        <p:blipFill>
          <a:blip r:embed="rId5"/>
          <a:stretch/>
        </p:blipFill>
        <p:spPr>
          <a:xfrm>
            <a:off x="10617840" y="0"/>
            <a:ext cx="1571760" cy="405720"/>
          </a:xfrm>
          <a:prstGeom prst="rect">
            <a:avLst/>
          </a:prstGeom>
          <a:ln w="0">
            <a:noFill/>
          </a:ln>
        </p:spPr>
      </p:pic>
      <p:sp>
        <p:nvSpPr>
          <p:cNvPr id="152" name="CasellaDiTesto 2"/>
          <p:cNvSpPr/>
          <p:nvPr/>
        </p:nvSpPr>
        <p:spPr>
          <a:xfrm>
            <a:off x="557280" y="408240"/>
            <a:ext cx="10058040" cy="502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0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 come abbiamo detto:</a:t>
            </a:r>
            <a:endParaRPr lang="it-IT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000" b="0" strike="noStrike" spc="-1">
                <a:solidFill>
                  <a:srgbClr val="2A2A25"/>
                </a:solidFill>
                <a:latin typeface="Trebuchet MS"/>
                <a:ea typeface="DejaVu Sans"/>
              </a:rPr>
              <a:t>Quindi, gli animali produttori di alimenti che hanno bisogno di cure possono essere trattati con farmaci, appartenenti  al gruppo B ma tali sostanze possono residuare negli alimenti entro limiti stabiliti dalla normativa comunitaria.</a:t>
            </a:r>
            <a:endParaRPr lang="it-IT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000" b="0" strike="noStrike" spc="-1">
                <a:solidFill>
                  <a:srgbClr val="202124"/>
                </a:solidFill>
                <a:latin typeface="Google Sans"/>
                <a:ea typeface="DejaVu Sans"/>
              </a:rPr>
              <a:t>          Il Regolamento (CE) </a:t>
            </a:r>
            <a:r>
              <a:rPr lang="it-IT" sz="2400" b="0" strike="noStrike" spc="-1">
                <a:solidFill>
                  <a:srgbClr val="202124"/>
                </a:solidFill>
                <a:latin typeface="Google Sans"/>
                <a:ea typeface="DejaVu Sans"/>
              </a:rPr>
              <a:t>n. 470/2009 </a:t>
            </a:r>
            <a:r>
              <a:rPr lang="it-IT" sz="2000" b="0" strike="noStrike" spc="-1">
                <a:solidFill>
                  <a:srgbClr val="202124"/>
                </a:solidFill>
                <a:latin typeface="Google Sans"/>
                <a:ea typeface="DejaVu Sans"/>
              </a:rPr>
              <a:t>del Parlamento europeo e del Consiglio, del 6 maggio 2009, che </a:t>
            </a:r>
            <a:r>
              <a:rPr lang="it-IT" sz="2000" b="0" strike="noStrike" spc="-1">
                <a:solidFill>
                  <a:srgbClr val="040C28"/>
                </a:solidFill>
                <a:latin typeface="Google Sans"/>
                <a:ea typeface="DejaVu Sans"/>
              </a:rPr>
              <a:t>stabilisce procedure comunitarie per la determinazione di limiti di residui di sostanze farmacologicamente attive negli alimenti di origine animale</a:t>
            </a:r>
            <a:r>
              <a:rPr lang="it-IT" sz="2000" b="0" strike="noStrike" spc="-1">
                <a:solidFill>
                  <a:srgbClr val="202124"/>
                </a:solidFill>
                <a:latin typeface="Google Sans"/>
                <a:ea typeface="DejaVu Sans"/>
              </a:rPr>
              <a:t>, abroga il regolamento (CEE) 2377/1990;</a:t>
            </a:r>
            <a:endParaRPr lang="it-IT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000" b="1" strike="noStrike" spc="-1">
                <a:solidFill>
                  <a:srgbClr val="2A2A25"/>
                </a:solidFill>
                <a:latin typeface="Trebuchet MS"/>
                <a:ea typeface="DejaVu Sans"/>
              </a:rPr>
              <a:t> </a:t>
            </a:r>
            <a:endParaRPr lang="it-IT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magine 6"/>
          <p:cNvPicPr/>
          <p:nvPr/>
        </p:nvPicPr>
        <p:blipFill>
          <a:blip r:embed="rId3"/>
          <a:stretch/>
        </p:blipFill>
        <p:spPr>
          <a:xfrm>
            <a:off x="0" y="6449760"/>
            <a:ext cx="12189600" cy="405720"/>
          </a:xfrm>
          <a:prstGeom prst="rect">
            <a:avLst/>
          </a:prstGeom>
          <a:ln w="0">
            <a:noFill/>
          </a:ln>
        </p:spPr>
      </p:pic>
      <p:pic>
        <p:nvPicPr>
          <p:cNvPr id="154" name="Immagine 7"/>
          <p:cNvPicPr/>
          <p:nvPr/>
        </p:nvPicPr>
        <p:blipFill>
          <a:blip r:embed="rId3"/>
          <a:stretch/>
        </p:blipFill>
        <p:spPr>
          <a:xfrm>
            <a:off x="0" y="0"/>
            <a:ext cx="12189600" cy="405720"/>
          </a:xfrm>
          <a:prstGeom prst="rect">
            <a:avLst/>
          </a:prstGeom>
          <a:ln w="0">
            <a:noFill/>
          </a:ln>
        </p:spPr>
      </p:pic>
      <p:pic>
        <p:nvPicPr>
          <p:cNvPr id="155" name="Immagine 3"/>
          <p:cNvPicPr/>
          <p:nvPr/>
        </p:nvPicPr>
        <p:blipFill>
          <a:blip r:embed="rId4"/>
          <a:stretch/>
        </p:blipFill>
        <p:spPr>
          <a:xfrm>
            <a:off x="0" y="0"/>
            <a:ext cx="1702440" cy="405720"/>
          </a:xfrm>
          <a:prstGeom prst="rect">
            <a:avLst/>
          </a:prstGeom>
          <a:ln w="0">
            <a:noFill/>
          </a:ln>
        </p:spPr>
      </p:pic>
      <p:pic>
        <p:nvPicPr>
          <p:cNvPr id="156" name="Immagine 4"/>
          <p:cNvPicPr/>
          <p:nvPr/>
        </p:nvPicPr>
        <p:blipFill>
          <a:blip r:embed="rId5"/>
          <a:stretch/>
        </p:blipFill>
        <p:spPr>
          <a:xfrm>
            <a:off x="10617840" y="0"/>
            <a:ext cx="1571760" cy="405720"/>
          </a:xfrm>
          <a:prstGeom prst="rect">
            <a:avLst/>
          </a:prstGeom>
          <a:ln w="0">
            <a:noFill/>
          </a:ln>
        </p:spPr>
      </p:pic>
      <p:sp>
        <p:nvSpPr>
          <p:cNvPr id="157" name="CasellaDiTesto 2"/>
          <p:cNvSpPr/>
          <p:nvPr/>
        </p:nvSpPr>
        <p:spPr>
          <a:xfrm>
            <a:off x="1065600" y="859680"/>
            <a:ext cx="10058040" cy="444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000" b="1" strike="noStrike" spc="-1">
                <a:solidFill>
                  <a:srgbClr val="252525"/>
                </a:solidFill>
                <a:latin typeface="Open Sans"/>
                <a:ea typeface="DejaVu Sans"/>
              </a:rPr>
              <a:t>Regolamento 470/2009</a:t>
            </a:r>
            <a:endParaRPr lang="it-IT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000" b="0" i="1" strike="noStrike" spc="-1">
                <a:solidFill>
                  <a:srgbClr val="333333"/>
                </a:solidFill>
                <a:latin typeface="Times New Roman"/>
                <a:ea typeface="DejaVu Sans"/>
              </a:rPr>
              <a:t>Articolo 1</a:t>
            </a:r>
            <a:endParaRPr lang="it-IT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000" b="1" strike="noStrike" spc="-1">
                <a:solidFill>
                  <a:srgbClr val="333333"/>
                </a:solidFill>
                <a:latin typeface="Times New Roman"/>
                <a:ea typeface="DejaVu Sans"/>
              </a:rPr>
              <a:t> </a:t>
            </a:r>
            <a:endParaRPr lang="it-IT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000" b="0" i="1" strike="noStrike" spc="-1">
                <a:solidFill>
                  <a:srgbClr val="333333"/>
                </a:solidFill>
                <a:latin typeface="Times New Roman"/>
                <a:ea typeface="DejaVu Sans"/>
              </a:rPr>
              <a:t>     Viene definito come </a:t>
            </a:r>
            <a:r>
              <a:rPr lang="it-IT" sz="2000" b="1" strike="noStrike" spc="-1">
                <a:solidFill>
                  <a:srgbClr val="333333"/>
                </a:solidFill>
                <a:latin typeface="Times New Roman"/>
                <a:ea typeface="DejaVu Sans"/>
              </a:rPr>
              <a:t>(«limite massimo di residui»);</a:t>
            </a:r>
            <a:r>
              <a:rPr lang="it-IT" sz="2000" b="0" i="1" strike="noStrike" spc="-1">
                <a:solidFill>
                  <a:srgbClr val="333333"/>
                </a:solidFill>
                <a:latin typeface="Times New Roman"/>
                <a:ea typeface="DejaVu Sans"/>
              </a:rPr>
              <a:t>  la concentrazione </a:t>
            </a:r>
            <a:r>
              <a:rPr lang="it-IT" sz="2000" b="1" i="1" strike="noStrike" spc="-1">
                <a:solidFill>
                  <a:srgbClr val="333333"/>
                </a:solidFill>
                <a:latin typeface="Times New Roman"/>
                <a:ea typeface="DejaVu Sans"/>
              </a:rPr>
              <a:t>massima del residuo </a:t>
            </a:r>
            <a:r>
              <a:rPr lang="it-IT" sz="2000" b="0" i="1" strike="noStrike" spc="-1">
                <a:solidFill>
                  <a:srgbClr val="333333"/>
                </a:solidFill>
                <a:latin typeface="Times New Roman"/>
                <a:ea typeface="DejaVu Sans"/>
              </a:rPr>
              <a:t>di una sostanza farmacologicamente attiva che può essere autorizzata negli alimenti di origine animale; </a:t>
            </a:r>
            <a:endParaRPr lang="it-IT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000" b="1" strike="noStrike" spc="-1">
                <a:solidFill>
                  <a:srgbClr val="252525"/>
                </a:solidFill>
                <a:latin typeface="Open Sans"/>
                <a:ea typeface="DejaVu Sans"/>
              </a:rPr>
              <a:t>Inoltre sono definiti come: </a:t>
            </a:r>
            <a:r>
              <a:rPr lang="it-IT" sz="1800" b="1" strike="noStrike" spc="-1">
                <a:solidFill>
                  <a:srgbClr val="333333"/>
                </a:solidFill>
                <a:latin typeface="Calibri"/>
                <a:ea typeface="DejaVu Sans"/>
              </a:rPr>
              <a:t>RESIDUO «  </a:t>
            </a:r>
            <a:r>
              <a:rPr lang="it-IT" sz="1800" b="1" strike="noStrike" spc="-1">
                <a:solidFill>
                  <a:srgbClr val="FF0000"/>
                </a:solidFill>
                <a:latin typeface="Calibri"/>
                <a:ea typeface="DejaVu Sans"/>
              </a:rPr>
              <a:t>I residui di sostanze farmacologicamente attive</a:t>
            </a:r>
            <a:r>
              <a:rPr lang="it-IT" sz="1800" b="1" strike="noStrike" spc="-1">
                <a:solidFill>
                  <a:srgbClr val="333333"/>
                </a:solidFill>
                <a:latin typeface="Calibri"/>
                <a:ea typeface="DejaVu Sans"/>
              </a:rPr>
              <a:t>» 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333333"/>
                </a:solidFill>
                <a:latin typeface="Calibri"/>
                <a:ea typeface="DejaVu Sans"/>
              </a:rPr>
              <a:t>tutte le sostanze farmacologicamente attive, espresse in mg/kg o </a:t>
            </a:r>
            <a:r>
              <a:rPr lang="el-GR" sz="1800" b="0" strike="noStrike" spc="-1">
                <a:solidFill>
                  <a:srgbClr val="333333"/>
                </a:solidFill>
                <a:latin typeface="Calibri"/>
                <a:ea typeface="DejaVu Sans"/>
              </a:rPr>
              <a:t>μ</a:t>
            </a:r>
            <a:r>
              <a:rPr lang="it-IT" sz="1800" b="0" strike="noStrike" spc="-1">
                <a:solidFill>
                  <a:srgbClr val="333333"/>
                </a:solidFill>
                <a:latin typeface="Calibri"/>
                <a:ea typeface="DejaVu Sans"/>
              </a:rPr>
              <a:t>g/kg sulla base del peso fresco, siano esse </a:t>
            </a:r>
            <a:r>
              <a:rPr lang="it-IT" sz="1800" b="0" strike="noStrike" spc="-1">
                <a:solidFill>
                  <a:srgbClr val="FF0000"/>
                </a:solidFill>
                <a:latin typeface="Calibri"/>
                <a:ea typeface="DejaVu Sans"/>
              </a:rPr>
              <a:t>sostanze attive, eccipienti o prodotti della degradazione, e i loro metabolit</a:t>
            </a:r>
            <a:r>
              <a:rPr lang="it-IT" sz="1800" b="0" strike="noStrike" spc="-1">
                <a:solidFill>
                  <a:srgbClr val="333333"/>
                </a:solidFill>
                <a:latin typeface="Calibri"/>
                <a:ea typeface="DejaVu Sans"/>
              </a:rPr>
              <a:t>i che rimangono negli alimenti ottenuti da animali;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magine 6"/>
          <p:cNvPicPr/>
          <p:nvPr/>
        </p:nvPicPr>
        <p:blipFill>
          <a:blip r:embed="rId3"/>
          <a:stretch/>
        </p:blipFill>
        <p:spPr>
          <a:xfrm>
            <a:off x="0" y="6449760"/>
            <a:ext cx="12189600" cy="405720"/>
          </a:xfrm>
          <a:prstGeom prst="rect">
            <a:avLst/>
          </a:prstGeom>
          <a:ln w="0">
            <a:noFill/>
          </a:ln>
        </p:spPr>
      </p:pic>
      <p:pic>
        <p:nvPicPr>
          <p:cNvPr id="159" name="Immagine 7"/>
          <p:cNvPicPr/>
          <p:nvPr/>
        </p:nvPicPr>
        <p:blipFill>
          <a:blip r:embed="rId3"/>
          <a:stretch/>
        </p:blipFill>
        <p:spPr>
          <a:xfrm>
            <a:off x="0" y="0"/>
            <a:ext cx="12189600" cy="405720"/>
          </a:xfrm>
          <a:prstGeom prst="rect">
            <a:avLst/>
          </a:prstGeom>
          <a:ln w="0">
            <a:noFill/>
          </a:ln>
        </p:spPr>
      </p:pic>
      <p:pic>
        <p:nvPicPr>
          <p:cNvPr id="160" name="Immagine 3"/>
          <p:cNvPicPr/>
          <p:nvPr/>
        </p:nvPicPr>
        <p:blipFill>
          <a:blip r:embed="rId4"/>
          <a:stretch/>
        </p:blipFill>
        <p:spPr>
          <a:xfrm>
            <a:off x="0" y="0"/>
            <a:ext cx="1702440" cy="405720"/>
          </a:xfrm>
          <a:prstGeom prst="rect">
            <a:avLst/>
          </a:prstGeom>
          <a:ln w="0">
            <a:noFill/>
          </a:ln>
        </p:spPr>
      </p:pic>
      <p:pic>
        <p:nvPicPr>
          <p:cNvPr id="161" name="Immagine 4"/>
          <p:cNvPicPr/>
          <p:nvPr/>
        </p:nvPicPr>
        <p:blipFill>
          <a:blip r:embed="rId5"/>
          <a:stretch/>
        </p:blipFill>
        <p:spPr>
          <a:xfrm>
            <a:off x="10617840" y="0"/>
            <a:ext cx="1571760" cy="405720"/>
          </a:xfrm>
          <a:prstGeom prst="rect">
            <a:avLst/>
          </a:prstGeom>
          <a:ln w="0">
            <a:noFill/>
          </a:ln>
        </p:spPr>
      </p:pic>
      <p:sp>
        <p:nvSpPr>
          <p:cNvPr id="162" name="CasellaDiTesto 2"/>
          <p:cNvSpPr/>
          <p:nvPr/>
        </p:nvSpPr>
        <p:spPr>
          <a:xfrm>
            <a:off x="557280" y="943920"/>
            <a:ext cx="10058040" cy="39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asellaDiTesto 5"/>
          <p:cNvSpPr/>
          <p:nvPr/>
        </p:nvSpPr>
        <p:spPr>
          <a:xfrm>
            <a:off x="341280" y="1440000"/>
            <a:ext cx="1116720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800" b="0" strike="noStrike" spc="-1">
                <a:solidFill>
                  <a:srgbClr val="333333"/>
                </a:solidFill>
                <a:latin typeface="Times New Roman"/>
                <a:ea typeface="DejaVu Sans"/>
              </a:rPr>
              <a:t>tutte le sostanze farmacologicamente attive presenti in medicinali veterinari da somministrare agli animali destinati alla produzione di alimenti,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333333"/>
                </a:solidFill>
                <a:latin typeface="Times New Roman"/>
                <a:ea typeface="DejaVu Sans"/>
              </a:rPr>
              <a:t>sono oggetto di un parere dell’agenzia europea per i medicinali («l’agenzia» EMA),</a:t>
            </a:r>
            <a:r>
              <a:rPr lang="it-IT" sz="1800" b="0" strike="noStrike" spc="-1">
                <a:solidFill>
                  <a:srgbClr val="333333"/>
                </a:solidFill>
                <a:latin typeface="Times New Roman"/>
                <a:ea typeface="DejaVu Sans"/>
              </a:rPr>
              <a:t> 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800" b="0" strike="noStrike" spc="-1">
                <a:solidFill>
                  <a:srgbClr val="333333"/>
                </a:solidFill>
                <a:latin typeface="Times New Roman"/>
                <a:ea typeface="DejaVu Sans"/>
              </a:rPr>
              <a:t> </a:t>
            </a:r>
            <a:r>
              <a:rPr lang="it-IT" sz="1800" b="1" strike="noStrike" spc="-1">
                <a:solidFill>
                  <a:srgbClr val="333333"/>
                </a:solidFill>
                <a:latin typeface="Calibri"/>
                <a:ea typeface="DejaVu Sans"/>
              </a:rPr>
              <a:t> Parere</a:t>
            </a:r>
            <a:r>
              <a:rPr lang="it-IT" sz="1800" b="0" strike="noStrike" spc="-1">
                <a:solidFill>
                  <a:srgbClr val="333333"/>
                </a:solidFill>
                <a:latin typeface="Times New Roman"/>
                <a:ea typeface="DejaVu Sans"/>
              </a:rPr>
              <a:t> </a:t>
            </a:r>
            <a:r>
              <a:rPr lang="it-IT" sz="1800" b="1" strike="noStrike" spc="-1">
                <a:solidFill>
                  <a:srgbClr val="333333"/>
                </a:solidFill>
                <a:latin typeface="Times New Roman"/>
                <a:ea typeface="DejaVu Sans"/>
              </a:rPr>
              <a:t>relativo al limite massimo di residui formulato dal comitato per i medicinali veterinari</a:t>
            </a:r>
            <a:r>
              <a:rPr lang="it-IT" sz="1800" b="1" strike="noStrike" spc="-1">
                <a:solidFill>
                  <a:srgbClr val="333333"/>
                </a:solidFill>
                <a:latin typeface="Calibri"/>
                <a:ea typeface="DejaVu Sans"/>
              </a:rPr>
              <a:t> («il comitato»), 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64" name="CasellaDiTesto 9"/>
          <p:cNvSpPr/>
          <p:nvPr/>
        </p:nvSpPr>
        <p:spPr>
          <a:xfrm>
            <a:off x="2876400" y="959040"/>
            <a:ext cx="60973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800" b="0" i="1" strike="noStrike" spc="-1">
                <a:solidFill>
                  <a:srgbClr val="333333"/>
                </a:solidFill>
                <a:latin typeface="Times New Roman"/>
                <a:ea typeface="DejaVu Sans"/>
              </a:rPr>
              <a:t>Articolo 3.</a:t>
            </a:r>
            <a:endParaRPr lang="it-IT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magine 6"/>
          <p:cNvPicPr/>
          <p:nvPr/>
        </p:nvPicPr>
        <p:blipFill>
          <a:blip r:embed="rId3"/>
          <a:stretch/>
        </p:blipFill>
        <p:spPr>
          <a:xfrm>
            <a:off x="0" y="6449760"/>
            <a:ext cx="12189600" cy="405720"/>
          </a:xfrm>
          <a:prstGeom prst="rect">
            <a:avLst/>
          </a:prstGeom>
          <a:ln w="0">
            <a:noFill/>
          </a:ln>
        </p:spPr>
      </p:pic>
      <p:pic>
        <p:nvPicPr>
          <p:cNvPr id="166" name="Immagine 7"/>
          <p:cNvPicPr/>
          <p:nvPr/>
        </p:nvPicPr>
        <p:blipFill>
          <a:blip r:embed="rId3"/>
          <a:stretch/>
        </p:blipFill>
        <p:spPr>
          <a:xfrm>
            <a:off x="0" y="0"/>
            <a:ext cx="12189600" cy="405720"/>
          </a:xfrm>
          <a:prstGeom prst="rect">
            <a:avLst/>
          </a:prstGeom>
          <a:ln w="0">
            <a:noFill/>
          </a:ln>
        </p:spPr>
      </p:pic>
      <p:pic>
        <p:nvPicPr>
          <p:cNvPr id="167" name="Immagine 3"/>
          <p:cNvPicPr/>
          <p:nvPr/>
        </p:nvPicPr>
        <p:blipFill>
          <a:blip r:embed="rId4"/>
          <a:stretch/>
        </p:blipFill>
        <p:spPr>
          <a:xfrm>
            <a:off x="0" y="0"/>
            <a:ext cx="1702440" cy="405720"/>
          </a:xfrm>
          <a:prstGeom prst="rect">
            <a:avLst/>
          </a:prstGeom>
          <a:ln w="0">
            <a:noFill/>
          </a:ln>
        </p:spPr>
      </p:pic>
      <p:pic>
        <p:nvPicPr>
          <p:cNvPr id="168" name="Immagine 4"/>
          <p:cNvPicPr/>
          <p:nvPr/>
        </p:nvPicPr>
        <p:blipFill>
          <a:blip r:embed="rId5"/>
          <a:stretch/>
        </p:blipFill>
        <p:spPr>
          <a:xfrm>
            <a:off x="10617840" y="0"/>
            <a:ext cx="1571760" cy="405720"/>
          </a:xfrm>
          <a:prstGeom prst="rect">
            <a:avLst/>
          </a:prstGeom>
          <a:ln w="0">
            <a:noFill/>
          </a:ln>
        </p:spPr>
      </p:pic>
      <p:sp>
        <p:nvSpPr>
          <p:cNvPr id="169" name="CasellaDiTesto 2"/>
          <p:cNvSpPr/>
          <p:nvPr/>
        </p:nvSpPr>
        <p:spPr>
          <a:xfrm>
            <a:off x="588240" y="633600"/>
            <a:ext cx="10058040" cy="121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000" b="1" strike="noStrike" spc="-1">
                <a:solidFill>
                  <a:srgbClr val="252525"/>
                </a:solidFill>
                <a:latin typeface="Open Sans"/>
                <a:ea typeface="DejaVu Sans"/>
              </a:rPr>
              <a:t>ASL Rieti PRR ANNO DI RIFERIMENTO 2022</a:t>
            </a:r>
            <a:endParaRPr lang="it-IT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000" b="1" strike="noStrike" spc="-1">
                <a:solidFill>
                  <a:srgbClr val="252525"/>
                </a:solidFill>
                <a:latin typeface="Open Sans"/>
                <a:ea typeface="DejaVu Sans"/>
              </a:rPr>
              <a:t>ALLEVAMENTO</a:t>
            </a:r>
            <a:endParaRPr lang="it-IT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600" b="1" strike="noStrike" spc="-1">
                <a:solidFill>
                  <a:srgbClr val="252525"/>
                </a:solidFill>
                <a:latin typeface="Calibri"/>
                <a:ea typeface="DejaVu Sans"/>
              </a:rPr>
              <a:t>ATTIVITA’ PROGRAMMATE</a:t>
            </a:r>
            <a:endParaRPr lang="it-IT" sz="1600" b="0" strike="noStrike" spc="-1">
              <a:latin typeface="Arial"/>
            </a:endParaRPr>
          </a:p>
        </p:txBody>
      </p:sp>
      <p:graphicFrame>
        <p:nvGraphicFramePr>
          <p:cNvPr id="170" name="Tabella 8"/>
          <p:cNvGraphicFramePr/>
          <p:nvPr/>
        </p:nvGraphicFramePr>
        <p:xfrm>
          <a:off x="1134000" y="1901880"/>
          <a:ext cx="9421200" cy="3116520"/>
        </p:xfrm>
        <a:graphic>
          <a:graphicData uri="http://schemas.openxmlformats.org/drawingml/2006/table">
            <a:tbl>
              <a:tblPr/>
              <a:tblGrid>
                <a:gridCol w="1842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1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1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26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2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strike="noStrike" spc="-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DejaVu Sans"/>
                        </a:rPr>
                        <a:t>materiale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5400" marR="5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cat. animale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5400" marR="5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strike="noStrike" spc="-1">
                          <a:solidFill>
                            <a:srgbClr val="5B9BD5"/>
                          </a:solidFill>
                          <a:latin typeface="Calibri"/>
                          <a:ea typeface="DejaVu Sans"/>
                        </a:rPr>
                        <a:t>cat.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5400" marR="5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molecola ricercata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5400" marR="5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DejaVu Sans"/>
                        </a:rPr>
                        <a:t> 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5400" marR="5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5400" marR="5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5B9BD5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5400" marR="5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5400" marR="5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DejaVu Sans"/>
                        </a:rPr>
                        <a:t>latte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5400" marR="5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bovino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5400" marR="5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5B9BD5"/>
                          </a:solidFill>
                          <a:latin typeface="Calibri"/>
                          <a:ea typeface="DejaVu Sans"/>
                        </a:rPr>
                        <a:t>B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5400" marR="5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cefalosporine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5400" marR="5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DejaVu Sans"/>
                        </a:rPr>
                        <a:t>latte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5400" marR="5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bovino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5400" marR="5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5B9BD5"/>
                          </a:solidFill>
                          <a:latin typeface="Calibri"/>
                          <a:ea typeface="DejaVu Sans"/>
                        </a:rPr>
                        <a:t>B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5400" marR="5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sulfamidici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5400" marR="5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DejaVu Sans"/>
                        </a:rPr>
                        <a:t>uova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5400" marR="5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galline ov.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5400" marR="5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FF0000"/>
                          </a:solidFill>
                          <a:latin typeface="Calibri"/>
                          <a:ea typeface="DejaVu Sans"/>
                        </a:rPr>
                        <a:t>A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5400" marR="5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metaboliti dei nitrofurani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5400" marR="5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DejaVu Sans"/>
                        </a:rPr>
                        <a:t>uova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5400" marR="5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galline ov.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5400" marR="5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5B9BD5"/>
                          </a:solidFill>
                          <a:latin typeface="Calibri"/>
                          <a:ea typeface="DejaVu Sans"/>
                        </a:rPr>
                        <a:t>B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5400" marR="5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nitroimidazoli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5400" marR="5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DejaVu Sans"/>
                        </a:rPr>
                        <a:t>miele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5400" marR="5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api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5400" marR="5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5B9BD5"/>
                          </a:solidFill>
                          <a:latin typeface="Calibri"/>
                          <a:ea typeface="DejaVu Sans"/>
                        </a:rPr>
                        <a:t>B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5400" marR="5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macrolidi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5400" marR="5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DejaVu Sans"/>
                        </a:rPr>
                        <a:t>muscolo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5400" marR="5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trote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5400" marR="5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FF0000"/>
                          </a:solidFill>
                          <a:latin typeface="Calibri"/>
                          <a:ea typeface="DejaVu Sans"/>
                        </a:rPr>
                        <a:t>A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5400" marR="5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metaboliti dei nitrofurani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5400" marR="5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DejaVu Sans"/>
                        </a:rPr>
                        <a:t>muscolo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5400" marR="5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trote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5400" marR="5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FF0000"/>
                          </a:solidFill>
                          <a:latin typeface="Calibri"/>
                          <a:ea typeface="DejaVu Sans"/>
                        </a:rPr>
                        <a:t>A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5400" marR="5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cloramfenicolo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5400" marR="5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DejaVu Sans"/>
                        </a:rPr>
                        <a:t>muscolo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5400" marR="5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trote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5400" marR="5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FF0000"/>
                          </a:solidFill>
                          <a:latin typeface="Calibri"/>
                          <a:ea typeface="DejaVu Sans"/>
                        </a:rPr>
                        <a:t>A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5400" marR="5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cloramfenicolo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5400" marR="5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248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TOTALE                                                                                                    8                               </a:t>
                      </a:r>
                      <a:endParaRPr lang="it-IT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                                                      NESSUNA POSITIVITA’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5400" marR="5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magine 6"/>
          <p:cNvPicPr/>
          <p:nvPr/>
        </p:nvPicPr>
        <p:blipFill>
          <a:blip r:embed="rId3"/>
          <a:stretch/>
        </p:blipFill>
        <p:spPr>
          <a:xfrm>
            <a:off x="0" y="6449760"/>
            <a:ext cx="12189600" cy="405720"/>
          </a:xfrm>
          <a:prstGeom prst="rect">
            <a:avLst/>
          </a:prstGeom>
          <a:ln w="0">
            <a:noFill/>
          </a:ln>
        </p:spPr>
      </p:pic>
      <p:pic>
        <p:nvPicPr>
          <p:cNvPr id="172" name="Immagine 7"/>
          <p:cNvPicPr/>
          <p:nvPr/>
        </p:nvPicPr>
        <p:blipFill>
          <a:blip r:embed="rId3"/>
          <a:stretch/>
        </p:blipFill>
        <p:spPr>
          <a:xfrm>
            <a:off x="0" y="0"/>
            <a:ext cx="12189600" cy="405720"/>
          </a:xfrm>
          <a:prstGeom prst="rect">
            <a:avLst/>
          </a:prstGeom>
          <a:ln w="0">
            <a:noFill/>
          </a:ln>
        </p:spPr>
      </p:pic>
      <p:pic>
        <p:nvPicPr>
          <p:cNvPr id="173" name="Immagine 3"/>
          <p:cNvPicPr/>
          <p:nvPr/>
        </p:nvPicPr>
        <p:blipFill>
          <a:blip r:embed="rId4"/>
          <a:stretch/>
        </p:blipFill>
        <p:spPr>
          <a:xfrm>
            <a:off x="0" y="0"/>
            <a:ext cx="1702440" cy="405720"/>
          </a:xfrm>
          <a:prstGeom prst="rect">
            <a:avLst/>
          </a:prstGeom>
          <a:ln w="0">
            <a:noFill/>
          </a:ln>
        </p:spPr>
      </p:pic>
      <p:pic>
        <p:nvPicPr>
          <p:cNvPr id="174" name="Immagine 4"/>
          <p:cNvPicPr/>
          <p:nvPr/>
        </p:nvPicPr>
        <p:blipFill>
          <a:blip r:embed="rId5"/>
          <a:stretch/>
        </p:blipFill>
        <p:spPr>
          <a:xfrm>
            <a:off x="10617840" y="0"/>
            <a:ext cx="1571760" cy="405720"/>
          </a:xfrm>
          <a:prstGeom prst="rect">
            <a:avLst/>
          </a:prstGeom>
          <a:ln w="0">
            <a:noFill/>
          </a:ln>
        </p:spPr>
      </p:pic>
      <p:sp>
        <p:nvSpPr>
          <p:cNvPr id="175" name="CasellaDiTesto 2"/>
          <p:cNvSpPr/>
          <p:nvPr/>
        </p:nvSpPr>
        <p:spPr>
          <a:xfrm>
            <a:off x="946800" y="408240"/>
            <a:ext cx="1005804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252525"/>
                </a:solidFill>
                <a:latin typeface="Calibri"/>
                <a:ea typeface="DejaVu Sans"/>
              </a:rPr>
              <a:t> ASL Rieti PRR ANNO DI RIFERIMENTO 2022.   ATTIVITA’ PROGRAMMATE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252525"/>
                </a:solidFill>
                <a:latin typeface="Calibri"/>
                <a:ea typeface="DejaVu Sans"/>
              </a:rPr>
              <a:t>     </a:t>
            </a:r>
            <a:r>
              <a:rPr lang="it-IT" sz="1600" b="1" strike="noStrike" spc="-1">
                <a:solidFill>
                  <a:srgbClr val="252525"/>
                </a:solidFill>
                <a:latin typeface="Calibri"/>
                <a:ea typeface="DejaVu Sans"/>
              </a:rPr>
              <a:t>MATTATOIO</a:t>
            </a:r>
            <a:r>
              <a:rPr lang="it-IT" sz="1800" b="1" strike="noStrike" spc="-1">
                <a:solidFill>
                  <a:srgbClr val="252525"/>
                </a:solidFill>
                <a:latin typeface="Calibri"/>
                <a:ea typeface="DejaVu Sans"/>
              </a:rPr>
              <a:t>  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</p:txBody>
      </p:sp>
      <p:graphicFrame>
        <p:nvGraphicFramePr>
          <p:cNvPr id="176" name="Tabella 1"/>
          <p:cNvGraphicFramePr/>
          <p:nvPr/>
        </p:nvGraphicFramePr>
        <p:xfrm>
          <a:off x="267840" y="1092240"/>
          <a:ext cx="11418120" cy="5014440"/>
        </p:xfrm>
        <a:graphic>
          <a:graphicData uri="http://schemas.openxmlformats.org/drawingml/2006/table">
            <a:tbl>
              <a:tblPr/>
              <a:tblGrid>
                <a:gridCol w="868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1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0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2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16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2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246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96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materiale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cat. Animale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cat.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molecola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n° cam.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mattatoio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programma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data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operatore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fegato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vacca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FF0000"/>
                          </a:solidFill>
                          <a:latin typeface="Calibri"/>
                          <a:ea typeface="DejaVu Sans"/>
                        </a:rPr>
                        <a:t>A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clembuterolo simili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fegato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vacca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A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clembuterolo simili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muscolo 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vacca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5B9BD5"/>
                          </a:solidFill>
                          <a:latin typeface="Calibri"/>
                          <a:ea typeface="DejaVu Sans"/>
                        </a:rPr>
                        <a:t>B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sulfamidici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fegato 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bovino adulto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5B9BD5"/>
                          </a:solidFill>
                          <a:latin typeface="Calibri"/>
                          <a:ea typeface="DejaVu Sans"/>
                        </a:rPr>
                        <a:t>B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avermectine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muscolo 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bovino adulto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5B9BD5"/>
                          </a:solidFill>
                          <a:latin typeface="Calibri"/>
                          <a:ea typeface="DejaVu Sans"/>
                        </a:rPr>
                        <a:t>B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sulfamidici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fegato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bovino adulto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FF0000"/>
                          </a:solidFill>
                          <a:latin typeface="Calibri"/>
                          <a:ea typeface="DejaVu Sans"/>
                        </a:rPr>
                        <a:t>A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salbutamolo simili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fegato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bovino adulto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FF0000"/>
                          </a:solidFill>
                          <a:latin typeface="Calibri"/>
                          <a:ea typeface="DejaVu Sans"/>
                        </a:rPr>
                        <a:t>A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clembuterolo simili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fegato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bovino adulto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FF0000"/>
                          </a:solidFill>
                          <a:latin typeface="Calibri"/>
                          <a:ea typeface="DejaVu Sans"/>
                        </a:rPr>
                        <a:t>A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clembuterolo simili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TOTALE BOVINI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8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72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fegato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ovino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5B9BD5"/>
                          </a:solidFill>
                          <a:latin typeface="Calibri"/>
                          <a:ea typeface="DejaVu Sans"/>
                        </a:rPr>
                        <a:t>B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benzimidazolici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fegato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ovino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5B9BD5"/>
                          </a:solidFill>
                          <a:latin typeface="Calibri"/>
                          <a:ea typeface="DejaVu Sans"/>
                        </a:rPr>
                        <a:t>B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benzimidazolici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muscolo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ovino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FF0000"/>
                          </a:solidFill>
                          <a:latin typeface="Calibri"/>
                          <a:ea typeface="DejaVu Sans"/>
                        </a:rPr>
                        <a:t>A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dapsone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muscolo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ovino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5B9BD5"/>
                          </a:solidFill>
                          <a:latin typeface="Calibri"/>
                          <a:ea typeface="DejaVu Sans"/>
                        </a:rPr>
                        <a:t>B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macrolidi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2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muscolo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ovino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FF0000"/>
                          </a:solidFill>
                          <a:latin typeface="Calibri"/>
                          <a:ea typeface="DejaVu Sans"/>
                        </a:rPr>
                        <a:t>A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metaboliti dei nitrofurani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2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muscolo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ovino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5B9BD5"/>
                          </a:solidFill>
                          <a:latin typeface="Calibri"/>
                          <a:ea typeface="DejaVu Sans"/>
                        </a:rPr>
                        <a:t>B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sulfamidici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2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muscolo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ovino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5B9BD5"/>
                          </a:solidFill>
                          <a:latin typeface="Calibri"/>
                          <a:ea typeface="DejaVu Sans"/>
                        </a:rPr>
                        <a:t>B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sulfamidici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TOTALE OVINI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 b="1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7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 </a:t>
                      </a:r>
                      <a:r>
                        <a:rPr lang="it-IT" sz="1400" b="1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NESSUNA POSITIVITA’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 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 marL="9000" marR="9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magine 6"/>
          <p:cNvPicPr/>
          <p:nvPr/>
        </p:nvPicPr>
        <p:blipFill>
          <a:blip r:embed="rId3"/>
          <a:stretch/>
        </p:blipFill>
        <p:spPr>
          <a:xfrm>
            <a:off x="0" y="6449760"/>
            <a:ext cx="12189600" cy="405720"/>
          </a:xfrm>
          <a:prstGeom prst="rect">
            <a:avLst/>
          </a:prstGeom>
          <a:ln w="0">
            <a:noFill/>
          </a:ln>
        </p:spPr>
      </p:pic>
      <p:pic>
        <p:nvPicPr>
          <p:cNvPr id="178" name="Immagine 7"/>
          <p:cNvPicPr/>
          <p:nvPr/>
        </p:nvPicPr>
        <p:blipFill>
          <a:blip r:embed="rId3"/>
          <a:stretch/>
        </p:blipFill>
        <p:spPr>
          <a:xfrm>
            <a:off x="0" y="0"/>
            <a:ext cx="12189600" cy="405720"/>
          </a:xfrm>
          <a:prstGeom prst="rect">
            <a:avLst/>
          </a:prstGeom>
          <a:ln w="0">
            <a:noFill/>
          </a:ln>
        </p:spPr>
      </p:pic>
      <p:pic>
        <p:nvPicPr>
          <p:cNvPr id="179" name="Immagine 3"/>
          <p:cNvPicPr/>
          <p:nvPr/>
        </p:nvPicPr>
        <p:blipFill>
          <a:blip r:embed="rId4"/>
          <a:stretch/>
        </p:blipFill>
        <p:spPr>
          <a:xfrm>
            <a:off x="0" y="0"/>
            <a:ext cx="1702440" cy="405720"/>
          </a:xfrm>
          <a:prstGeom prst="rect">
            <a:avLst/>
          </a:prstGeom>
          <a:ln w="0">
            <a:noFill/>
          </a:ln>
        </p:spPr>
      </p:pic>
      <p:pic>
        <p:nvPicPr>
          <p:cNvPr id="180" name="Immagine 4"/>
          <p:cNvPicPr/>
          <p:nvPr/>
        </p:nvPicPr>
        <p:blipFill>
          <a:blip r:embed="rId5"/>
          <a:stretch/>
        </p:blipFill>
        <p:spPr>
          <a:xfrm>
            <a:off x="10617840" y="0"/>
            <a:ext cx="1571760" cy="405720"/>
          </a:xfrm>
          <a:prstGeom prst="rect">
            <a:avLst/>
          </a:prstGeom>
          <a:ln w="0">
            <a:noFill/>
          </a:ln>
        </p:spPr>
      </p:pic>
      <p:sp>
        <p:nvSpPr>
          <p:cNvPr id="181" name="CasellaDiTesto 2"/>
          <p:cNvSpPr/>
          <p:nvPr/>
        </p:nvSpPr>
        <p:spPr>
          <a:xfrm>
            <a:off x="852480" y="408240"/>
            <a:ext cx="10058040" cy="493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000" b="1" strike="noStrike" spc="-1">
                <a:solidFill>
                  <a:srgbClr val="252525"/>
                </a:solidFill>
                <a:latin typeface="Open Sans"/>
                <a:ea typeface="DejaVu Sans"/>
              </a:rPr>
              <a:t>ASL Rieti PNR MATTATOIO </a:t>
            </a:r>
            <a:endParaRPr lang="it-IT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000" b="1" strike="noStrike" spc="-1">
                <a:solidFill>
                  <a:srgbClr val="252525"/>
                </a:solidFill>
                <a:latin typeface="Open Sans"/>
                <a:ea typeface="DejaVu Sans"/>
              </a:rPr>
              <a:t>MACELLAZIONI D’URGENZA</a:t>
            </a:r>
            <a:endParaRPr lang="it-IT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000" b="0" strike="noStrike" spc="-1">
                <a:solidFill>
                  <a:srgbClr val="252525"/>
                </a:solidFill>
                <a:latin typeface="Open Sans"/>
                <a:ea typeface="DejaVu Sans"/>
              </a:rPr>
              <a:t>Gli animali macellati d’Urgenza sono sottoposti a campionamenti mirati alla ricerca di residui di farmaci sia di categoria  </a:t>
            </a:r>
            <a:r>
              <a:rPr lang="it-IT" sz="2000" b="1" strike="noStrike" spc="-1">
                <a:solidFill>
                  <a:srgbClr val="252525"/>
                </a:solidFill>
                <a:latin typeface="Open Sans"/>
                <a:ea typeface="DejaVu Sans"/>
              </a:rPr>
              <a:t>A</a:t>
            </a:r>
            <a:r>
              <a:rPr lang="it-IT" sz="2000" b="0" strike="noStrike" spc="-1">
                <a:solidFill>
                  <a:srgbClr val="252525"/>
                </a:solidFill>
                <a:latin typeface="Open Sans"/>
                <a:ea typeface="DejaVu Sans"/>
              </a:rPr>
              <a:t> per verificarne l’uso illecito di farmaci  o di molecole vietate;</a:t>
            </a:r>
            <a:endParaRPr lang="it-IT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000" b="0" strike="noStrike" spc="-1">
                <a:solidFill>
                  <a:srgbClr val="252525"/>
                </a:solidFill>
                <a:latin typeface="Open Sans"/>
                <a:ea typeface="DejaVu Sans"/>
              </a:rPr>
              <a:t>La ricerca invece di farmaci di categoria </a:t>
            </a:r>
            <a:r>
              <a:rPr lang="it-IT" sz="2000" b="1" strike="noStrike" spc="-1">
                <a:solidFill>
                  <a:srgbClr val="252525"/>
                </a:solidFill>
                <a:latin typeface="Open Sans"/>
                <a:ea typeface="DejaVu Sans"/>
              </a:rPr>
              <a:t>B </a:t>
            </a:r>
            <a:r>
              <a:rPr lang="it-IT" sz="2000" b="0" strike="noStrike" spc="-1">
                <a:solidFill>
                  <a:srgbClr val="252525"/>
                </a:solidFill>
                <a:latin typeface="Open Sans"/>
                <a:ea typeface="DejaVu Sans"/>
              </a:rPr>
              <a:t>«quindi consentiti» è per valutare il rispetto dei tempi di sospensione qualora l’animale fosse stato trattato nei giorni precedenti alla macellazione d’Urgenza.</a:t>
            </a:r>
            <a:endParaRPr lang="it-IT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000" b="0" strike="noStrike" spc="-1">
                <a:solidFill>
                  <a:srgbClr val="252525"/>
                </a:solidFill>
                <a:latin typeface="Open Sans"/>
                <a:ea typeface="DejaVu Sans"/>
              </a:rPr>
              <a:t>Nell’ anno 2021 su un numero di 83 macellazioni d’urgenza si è  riscontrato un solo caso di positività per </a:t>
            </a:r>
            <a:r>
              <a:rPr lang="it-IT" sz="2000" b="1" strike="noStrike" spc="-1">
                <a:solidFill>
                  <a:srgbClr val="252525"/>
                </a:solidFill>
                <a:latin typeface="Open Sans"/>
                <a:ea typeface="DejaVu Sans"/>
              </a:rPr>
              <a:t>Desametasone</a:t>
            </a:r>
            <a:r>
              <a:rPr lang="it-IT" sz="2000" b="0" strike="noStrike" spc="-1">
                <a:solidFill>
                  <a:srgbClr val="252525"/>
                </a:solidFill>
                <a:latin typeface="Open Sans"/>
                <a:ea typeface="DejaVu Sans"/>
              </a:rPr>
              <a:t>  sul </a:t>
            </a:r>
            <a:r>
              <a:rPr lang="it-IT" sz="2000" b="1" strike="noStrike" spc="-1">
                <a:solidFill>
                  <a:srgbClr val="252525"/>
                </a:solidFill>
                <a:latin typeface="Open Sans"/>
                <a:ea typeface="DejaVu Sans"/>
              </a:rPr>
              <a:t>FEGATO</a:t>
            </a:r>
            <a:r>
              <a:rPr lang="it-IT" sz="2000" b="0" strike="noStrike" spc="-1">
                <a:solidFill>
                  <a:srgbClr val="252525"/>
                </a:solidFill>
                <a:latin typeface="Open Sans"/>
                <a:ea typeface="DejaVu Sans"/>
              </a:rPr>
              <a:t> di una bovina macellata pari quindi allo 0,83%. </a:t>
            </a:r>
            <a:endParaRPr lang="it-IT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magine 6"/>
          <p:cNvPicPr/>
          <p:nvPr/>
        </p:nvPicPr>
        <p:blipFill>
          <a:blip r:embed="rId3"/>
          <a:stretch/>
        </p:blipFill>
        <p:spPr>
          <a:xfrm>
            <a:off x="0" y="6449760"/>
            <a:ext cx="12189600" cy="405720"/>
          </a:xfrm>
          <a:prstGeom prst="rect">
            <a:avLst/>
          </a:prstGeom>
          <a:ln w="0">
            <a:noFill/>
          </a:ln>
        </p:spPr>
      </p:pic>
      <p:pic>
        <p:nvPicPr>
          <p:cNvPr id="183" name="Immagine 7"/>
          <p:cNvPicPr/>
          <p:nvPr/>
        </p:nvPicPr>
        <p:blipFill>
          <a:blip r:embed="rId3"/>
          <a:stretch/>
        </p:blipFill>
        <p:spPr>
          <a:xfrm>
            <a:off x="0" y="0"/>
            <a:ext cx="12189600" cy="405720"/>
          </a:xfrm>
          <a:prstGeom prst="rect">
            <a:avLst/>
          </a:prstGeom>
          <a:ln w="0">
            <a:noFill/>
          </a:ln>
        </p:spPr>
      </p:pic>
      <p:pic>
        <p:nvPicPr>
          <p:cNvPr id="184" name="Immagine 3"/>
          <p:cNvPicPr/>
          <p:nvPr/>
        </p:nvPicPr>
        <p:blipFill>
          <a:blip r:embed="rId4"/>
          <a:stretch/>
        </p:blipFill>
        <p:spPr>
          <a:xfrm>
            <a:off x="0" y="0"/>
            <a:ext cx="1702440" cy="405720"/>
          </a:xfrm>
          <a:prstGeom prst="rect">
            <a:avLst/>
          </a:prstGeom>
          <a:ln w="0">
            <a:noFill/>
          </a:ln>
        </p:spPr>
      </p:pic>
      <p:pic>
        <p:nvPicPr>
          <p:cNvPr id="185" name="Immagine 4"/>
          <p:cNvPicPr/>
          <p:nvPr/>
        </p:nvPicPr>
        <p:blipFill>
          <a:blip r:embed="rId5"/>
          <a:stretch/>
        </p:blipFill>
        <p:spPr>
          <a:xfrm>
            <a:off x="10617840" y="0"/>
            <a:ext cx="1571760" cy="405720"/>
          </a:xfrm>
          <a:prstGeom prst="rect">
            <a:avLst/>
          </a:prstGeom>
          <a:ln w="0">
            <a:noFill/>
          </a:ln>
        </p:spPr>
      </p:pic>
      <p:sp>
        <p:nvSpPr>
          <p:cNvPr id="186" name="CasellaDiTesto 2"/>
          <p:cNvSpPr/>
          <p:nvPr/>
        </p:nvSpPr>
        <p:spPr>
          <a:xfrm>
            <a:off x="852480" y="0"/>
            <a:ext cx="1005804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</p:txBody>
      </p:sp>
      <p:sp>
        <p:nvSpPr>
          <p:cNvPr id="187" name="CasellaDiTesto 9"/>
          <p:cNvSpPr/>
          <p:nvPr/>
        </p:nvSpPr>
        <p:spPr>
          <a:xfrm>
            <a:off x="731160" y="1620000"/>
            <a:ext cx="1078704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DAI dati del Ministero della Salute l’attività del Piano nazionale residui nell’anno  2021, in termini di percentuali di non conformità e conformità, è comparabile con quella degli anni precedenti. 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Si registra per il 2021 un netto miglioramento delle attività del territorio, in termini di performance (attività effettuata rispetto a quella programmata), di tempi di caricamento dati nel sistema informatico, e, in misura minore, di tempi di analisi dei campioni. 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88" name="Rettangolo 187"/>
          <p:cNvSpPr/>
          <p:nvPr/>
        </p:nvSpPr>
        <p:spPr>
          <a:xfrm>
            <a:off x="720000" y="3489480"/>
            <a:ext cx="10618200" cy="100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it-IT" sz="1800" b="1" i="1" strike="noStrike" spc="-1">
                <a:solidFill>
                  <a:srgbClr val="404040"/>
                </a:solidFill>
                <a:latin typeface="Calibri"/>
                <a:ea typeface="DejaVu Sans"/>
              </a:rPr>
              <a:t>Prosegue  il trend positivo delle riduzioni delle vendite di farmaci veterinari</a:t>
            </a:r>
            <a:r>
              <a:rPr lang="it-IT" sz="1800" b="0" strike="noStrike" spc="-1">
                <a:solidFill>
                  <a:srgbClr val="404040"/>
                </a:solidFill>
                <a:latin typeface="Calibri"/>
                <a:ea typeface="DejaVu Sans"/>
              </a:rPr>
              <a:t>  </a:t>
            </a:r>
            <a:r>
              <a:rPr lang="it-IT" sz="1800" b="0" i="1" strike="noStrike" spc="-1">
                <a:solidFill>
                  <a:srgbClr val="404040"/>
                </a:solidFill>
                <a:latin typeface="Calibri"/>
                <a:ea typeface="DejaVu Sans"/>
              </a:rPr>
              <a:t>a dimostrazione dell’efficacia delle azioni pianificate e attuate nel settore veterinario per il contrasto all’antimicrobico-resistenza, in particolare sulla promozione di un uso prudente degli antimicrobici.</a:t>
            </a:r>
            <a:r>
              <a:rPr lang="it-IT" sz="1800" b="0" strike="noStrike" spc="-1">
                <a:solidFill>
                  <a:srgbClr val="404040"/>
                </a:solidFill>
                <a:latin typeface="Calibri"/>
                <a:ea typeface="DejaVu Sans"/>
              </a:rPr>
              <a:t>“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89" name="Rettangolo 188"/>
          <p:cNvSpPr/>
          <p:nvPr/>
        </p:nvSpPr>
        <p:spPr>
          <a:xfrm>
            <a:off x="5040000" y="943920"/>
            <a:ext cx="36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Figura a mano libera 189"/>
          <p:cNvSpPr/>
          <p:nvPr/>
        </p:nvSpPr>
        <p:spPr>
          <a:xfrm>
            <a:off x="5220000" y="2880000"/>
            <a:ext cx="178200" cy="538200"/>
          </a:xfrm>
          <a:custGeom>
            <a:avLst/>
            <a:gdLst/>
            <a:ahLst/>
            <a:cxnLst/>
            <a:rect l="l" t="t" r="r" b="b"/>
            <a:pathLst>
              <a:path w="502" h="1502">
                <a:moveTo>
                  <a:pt x="125" y="0"/>
                </a:moveTo>
                <a:lnTo>
                  <a:pt x="125" y="1125"/>
                </a:lnTo>
                <a:lnTo>
                  <a:pt x="0" y="1125"/>
                </a:lnTo>
                <a:lnTo>
                  <a:pt x="250" y="1501"/>
                </a:lnTo>
                <a:lnTo>
                  <a:pt x="501" y="1125"/>
                </a:lnTo>
                <a:lnTo>
                  <a:pt x="375" y="1125"/>
                </a:lnTo>
                <a:lnTo>
                  <a:pt x="375" y="0"/>
                </a:lnTo>
                <a:lnTo>
                  <a:pt x="125" y="0"/>
                </a:lnTo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magine 6_0"/>
          <p:cNvPicPr/>
          <p:nvPr/>
        </p:nvPicPr>
        <p:blipFill>
          <a:blip r:embed="rId3"/>
          <a:stretch/>
        </p:blipFill>
        <p:spPr>
          <a:xfrm>
            <a:off x="0" y="6449760"/>
            <a:ext cx="12189600" cy="405720"/>
          </a:xfrm>
          <a:prstGeom prst="rect">
            <a:avLst/>
          </a:prstGeom>
          <a:ln w="0">
            <a:noFill/>
          </a:ln>
        </p:spPr>
      </p:pic>
      <p:pic>
        <p:nvPicPr>
          <p:cNvPr id="192" name="Immagine 7_0"/>
          <p:cNvPicPr/>
          <p:nvPr/>
        </p:nvPicPr>
        <p:blipFill>
          <a:blip r:embed="rId3"/>
          <a:stretch/>
        </p:blipFill>
        <p:spPr>
          <a:xfrm>
            <a:off x="0" y="0"/>
            <a:ext cx="12189600" cy="405720"/>
          </a:xfrm>
          <a:prstGeom prst="rect">
            <a:avLst/>
          </a:prstGeom>
          <a:ln w="0">
            <a:noFill/>
          </a:ln>
        </p:spPr>
      </p:pic>
      <p:pic>
        <p:nvPicPr>
          <p:cNvPr id="193" name="Immagine 3_0"/>
          <p:cNvPicPr/>
          <p:nvPr/>
        </p:nvPicPr>
        <p:blipFill>
          <a:blip r:embed="rId4"/>
          <a:stretch/>
        </p:blipFill>
        <p:spPr>
          <a:xfrm>
            <a:off x="0" y="0"/>
            <a:ext cx="1702440" cy="405720"/>
          </a:xfrm>
          <a:prstGeom prst="rect">
            <a:avLst/>
          </a:prstGeom>
          <a:ln w="0">
            <a:noFill/>
          </a:ln>
        </p:spPr>
      </p:pic>
      <p:pic>
        <p:nvPicPr>
          <p:cNvPr id="194" name="Immagine 4_0"/>
          <p:cNvPicPr/>
          <p:nvPr/>
        </p:nvPicPr>
        <p:blipFill>
          <a:blip r:embed="rId5"/>
          <a:stretch/>
        </p:blipFill>
        <p:spPr>
          <a:xfrm>
            <a:off x="10617840" y="0"/>
            <a:ext cx="1571760" cy="405720"/>
          </a:xfrm>
          <a:prstGeom prst="rect">
            <a:avLst/>
          </a:prstGeom>
          <a:ln w="0">
            <a:noFill/>
          </a:ln>
        </p:spPr>
      </p:pic>
      <p:sp>
        <p:nvSpPr>
          <p:cNvPr id="195" name="CasellaDiTesto 2_0"/>
          <p:cNvSpPr/>
          <p:nvPr/>
        </p:nvSpPr>
        <p:spPr>
          <a:xfrm>
            <a:off x="852480" y="0"/>
            <a:ext cx="1005804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</p:txBody>
      </p:sp>
      <p:sp>
        <p:nvSpPr>
          <p:cNvPr id="196" name="CasellaDiTesto 9_0"/>
          <p:cNvSpPr/>
          <p:nvPr/>
        </p:nvSpPr>
        <p:spPr>
          <a:xfrm>
            <a:off x="651960" y="1201680"/>
            <a:ext cx="10787040" cy="36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Rettangolo 196"/>
          <p:cNvSpPr/>
          <p:nvPr/>
        </p:nvSpPr>
        <p:spPr>
          <a:xfrm>
            <a:off x="540000" y="2669040"/>
            <a:ext cx="10798200" cy="1469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EF35D4"/>
                </a:solidFill>
                <a:latin typeface="Calibri"/>
                <a:ea typeface="DejaVu Sans"/>
              </a:rPr>
              <a:t>Diminuscono di nuovo i Residui di farmaci Veterinari negli alimenti di origine animale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800" b="0" strike="noStrike" spc="-1">
                <a:solidFill>
                  <a:srgbClr val="404040"/>
                </a:solidFill>
                <a:latin typeface="Calibri"/>
                <a:ea typeface="DejaVu Sans"/>
              </a:rPr>
              <a:t>     0,17% è la percentuale di non conformità rilevato nel 2022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7030A0"/>
                </a:solidFill>
                <a:latin typeface="Calibri"/>
                <a:ea typeface="DejaVu Sans"/>
              </a:rPr>
              <a:t>E’ il dato più basso degli ultimo 12 anni !!!!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800" b="0" strike="noStrike" spc="-1">
                <a:solidFill>
                  <a:srgbClr val="404040"/>
                </a:solidFill>
                <a:latin typeface="Calibri"/>
                <a:ea typeface="DejaVu Sans"/>
              </a:rPr>
              <a:t> </a:t>
            </a:r>
            <a:r>
              <a:rPr lang="it-IT" sz="1800" b="1" strike="noStrike" spc="-1">
                <a:solidFill>
                  <a:srgbClr val="FF0000"/>
                </a:solidFill>
                <a:latin typeface="Calibri"/>
                <a:ea typeface="DejaVu Sans"/>
              </a:rPr>
              <a:t>Nelle carni avicole europee sono quasi assenti i residui di antibiotici 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0070C0"/>
                </a:solidFill>
                <a:latin typeface="Calibri"/>
                <a:ea typeface="DejaVu Sans"/>
              </a:rPr>
              <a:t>Netta diminuzione degli anticoccidici nel Pollame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800" b="0" strike="noStrike" spc="-1">
                <a:solidFill>
                  <a:srgbClr val="404040"/>
                </a:solidFill>
                <a:latin typeface="Calibri"/>
                <a:ea typeface="DejaVu Sans"/>
              </a:rPr>
              <a:t>                             (irregolarità sono state del 0,05% dei campionamenti effettuati)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98" name="Rettangolo 197"/>
          <p:cNvSpPr/>
          <p:nvPr/>
        </p:nvSpPr>
        <p:spPr>
          <a:xfrm>
            <a:off x="900000" y="1201680"/>
            <a:ext cx="10371600" cy="60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it-IT" sz="3600" b="0" strike="noStrike" spc="-1">
                <a:solidFill>
                  <a:srgbClr val="3477B2"/>
                </a:solidFill>
                <a:latin typeface="Century Gothic"/>
                <a:ea typeface="DejaVu Sans"/>
              </a:rPr>
              <a:t>Farmaci Veterinari, EFSA: Residui ai minimi storici</a:t>
            </a:r>
            <a:endParaRPr lang="it-IT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magine 6"/>
          <p:cNvPicPr/>
          <p:nvPr/>
        </p:nvPicPr>
        <p:blipFill>
          <a:blip r:embed="rId3"/>
          <a:stretch/>
        </p:blipFill>
        <p:spPr>
          <a:xfrm>
            <a:off x="0" y="6374520"/>
            <a:ext cx="12189600" cy="405720"/>
          </a:xfrm>
          <a:prstGeom prst="rect">
            <a:avLst/>
          </a:prstGeom>
          <a:ln w="0">
            <a:noFill/>
          </a:ln>
        </p:spPr>
      </p:pic>
      <p:pic>
        <p:nvPicPr>
          <p:cNvPr id="200" name="Immagine 7"/>
          <p:cNvPicPr/>
          <p:nvPr/>
        </p:nvPicPr>
        <p:blipFill>
          <a:blip r:embed="rId3"/>
          <a:stretch/>
        </p:blipFill>
        <p:spPr>
          <a:xfrm>
            <a:off x="0" y="0"/>
            <a:ext cx="12189600" cy="405720"/>
          </a:xfrm>
          <a:prstGeom prst="rect">
            <a:avLst/>
          </a:prstGeom>
          <a:ln w="0">
            <a:noFill/>
          </a:ln>
        </p:spPr>
      </p:pic>
      <p:pic>
        <p:nvPicPr>
          <p:cNvPr id="201" name="Immagine 3"/>
          <p:cNvPicPr/>
          <p:nvPr/>
        </p:nvPicPr>
        <p:blipFill>
          <a:blip r:embed="rId4"/>
          <a:stretch/>
        </p:blipFill>
        <p:spPr>
          <a:xfrm>
            <a:off x="0" y="0"/>
            <a:ext cx="1702440" cy="405720"/>
          </a:xfrm>
          <a:prstGeom prst="rect">
            <a:avLst/>
          </a:prstGeom>
          <a:ln w="0">
            <a:noFill/>
          </a:ln>
        </p:spPr>
      </p:pic>
      <p:pic>
        <p:nvPicPr>
          <p:cNvPr id="202" name="Immagine 4"/>
          <p:cNvPicPr/>
          <p:nvPr/>
        </p:nvPicPr>
        <p:blipFill>
          <a:blip r:embed="rId5"/>
          <a:stretch/>
        </p:blipFill>
        <p:spPr>
          <a:xfrm>
            <a:off x="10617840" y="0"/>
            <a:ext cx="1571760" cy="405720"/>
          </a:xfrm>
          <a:prstGeom prst="rect">
            <a:avLst/>
          </a:prstGeom>
          <a:ln w="0">
            <a:noFill/>
          </a:ln>
        </p:spPr>
      </p:pic>
      <p:sp>
        <p:nvSpPr>
          <p:cNvPr id="203" name="CasellaDiTesto 8"/>
          <p:cNvSpPr/>
          <p:nvPr/>
        </p:nvSpPr>
        <p:spPr>
          <a:xfrm>
            <a:off x="866160" y="1787400"/>
            <a:ext cx="9748800" cy="283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800" b="0" strike="noStrike" spc="-1">
                <a:solidFill>
                  <a:srgbClr val="333333"/>
                </a:solidFill>
                <a:latin typeface="Calibri"/>
                <a:ea typeface="DejaVu Sans"/>
              </a:rPr>
              <a:t>I risultati acquisiti ci danno consapevolezza che  la  giusta programmazione dei PNR </a:t>
            </a:r>
            <a:r>
              <a:rPr lang="it-IT" sz="1800" b="1" strike="noStrike" spc="-1">
                <a:solidFill>
                  <a:srgbClr val="333333"/>
                </a:solidFill>
                <a:latin typeface="Calibri"/>
                <a:ea typeface="DejaVu Sans"/>
              </a:rPr>
              <a:t>basato sul rischio, </a:t>
            </a:r>
            <a:r>
              <a:rPr lang="it-IT" sz="1800" b="0" strike="noStrike" spc="-1">
                <a:solidFill>
                  <a:srgbClr val="333333"/>
                </a:solidFill>
                <a:latin typeface="Calibri"/>
                <a:ea typeface="DejaVu Sans"/>
              </a:rPr>
              <a:t>e una </a:t>
            </a:r>
            <a:r>
              <a:rPr lang="it-IT" sz="1800" b="1" strike="noStrike" spc="-1">
                <a:solidFill>
                  <a:srgbClr val="333333"/>
                </a:solidFill>
                <a:latin typeface="Calibri"/>
                <a:ea typeface="DejaVu Sans"/>
              </a:rPr>
              <a:t> adeguata strategia di campionamento, </a:t>
            </a:r>
            <a:r>
              <a:rPr lang="it-IT" sz="1800" b="0" strike="noStrike" spc="-1">
                <a:solidFill>
                  <a:srgbClr val="333333"/>
                </a:solidFill>
                <a:latin typeface="Calibri"/>
                <a:ea typeface="DejaVu Sans"/>
              </a:rPr>
              <a:t>rappresentano la strada percorribile</a:t>
            </a:r>
            <a:r>
              <a:rPr lang="it-IT" sz="1800" b="1" strike="noStrike" spc="-1">
                <a:solidFill>
                  <a:srgbClr val="333333"/>
                </a:solidFill>
                <a:latin typeface="Calibri"/>
                <a:ea typeface="DejaVu Sans"/>
              </a:rPr>
              <a:t> </a:t>
            </a:r>
            <a:r>
              <a:rPr lang="it-IT" sz="1800" b="0" strike="noStrike" spc="-1">
                <a:solidFill>
                  <a:srgbClr val="333333"/>
                </a:solidFill>
                <a:latin typeface="Calibri"/>
                <a:ea typeface="DejaVu Sans"/>
              </a:rPr>
              <a:t>per poter</a:t>
            </a:r>
            <a:r>
              <a:rPr lang="it-IT" sz="1800" b="1" strike="noStrike" spc="-1">
                <a:solidFill>
                  <a:srgbClr val="333333"/>
                </a:solidFill>
                <a:latin typeface="Calibri"/>
                <a:ea typeface="DejaVu Sans"/>
              </a:rPr>
              <a:t> </a:t>
            </a:r>
            <a:r>
              <a:rPr lang="it-IT" sz="1800" b="0" strike="noStrike" spc="-1">
                <a:solidFill>
                  <a:srgbClr val="333333"/>
                </a:solidFill>
                <a:latin typeface="Calibri"/>
                <a:ea typeface="DejaVu Sans"/>
              </a:rPr>
              <a:t> limitare l’uso di farmaci  e quindi la  minore presenza  di residui nei prodotti, con il calo conseguente del fenomeno dell’ antimicrobico resistenza,   e  giungere alla risoluzione di un problema globale, 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333333"/>
                </a:solidFill>
                <a:latin typeface="Calibri"/>
                <a:ea typeface="DejaVu Sans"/>
              </a:rPr>
              <a:t>che</a:t>
            </a:r>
            <a:r>
              <a:rPr lang="it-IT" sz="1800" b="0" strike="noStrike" spc="-1">
                <a:solidFill>
                  <a:srgbClr val="333333"/>
                </a:solidFill>
                <a:latin typeface="Calibri"/>
                <a:ea typeface="DejaVu Sans"/>
              </a:rPr>
              <a:t> </a:t>
            </a:r>
            <a:r>
              <a:rPr lang="it-IT" sz="1800" b="1" strike="noStrike" spc="-1">
                <a:solidFill>
                  <a:srgbClr val="3F3F3F"/>
                </a:solidFill>
                <a:latin typeface="Calibri"/>
                <a:ea typeface="DejaVu Sans"/>
              </a:rPr>
              <a:t>va affrontato in una logica collaborativa ispirata al concetto di “One-Health”</a:t>
            </a:r>
            <a:r>
              <a:rPr lang="it-IT" sz="1800" b="0" strike="noStrike" spc="-1">
                <a:solidFill>
                  <a:srgbClr val="3F3F3F"/>
                </a:solidFill>
                <a:latin typeface="Calibri"/>
                <a:ea typeface="DejaVu Sans"/>
              </a:rPr>
              <a:t>, 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212529"/>
                </a:solidFill>
                <a:latin typeface="Calibri"/>
                <a:ea typeface="DejaVu Sans"/>
              </a:rPr>
              <a:t>Dove figure quali</a:t>
            </a:r>
            <a:r>
              <a:rPr lang="it-IT" sz="1800" b="1" strike="noStrike" spc="-1">
                <a:solidFill>
                  <a:srgbClr val="212529"/>
                </a:solidFill>
                <a:latin typeface="Calibri"/>
                <a:ea typeface="DejaVu Sans"/>
              </a:rPr>
              <a:t> medici, veterinari, ambientalisti, economisti, sociologi etc, </a:t>
            </a:r>
            <a:r>
              <a:rPr lang="it-IT" sz="1800" b="0" strike="noStrike" spc="-1">
                <a:solidFill>
                  <a:srgbClr val="3F3F3F"/>
                </a:solidFill>
                <a:latin typeface="Calibri"/>
                <a:ea typeface="DejaVu Sans"/>
              </a:rPr>
              <a:t>prescindendo  dal contesto ambientale e dalla intersciplinarità, collaborano al fine di raggiungere l’obiettivo comune  che e quello di garantire  la salute umana , animale  e dell’ecosistema che sono legate in modo indissolubile. 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204" name="CasellaDiTesto 11"/>
          <p:cNvSpPr/>
          <p:nvPr/>
        </p:nvSpPr>
        <p:spPr>
          <a:xfrm>
            <a:off x="2693880" y="1186920"/>
            <a:ext cx="60933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252525"/>
                </a:solidFill>
                <a:latin typeface="Open Sans"/>
                <a:ea typeface="DejaVu Sans"/>
              </a:rPr>
              <a:t>Conclusioni</a:t>
            </a:r>
            <a:endParaRPr lang="it-IT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magine 6"/>
          <p:cNvPicPr/>
          <p:nvPr/>
        </p:nvPicPr>
        <p:blipFill>
          <a:blip r:embed="rId2"/>
          <a:stretch/>
        </p:blipFill>
        <p:spPr>
          <a:xfrm>
            <a:off x="0" y="6449760"/>
            <a:ext cx="12189600" cy="405720"/>
          </a:xfrm>
          <a:prstGeom prst="rect">
            <a:avLst/>
          </a:prstGeom>
          <a:ln w="0">
            <a:noFill/>
          </a:ln>
        </p:spPr>
      </p:pic>
      <p:pic>
        <p:nvPicPr>
          <p:cNvPr id="90" name="Immagine 7"/>
          <p:cNvPicPr/>
          <p:nvPr/>
        </p:nvPicPr>
        <p:blipFill>
          <a:blip r:embed="rId2"/>
          <a:stretch/>
        </p:blipFill>
        <p:spPr>
          <a:xfrm>
            <a:off x="0" y="0"/>
            <a:ext cx="12189600" cy="405720"/>
          </a:xfrm>
          <a:prstGeom prst="rect">
            <a:avLst/>
          </a:prstGeom>
          <a:ln w="0">
            <a:noFill/>
          </a:ln>
        </p:spPr>
      </p:pic>
      <p:pic>
        <p:nvPicPr>
          <p:cNvPr id="91" name="Immagine 3"/>
          <p:cNvPicPr/>
          <p:nvPr/>
        </p:nvPicPr>
        <p:blipFill>
          <a:blip r:embed="rId3"/>
          <a:stretch/>
        </p:blipFill>
        <p:spPr>
          <a:xfrm>
            <a:off x="0" y="0"/>
            <a:ext cx="1702440" cy="405720"/>
          </a:xfrm>
          <a:prstGeom prst="rect">
            <a:avLst/>
          </a:prstGeom>
          <a:ln w="0">
            <a:noFill/>
          </a:ln>
        </p:spPr>
      </p:pic>
      <p:pic>
        <p:nvPicPr>
          <p:cNvPr id="92" name="Immagine 4"/>
          <p:cNvPicPr/>
          <p:nvPr/>
        </p:nvPicPr>
        <p:blipFill>
          <a:blip r:embed="rId4"/>
          <a:stretch/>
        </p:blipFill>
        <p:spPr>
          <a:xfrm>
            <a:off x="10617840" y="0"/>
            <a:ext cx="1571760" cy="405720"/>
          </a:xfrm>
          <a:prstGeom prst="rect">
            <a:avLst/>
          </a:prstGeom>
          <a:ln w="0">
            <a:noFill/>
          </a:ln>
        </p:spPr>
      </p:pic>
      <p:sp>
        <p:nvSpPr>
          <p:cNvPr id="93" name="CasellaDiTesto 5"/>
          <p:cNvSpPr/>
          <p:nvPr/>
        </p:nvSpPr>
        <p:spPr>
          <a:xfrm>
            <a:off x="1104840" y="1263960"/>
            <a:ext cx="10571760" cy="530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Agli animali </a:t>
            </a:r>
            <a:r>
              <a:rPr lang="it-IT" sz="18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produttori di alimenti </a:t>
            </a:r>
            <a:r>
              <a:rPr lang="it-IT" sz="18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possono essere somministrati medicinali veterinari per prevenire o curare le malattie. Tali sostanze </a:t>
            </a:r>
            <a:r>
              <a:rPr lang="it-IT" sz="1800" b="0" i="1" strike="noStrike" spc="-1">
                <a:solidFill>
                  <a:srgbClr val="404040"/>
                </a:solidFill>
                <a:latin typeface="Calibri"/>
                <a:ea typeface="DejaVu Sans"/>
              </a:rPr>
              <a:t>possono lasciare residui</a:t>
            </a:r>
            <a:r>
              <a:rPr lang="it-IT" sz="18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 e causare </a:t>
            </a:r>
            <a:r>
              <a:rPr lang="it-IT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potenziali effetti nocivi per la salute dell’uomo. 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3F3F3F"/>
                </a:solidFill>
                <a:latin typeface="Source Sans Pro"/>
                <a:ea typeface="DejaVu Sans"/>
              </a:rPr>
              <a:t>Tra le cause, legate alla permanenza di residui nei prodotti e quella forse più importante, è  l’impiego non prudente (eccessivo) dei farmaci ad azione antibatterica.</a:t>
            </a:r>
            <a:r>
              <a:rPr lang="it-IT" sz="1800" b="0" strike="noStrike" spc="-1">
                <a:solidFill>
                  <a:srgbClr val="3F3F3F"/>
                </a:solidFill>
                <a:latin typeface="Source Sans Pro"/>
                <a:ea typeface="DejaVu Sans"/>
              </a:rPr>
              <a:t> 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I residui  possono causare nell’uomo un danno: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800" b="1" i="1" strike="noStrike" spc="-1">
                <a:solidFill>
                  <a:srgbClr val="FF0000"/>
                </a:solidFill>
                <a:latin typeface="Calibri"/>
                <a:ea typeface="DejaVu Sans"/>
              </a:rPr>
              <a:t>DIRETTO</a:t>
            </a:r>
            <a:endParaRPr lang="it-IT" sz="1800" b="0" strike="noStrike" spc="-1">
              <a:latin typeface="Arial"/>
            </a:endParaRPr>
          </a:p>
          <a:p>
            <a:pPr marL="285840" indent="-283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fenomeni tossici, acuti o cronici, comprese reazioni farmacologiche esagerate;</a:t>
            </a: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  </a:t>
            </a:r>
            <a:endParaRPr lang="it-IT" sz="1200" b="0" strike="noStrike" spc="-1">
              <a:latin typeface="Arial"/>
            </a:endParaRPr>
          </a:p>
          <a:p>
            <a:pPr marL="285840" indent="-283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effetti sul sistema immunitario, soprattutto allergici e iperergici, a volte immunosoppressivi; </a:t>
            </a:r>
            <a:endParaRPr lang="it-IT" sz="1800" b="0" strike="noStrike" spc="-1">
              <a:latin typeface="Arial"/>
            </a:endParaRPr>
          </a:p>
          <a:p>
            <a:pPr marL="285840" indent="-283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 effetti mutageni;  effetti cancerogeni. 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</p:txBody>
      </p:sp>
      <p:pic>
        <p:nvPicPr>
          <p:cNvPr id="94" name="Picture 4" descr="page9image96320"/>
          <p:cNvPicPr/>
          <p:nvPr/>
        </p:nvPicPr>
        <p:blipFill>
          <a:blip r:embed="rId5"/>
          <a:stretch/>
        </p:blipFill>
        <p:spPr>
          <a:xfrm>
            <a:off x="0" y="972360"/>
            <a:ext cx="1102320" cy="187920"/>
          </a:xfrm>
          <a:prstGeom prst="rect">
            <a:avLst/>
          </a:prstGeom>
          <a:ln w="0">
            <a:noFill/>
          </a:ln>
        </p:spPr>
      </p:pic>
      <p:pic>
        <p:nvPicPr>
          <p:cNvPr id="95" name="Picture 2" descr="page9image97664"/>
          <p:cNvPicPr/>
          <p:nvPr/>
        </p:nvPicPr>
        <p:blipFill>
          <a:blip r:embed="rId6"/>
          <a:stretch/>
        </p:blipFill>
        <p:spPr>
          <a:xfrm>
            <a:off x="0" y="0"/>
            <a:ext cx="2143800" cy="873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magine 7"/>
          <p:cNvPicPr/>
          <p:nvPr/>
        </p:nvPicPr>
        <p:blipFill>
          <a:blip r:embed="rId2"/>
          <a:stretch/>
        </p:blipFill>
        <p:spPr>
          <a:xfrm>
            <a:off x="784080" y="586440"/>
            <a:ext cx="3894120" cy="3731760"/>
          </a:xfrm>
          <a:prstGeom prst="rect">
            <a:avLst/>
          </a:prstGeom>
          <a:ln w="0">
            <a:noFill/>
          </a:ln>
        </p:spPr>
      </p:pic>
      <p:sp>
        <p:nvSpPr>
          <p:cNvPr id="206" name="CasellaDiTesto 8"/>
          <p:cNvSpPr/>
          <p:nvPr/>
        </p:nvSpPr>
        <p:spPr>
          <a:xfrm>
            <a:off x="4595040" y="2210760"/>
            <a:ext cx="631728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4000" b="0" strike="noStrike" spc="-1">
                <a:solidFill>
                  <a:srgbClr val="000000"/>
                </a:solidFill>
                <a:latin typeface="Calibri"/>
                <a:ea typeface="DejaVu Sans"/>
              </a:rPr>
              <a:t>GRAZIE PER L’ATTENZIONE</a:t>
            </a:r>
            <a:endParaRPr lang="it-IT" sz="4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magine 6"/>
          <p:cNvPicPr/>
          <p:nvPr/>
        </p:nvPicPr>
        <p:blipFill>
          <a:blip r:embed="rId2"/>
          <a:stretch/>
        </p:blipFill>
        <p:spPr>
          <a:xfrm>
            <a:off x="0" y="6449760"/>
            <a:ext cx="12189600" cy="405720"/>
          </a:xfrm>
          <a:prstGeom prst="rect">
            <a:avLst/>
          </a:prstGeom>
          <a:ln w="0">
            <a:noFill/>
          </a:ln>
        </p:spPr>
      </p:pic>
      <p:pic>
        <p:nvPicPr>
          <p:cNvPr id="97" name="Immagine 7"/>
          <p:cNvPicPr/>
          <p:nvPr/>
        </p:nvPicPr>
        <p:blipFill>
          <a:blip r:embed="rId2"/>
          <a:stretch/>
        </p:blipFill>
        <p:spPr>
          <a:xfrm>
            <a:off x="0" y="0"/>
            <a:ext cx="12189600" cy="405720"/>
          </a:xfrm>
          <a:prstGeom prst="rect">
            <a:avLst/>
          </a:prstGeom>
          <a:ln w="0">
            <a:noFill/>
          </a:ln>
        </p:spPr>
      </p:pic>
      <p:pic>
        <p:nvPicPr>
          <p:cNvPr id="98" name="Immagine 3"/>
          <p:cNvPicPr/>
          <p:nvPr/>
        </p:nvPicPr>
        <p:blipFill>
          <a:blip r:embed="rId3"/>
          <a:stretch/>
        </p:blipFill>
        <p:spPr>
          <a:xfrm>
            <a:off x="0" y="0"/>
            <a:ext cx="1702440" cy="405720"/>
          </a:xfrm>
          <a:prstGeom prst="rect">
            <a:avLst/>
          </a:prstGeom>
          <a:ln w="0">
            <a:noFill/>
          </a:ln>
        </p:spPr>
      </p:pic>
      <p:pic>
        <p:nvPicPr>
          <p:cNvPr id="99" name="Immagine 4"/>
          <p:cNvPicPr/>
          <p:nvPr/>
        </p:nvPicPr>
        <p:blipFill>
          <a:blip r:embed="rId4"/>
          <a:stretch/>
        </p:blipFill>
        <p:spPr>
          <a:xfrm>
            <a:off x="10617840" y="0"/>
            <a:ext cx="1571760" cy="405720"/>
          </a:xfrm>
          <a:prstGeom prst="rect">
            <a:avLst/>
          </a:prstGeom>
          <a:ln w="0">
            <a:noFill/>
          </a:ln>
        </p:spPr>
      </p:pic>
      <p:sp>
        <p:nvSpPr>
          <p:cNvPr id="100" name="CasellaDiTesto 9"/>
          <p:cNvSpPr/>
          <p:nvPr/>
        </p:nvSpPr>
        <p:spPr>
          <a:xfrm>
            <a:off x="459360" y="588960"/>
            <a:ext cx="111340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800" b="1" i="1" strike="noStrike" spc="-1">
                <a:solidFill>
                  <a:srgbClr val="FF0000"/>
                </a:solidFill>
                <a:latin typeface="Calibri"/>
                <a:ea typeface="DejaVu Sans"/>
              </a:rPr>
              <a:t>INDIRETTO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</p:txBody>
      </p:sp>
      <p:sp>
        <p:nvSpPr>
          <p:cNvPr id="101" name="CasellaDiTesto 8"/>
          <p:cNvSpPr/>
          <p:nvPr/>
        </p:nvSpPr>
        <p:spPr>
          <a:xfrm>
            <a:off x="315360" y="600840"/>
            <a:ext cx="10842840" cy="3899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8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ANTIMICROBICO-RESISTENZA (AMR)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fenomeno complesso per il quale alcuni ceppi batterici, in particolar modo alcune specie componenti la flora batterica intestinale, acquisiscono la proprietà di essere insensibili all'azione di molti farmaci antibatterici 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(Specie batteriche incriminate: </a:t>
            </a:r>
            <a:r>
              <a:rPr lang="it-IT" sz="16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Salmonella typhimurium, S.dublin, S. newport 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e numerosi sierotipi di </a:t>
            </a:r>
            <a:r>
              <a:rPr lang="it-IT" sz="16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E. coli) 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Nell’uomo si può verificare  che :  per la rapida proliferazione di  forme AMR 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408240" algn="l"/>
              </a:tabLst>
            </a:pPr>
            <a:endParaRPr lang="it-IT" sz="1800" b="0" strike="noStrike" spc="-1">
              <a:latin typeface="Arial"/>
            </a:endParaRPr>
          </a:p>
          <a:p>
            <a:pPr marL="1296000" lvl="5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08240" algn="l"/>
              </a:tabLst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 caso di assunzione di antibiotici a scopo terapeutico MANCATO EFFETTO! 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408240" algn="l"/>
              </a:tabLst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                         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408240" algn="l"/>
              </a:tabLst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                                    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408240" algn="l"/>
              </a:tabLst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RISCHIO DI GRAVI PATOLOGIE ANCHE MORTALI 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408240" algn="l"/>
              </a:tabLst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                                       in particolare in individui giovani o molto anziani o immunodepressi.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02" name="Freccia circolare a sinistra 10"/>
          <p:cNvSpPr/>
          <p:nvPr/>
        </p:nvSpPr>
        <p:spPr>
          <a:xfrm>
            <a:off x="8123400" y="3346560"/>
            <a:ext cx="405000" cy="605520"/>
          </a:xfrm>
          <a:prstGeom prst="curvedLeftArrow">
            <a:avLst>
              <a:gd name="adj1" fmla="val 25000"/>
              <a:gd name="adj2" fmla="val 50000"/>
              <a:gd name="adj3" fmla="val 13924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3" name="CasellaDiTesto 14"/>
          <p:cNvSpPr/>
          <p:nvPr/>
        </p:nvSpPr>
        <p:spPr>
          <a:xfrm>
            <a:off x="351360" y="4402800"/>
            <a:ext cx="1105128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Gli alimenti possono anche contenere residui di pesticidi e contaminanti ai quali sono stati esposti gli animali.</a:t>
            </a:r>
            <a:r>
              <a:rPr lang="it-IT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con potenziali effetti nocivi per la salute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800" b="0" i="1" strike="noStrike" spc="-1">
                <a:solidFill>
                  <a:srgbClr val="FF0000"/>
                </a:solidFill>
                <a:latin typeface="Calibri"/>
                <a:ea typeface="DejaVu Sans"/>
              </a:rPr>
              <a:t>In tutti i casi, i livelli di residui, per legge non devono superare determinati valori per non arrecare danni al consumatore.(LMR) </a:t>
            </a:r>
            <a:endParaRPr lang="it-IT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magine 6"/>
          <p:cNvPicPr/>
          <p:nvPr/>
        </p:nvPicPr>
        <p:blipFill>
          <a:blip r:embed="rId3"/>
          <a:stretch/>
        </p:blipFill>
        <p:spPr>
          <a:xfrm>
            <a:off x="0" y="6449760"/>
            <a:ext cx="12189600" cy="405720"/>
          </a:xfrm>
          <a:prstGeom prst="rect">
            <a:avLst/>
          </a:prstGeom>
          <a:ln w="0">
            <a:noFill/>
          </a:ln>
        </p:spPr>
      </p:pic>
      <p:pic>
        <p:nvPicPr>
          <p:cNvPr id="105" name="Immagine 7"/>
          <p:cNvPicPr/>
          <p:nvPr/>
        </p:nvPicPr>
        <p:blipFill>
          <a:blip r:embed="rId3"/>
          <a:stretch/>
        </p:blipFill>
        <p:spPr>
          <a:xfrm>
            <a:off x="0" y="0"/>
            <a:ext cx="12189600" cy="405720"/>
          </a:xfrm>
          <a:prstGeom prst="rect">
            <a:avLst/>
          </a:prstGeom>
          <a:ln w="0">
            <a:noFill/>
          </a:ln>
        </p:spPr>
      </p:pic>
      <p:pic>
        <p:nvPicPr>
          <p:cNvPr id="106" name="Immagine 3"/>
          <p:cNvPicPr/>
          <p:nvPr/>
        </p:nvPicPr>
        <p:blipFill>
          <a:blip r:embed="rId4"/>
          <a:stretch/>
        </p:blipFill>
        <p:spPr>
          <a:xfrm>
            <a:off x="0" y="0"/>
            <a:ext cx="1702440" cy="405720"/>
          </a:xfrm>
          <a:prstGeom prst="rect">
            <a:avLst/>
          </a:prstGeom>
          <a:ln w="0">
            <a:noFill/>
          </a:ln>
        </p:spPr>
      </p:pic>
      <p:pic>
        <p:nvPicPr>
          <p:cNvPr id="107" name="Immagine 4"/>
          <p:cNvPicPr/>
          <p:nvPr/>
        </p:nvPicPr>
        <p:blipFill>
          <a:blip r:embed="rId5"/>
          <a:stretch/>
        </p:blipFill>
        <p:spPr>
          <a:xfrm>
            <a:off x="10617840" y="0"/>
            <a:ext cx="1571760" cy="405720"/>
          </a:xfrm>
          <a:prstGeom prst="rect">
            <a:avLst/>
          </a:prstGeom>
          <a:ln w="0">
            <a:noFill/>
          </a:ln>
        </p:spPr>
      </p:pic>
      <p:sp>
        <p:nvSpPr>
          <p:cNvPr id="108" name="CasellaDiTesto 2"/>
          <p:cNvSpPr/>
          <p:nvPr/>
        </p:nvSpPr>
        <p:spPr>
          <a:xfrm>
            <a:off x="324000" y="2218320"/>
            <a:ext cx="10775160" cy="3655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A</a:t>
            </a:r>
            <a:r>
              <a:rPr lang="it-IT" sz="18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rticolo 19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Norme specifiche sui controlli ufficiali e per le azioni intraprese dalle autorità competenti in merito a residui di sostanze pertinenti negli alimenti e nei mangimi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1.   Controlli ufficiali intesi a verificare la conformità alla normativa </a:t>
            </a:r>
            <a:r>
              <a:rPr lang="it-IT" sz="18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omiss…</a:t>
            </a: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8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includono controlli ufficiali, da eseguire in tutte le fasi di </a:t>
            </a:r>
            <a:r>
              <a:rPr lang="it-IT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produzione, trasformazione e distribuzione</a:t>
            </a:r>
            <a:r>
              <a:rPr lang="it-IT" sz="18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, su sostanze pertinenti, comprese sostanze destinate a essere utilizzate in materiali a contatto con gli alimenti, 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contaminanti, sostanze non autorizzate, proibite e indesiderabili, il cui impiego o la cui presenza su colture o in animali o per produrre o trasformare alimenti o mangimi possa dar luogo a residui di tali sostanze negli alimenti o nei mangimi.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</p:txBody>
      </p:sp>
      <p:sp>
        <p:nvSpPr>
          <p:cNvPr id="109" name="CasellaDiTesto 10"/>
          <p:cNvSpPr/>
          <p:nvPr/>
        </p:nvSpPr>
        <p:spPr>
          <a:xfrm>
            <a:off x="1090080" y="777600"/>
            <a:ext cx="1051308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Il regolamento (UE) 2017/625 disciplina l’esecuzione dei controlli ufficiali e delle altre attività ufficiali effettuati dalle autorità competenti degli Stati membri… </a:t>
            </a:r>
            <a:r>
              <a:rPr lang="it-IT" sz="18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omiss</a:t>
            </a: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 particolare l’articolo </a:t>
            </a:r>
            <a:r>
              <a:rPr lang="it-IT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9</a:t>
            </a: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di tale regolamento impone alle autorità competenti di effettuare </a:t>
            </a:r>
            <a:r>
              <a:rPr lang="it-IT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regolarmente controlli ufficiali su tutti gli operatori in base al rischio e con frequenza adeguata.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10" name="CasellaDiTesto 5"/>
          <p:cNvSpPr/>
          <p:nvPr/>
        </p:nvSpPr>
        <p:spPr>
          <a:xfrm>
            <a:off x="4303800" y="408240"/>
            <a:ext cx="31860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I CONTROLLI UFFICIALI</a:t>
            </a:r>
            <a:endParaRPr lang="it-IT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magine 6"/>
          <p:cNvPicPr/>
          <p:nvPr/>
        </p:nvPicPr>
        <p:blipFill>
          <a:blip r:embed="rId3"/>
          <a:stretch/>
        </p:blipFill>
        <p:spPr>
          <a:xfrm>
            <a:off x="0" y="6449760"/>
            <a:ext cx="12189600" cy="405720"/>
          </a:xfrm>
          <a:prstGeom prst="rect">
            <a:avLst/>
          </a:prstGeom>
          <a:ln w="0">
            <a:noFill/>
          </a:ln>
        </p:spPr>
      </p:pic>
      <p:pic>
        <p:nvPicPr>
          <p:cNvPr id="112" name="Immagine 7"/>
          <p:cNvPicPr/>
          <p:nvPr/>
        </p:nvPicPr>
        <p:blipFill>
          <a:blip r:embed="rId3"/>
          <a:stretch/>
        </p:blipFill>
        <p:spPr>
          <a:xfrm>
            <a:off x="0" y="0"/>
            <a:ext cx="12189600" cy="405720"/>
          </a:xfrm>
          <a:prstGeom prst="rect">
            <a:avLst/>
          </a:prstGeom>
          <a:ln w="0">
            <a:noFill/>
          </a:ln>
        </p:spPr>
      </p:pic>
      <p:pic>
        <p:nvPicPr>
          <p:cNvPr id="113" name="Immagine 3"/>
          <p:cNvPicPr/>
          <p:nvPr/>
        </p:nvPicPr>
        <p:blipFill>
          <a:blip r:embed="rId4"/>
          <a:stretch/>
        </p:blipFill>
        <p:spPr>
          <a:xfrm>
            <a:off x="0" y="0"/>
            <a:ext cx="1702440" cy="405720"/>
          </a:xfrm>
          <a:prstGeom prst="rect">
            <a:avLst/>
          </a:prstGeom>
          <a:ln w="0">
            <a:noFill/>
          </a:ln>
        </p:spPr>
      </p:pic>
      <p:pic>
        <p:nvPicPr>
          <p:cNvPr id="114" name="Immagine 4"/>
          <p:cNvPicPr/>
          <p:nvPr/>
        </p:nvPicPr>
        <p:blipFill>
          <a:blip r:embed="rId5"/>
          <a:stretch/>
        </p:blipFill>
        <p:spPr>
          <a:xfrm>
            <a:off x="10617840" y="0"/>
            <a:ext cx="1571760" cy="405720"/>
          </a:xfrm>
          <a:prstGeom prst="rect">
            <a:avLst/>
          </a:prstGeom>
          <a:ln w="0">
            <a:noFill/>
          </a:ln>
        </p:spPr>
      </p:pic>
      <p:sp>
        <p:nvSpPr>
          <p:cNvPr id="115" name="CasellaDiTesto 2"/>
          <p:cNvSpPr/>
          <p:nvPr/>
        </p:nvSpPr>
        <p:spPr>
          <a:xfrm>
            <a:off x="1080000" y="900000"/>
            <a:ext cx="10184760" cy="39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Articolo </a:t>
            </a:r>
            <a:r>
              <a:rPr lang="it-IT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109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Prevede l’obbligo per gli Stati membri di assicurare che i controlli ufficiali siano eseguiti dalle autorità competenti sulla base di un 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Piano di controllo nazionale pluriennale  (</a:t>
            </a:r>
            <a:r>
              <a:rPr lang="it-IT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«PCNP»</a:t>
            </a: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). 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Controlli ufficiali sull’uso di sostanze farmacologicamente attive </a:t>
            </a:r>
            <a:r>
              <a:rPr lang="it-IT" sz="1800" b="1" strike="noStrike" spc="-1">
                <a:solidFill>
                  <a:srgbClr val="5B9BD5"/>
                </a:solidFill>
                <a:latin typeface="Calibri"/>
                <a:ea typeface="DejaVu Sans"/>
              </a:rPr>
              <a:t>autorizzate</a:t>
            </a:r>
            <a:r>
              <a:rPr lang="it-IT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come medicinali veterinari o come additivi per mangimi, 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e sull’uso di sostanze farmacologicamente attive </a:t>
            </a:r>
            <a:r>
              <a:rPr lang="it-IT" sz="1800" b="1" strike="noStrike" spc="-1">
                <a:solidFill>
                  <a:srgbClr val="FF0000"/>
                </a:solidFill>
                <a:latin typeface="Calibri"/>
                <a:ea typeface="DejaVu Sans"/>
              </a:rPr>
              <a:t>vietate o non autorizzate</a:t>
            </a:r>
            <a:r>
              <a:rPr lang="it-IT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, e dei loro </a:t>
            </a:r>
            <a:r>
              <a:rPr lang="it-IT" sz="1800" b="1" strike="noStrike" spc="-1">
                <a:solidFill>
                  <a:srgbClr val="00B050"/>
                </a:solidFill>
                <a:latin typeface="Calibri"/>
                <a:ea typeface="DejaVu Sans"/>
              </a:rPr>
              <a:t>residui.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16" name="Figura a mano libera 115"/>
          <p:cNvSpPr/>
          <p:nvPr/>
        </p:nvSpPr>
        <p:spPr>
          <a:xfrm>
            <a:off x="5760000" y="2700360"/>
            <a:ext cx="1257840" cy="717840"/>
          </a:xfrm>
          <a:custGeom>
            <a:avLst/>
            <a:gdLst/>
            <a:ahLst/>
            <a:cxnLst/>
            <a:rect l="l" t="t" r="r" b="b"/>
            <a:pathLst>
              <a:path w="2758" h="1497">
                <a:moveTo>
                  <a:pt x="1460" y="1000"/>
                </a:moveTo>
                <a:lnTo>
                  <a:pt x="1459" y="974"/>
                </a:lnTo>
                <a:lnTo>
                  <a:pt x="1455" y="948"/>
                </a:lnTo>
                <a:lnTo>
                  <a:pt x="1449" y="922"/>
                </a:lnTo>
                <a:lnTo>
                  <a:pt x="1441" y="896"/>
                </a:lnTo>
                <a:lnTo>
                  <a:pt x="1431" y="870"/>
                </a:lnTo>
                <a:lnTo>
                  <a:pt x="1418" y="845"/>
                </a:lnTo>
                <a:lnTo>
                  <a:pt x="1403" y="820"/>
                </a:lnTo>
                <a:lnTo>
                  <a:pt x="1386" y="796"/>
                </a:lnTo>
                <a:lnTo>
                  <a:pt x="1366" y="772"/>
                </a:lnTo>
                <a:lnTo>
                  <a:pt x="1345" y="749"/>
                </a:lnTo>
                <a:lnTo>
                  <a:pt x="1321" y="727"/>
                </a:lnTo>
                <a:lnTo>
                  <a:pt x="1296" y="705"/>
                </a:lnTo>
                <a:lnTo>
                  <a:pt x="1268" y="684"/>
                </a:lnTo>
                <a:lnTo>
                  <a:pt x="1239" y="664"/>
                </a:lnTo>
                <a:lnTo>
                  <a:pt x="1208" y="644"/>
                </a:lnTo>
                <a:lnTo>
                  <a:pt x="1175" y="626"/>
                </a:lnTo>
                <a:lnTo>
                  <a:pt x="1141" y="609"/>
                </a:lnTo>
                <a:lnTo>
                  <a:pt x="1105" y="593"/>
                </a:lnTo>
                <a:lnTo>
                  <a:pt x="1068" y="577"/>
                </a:lnTo>
                <a:lnTo>
                  <a:pt x="1029" y="563"/>
                </a:lnTo>
                <a:lnTo>
                  <a:pt x="989" y="550"/>
                </a:lnTo>
                <a:lnTo>
                  <a:pt x="948" y="538"/>
                </a:lnTo>
                <a:lnTo>
                  <a:pt x="906" y="528"/>
                </a:lnTo>
                <a:lnTo>
                  <a:pt x="863" y="519"/>
                </a:lnTo>
                <a:lnTo>
                  <a:pt x="820" y="511"/>
                </a:lnTo>
                <a:lnTo>
                  <a:pt x="775" y="504"/>
                </a:lnTo>
                <a:lnTo>
                  <a:pt x="731" y="498"/>
                </a:lnTo>
                <a:lnTo>
                  <a:pt x="685" y="494"/>
                </a:lnTo>
                <a:lnTo>
                  <a:pt x="640" y="492"/>
                </a:lnTo>
                <a:lnTo>
                  <a:pt x="594" y="490"/>
                </a:lnTo>
                <a:lnTo>
                  <a:pt x="548" y="490"/>
                </a:lnTo>
                <a:lnTo>
                  <a:pt x="502" y="491"/>
                </a:lnTo>
                <a:lnTo>
                  <a:pt x="457" y="494"/>
                </a:lnTo>
                <a:lnTo>
                  <a:pt x="412" y="498"/>
                </a:lnTo>
                <a:lnTo>
                  <a:pt x="367" y="503"/>
                </a:lnTo>
                <a:lnTo>
                  <a:pt x="322" y="510"/>
                </a:lnTo>
                <a:lnTo>
                  <a:pt x="279" y="518"/>
                </a:lnTo>
                <a:lnTo>
                  <a:pt x="0" y="54"/>
                </a:lnTo>
                <a:lnTo>
                  <a:pt x="86" y="39"/>
                </a:lnTo>
                <a:lnTo>
                  <a:pt x="173" y="26"/>
                </a:lnTo>
                <a:lnTo>
                  <a:pt x="261" y="16"/>
                </a:lnTo>
                <a:lnTo>
                  <a:pt x="350" y="8"/>
                </a:lnTo>
                <a:lnTo>
                  <a:pt x="440" y="3"/>
                </a:lnTo>
                <a:lnTo>
                  <a:pt x="529" y="0"/>
                </a:lnTo>
                <a:lnTo>
                  <a:pt x="619" y="0"/>
                </a:lnTo>
                <a:lnTo>
                  <a:pt x="709" y="3"/>
                </a:lnTo>
                <a:lnTo>
                  <a:pt x="799" y="9"/>
                </a:lnTo>
                <a:lnTo>
                  <a:pt x="887" y="17"/>
                </a:lnTo>
                <a:lnTo>
                  <a:pt x="975" y="27"/>
                </a:lnTo>
                <a:lnTo>
                  <a:pt x="1062" y="41"/>
                </a:lnTo>
                <a:lnTo>
                  <a:pt x="1148" y="56"/>
                </a:lnTo>
                <a:lnTo>
                  <a:pt x="1232" y="75"/>
                </a:lnTo>
                <a:lnTo>
                  <a:pt x="1314" y="95"/>
                </a:lnTo>
                <a:lnTo>
                  <a:pt x="1395" y="118"/>
                </a:lnTo>
                <a:lnTo>
                  <a:pt x="1473" y="144"/>
                </a:lnTo>
                <a:lnTo>
                  <a:pt x="1549" y="171"/>
                </a:lnTo>
                <a:lnTo>
                  <a:pt x="1622" y="201"/>
                </a:lnTo>
                <a:lnTo>
                  <a:pt x="1692" y="233"/>
                </a:lnTo>
                <a:lnTo>
                  <a:pt x="1760" y="267"/>
                </a:lnTo>
                <a:lnTo>
                  <a:pt x="1824" y="303"/>
                </a:lnTo>
                <a:lnTo>
                  <a:pt x="1885" y="341"/>
                </a:lnTo>
                <a:lnTo>
                  <a:pt x="1943" y="380"/>
                </a:lnTo>
                <a:lnTo>
                  <a:pt x="1997" y="422"/>
                </a:lnTo>
                <a:lnTo>
                  <a:pt x="2047" y="464"/>
                </a:lnTo>
                <a:lnTo>
                  <a:pt x="2093" y="508"/>
                </a:lnTo>
                <a:lnTo>
                  <a:pt x="2135" y="554"/>
                </a:lnTo>
                <a:lnTo>
                  <a:pt x="2173" y="600"/>
                </a:lnTo>
                <a:lnTo>
                  <a:pt x="2207" y="648"/>
                </a:lnTo>
                <a:lnTo>
                  <a:pt x="2236" y="696"/>
                </a:lnTo>
                <a:lnTo>
                  <a:pt x="2262" y="746"/>
                </a:lnTo>
                <a:lnTo>
                  <a:pt x="2282" y="796"/>
                </a:lnTo>
                <a:lnTo>
                  <a:pt x="2298" y="846"/>
                </a:lnTo>
                <a:lnTo>
                  <a:pt x="2310" y="897"/>
                </a:lnTo>
                <a:lnTo>
                  <a:pt x="2317" y="949"/>
                </a:lnTo>
                <a:lnTo>
                  <a:pt x="2319" y="1000"/>
                </a:lnTo>
                <a:lnTo>
                  <a:pt x="2757" y="1000"/>
                </a:lnTo>
                <a:lnTo>
                  <a:pt x="1890" y="1496"/>
                </a:lnTo>
                <a:lnTo>
                  <a:pt x="1023" y="1000"/>
                </a:lnTo>
                <a:lnTo>
                  <a:pt x="1460" y="1000"/>
                </a:lnTo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magine 6"/>
          <p:cNvPicPr/>
          <p:nvPr/>
        </p:nvPicPr>
        <p:blipFill>
          <a:blip r:embed="rId2"/>
          <a:stretch/>
        </p:blipFill>
        <p:spPr>
          <a:xfrm>
            <a:off x="0" y="6449760"/>
            <a:ext cx="12189600" cy="405720"/>
          </a:xfrm>
          <a:prstGeom prst="rect">
            <a:avLst/>
          </a:prstGeom>
          <a:ln w="0">
            <a:noFill/>
          </a:ln>
        </p:spPr>
      </p:pic>
      <p:pic>
        <p:nvPicPr>
          <p:cNvPr id="118" name="Immagine 7"/>
          <p:cNvPicPr/>
          <p:nvPr/>
        </p:nvPicPr>
        <p:blipFill>
          <a:blip r:embed="rId2"/>
          <a:stretch/>
        </p:blipFill>
        <p:spPr>
          <a:xfrm>
            <a:off x="0" y="0"/>
            <a:ext cx="12189600" cy="405720"/>
          </a:xfrm>
          <a:prstGeom prst="rect">
            <a:avLst/>
          </a:prstGeom>
          <a:ln w="0">
            <a:noFill/>
          </a:ln>
        </p:spPr>
      </p:pic>
      <p:pic>
        <p:nvPicPr>
          <p:cNvPr id="119" name="Immagine 3"/>
          <p:cNvPicPr/>
          <p:nvPr/>
        </p:nvPicPr>
        <p:blipFill>
          <a:blip r:embed="rId3"/>
          <a:stretch/>
        </p:blipFill>
        <p:spPr>
          <a:xfrm>
            <a:off x="0" y="0"/>
            <a:ext cx="1702440" cy="405720"/>
          </a:xfrm>
          <a:prstGeom prst="rect">
            <a:avLst/>
          </a:prstGeom>
          <a:ln w="0">
            <a:noFill/>
          </a:ln>
        </p:spPr>
      </p:pic>
      <p:pic>
        <p:nvPicPr>
          <p:cNvPr id="120" name="Immagine 4"/>
          <p:cNvPicPr/>
          <p:nvPr/>
        </p:nvPicPr>
        <p:blipFill>
          <a:blip r:embed="rId4"/>
          <a:stretch/>
        </p:blipFill>
        <p:spPr>
          <a:xfrm>
            <a:off x="10617840" y="0"/>
            <a:ext cx="1571760" cy="405720"/>
          </a:xfrm>
          <a:prstGeom prst="rect">
            <a:avLst/>
          </a:prstGeom>
          <a:ln w="0">
            <a:noFill/>
          </a:ln>
        </p:spPr>
      </p:pic>
      <p:sp>
        <p:nvSpPr>
          <p:cNvPr id="121" name="CasellaDiTesto 2"/>
          <p:cNvSpPr/>
          <p:nvPr/>
        </p:nvSpPr>
        <p:spPr>
          <a:xfrm>
            <a:off x="720000" y="1998000"/>
            <a:ext cx="11157840" cy="310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1C2024"/>
                </a:solidFill>
                <a:latin typeface="Calibri"/>
                <a:ea typeface="DejaVu Sans"/>
              </a:rPr>
              <a:t>Il Piano Nazionale per la ricerca dei Residui (di seguito PNR)</a:t>
            </a:r>
            <a:r>
              <a:rPr lang="it-IT" sz="1800" b="0" strike="noStrike" spc="-1">
                <a:solidFill>
                  <a:srgbClr val="1C2024"/>
                </a:solidFill>
                <a:latin typeface="Calibri"/>
                <a:ea typeface="DejaVu Sans"/>
              </a:rPr>
              <a:t> definisce le attività del controllo ufficiale da effettuare, sull'uso di sostanze </a:t>
            </a:r>
            <a:r>
              <a:rPr lang="it-IT" sz="1800" b="0" strike="noStrike" spc="-1">
                <a:solidFill>
                  <a:srgbClr val="158466"/>
                </a:solidFill>
                <a:latin typeface="Calibri"/>
                <a:ea typeface="DejaVu Sans"/>
              </a:rPr>
              <a:t>farmacologicamente attive autorizzate come medicinali veterinari o come additivi per mangimi</a:t>
            </a:r>
            <a:r>
              <a:rPr lang="it-IT" sz="1800" b="0" strike="noStrike" spc="-1">
                <a:solidFill>
                  <a:srgbClr val="1C2024"/>
                </a:solidFill>
                <a:latin typeface="Calibri"/>
                <a:ea typeface="DejaVu Sans"/>
              </a:rPr>
              <a:t> e di </a:t>
            </a:r>
            <a:r>
              <a:rPr lang="it-IT" sz="1800" b="0" strike="noStrike" spc="-1">
                <a:solidFill>
                  <a:srgbClr val="FF0000"/>
                </a:solidFill>
                <a:latin typeface="Calibri"/>
                <a:ea typeface="DejaVu Sans"/>
              </a:rPr>
              <a:t>sostanze farmacologicamente attive vietate o non autorizzate</a:t>
            </a:r>
            <a:r>
              <a:rPr lang="it-IT" sz="1800" b="0" strike="noStrike" spc="-1">
                <a:solidFill>
                  <a:srgbClr val="1C2024"/>
                </a:solidFill>
                <a:latin typeface="Calibri"/>
                <a:ea typeface="DejaVu Sans"/>
              </a:rPr>
              <a:t> e sui relativi residui.</a:t>
            </a:r>
            <a:r>
              <a:t/>
            </a:r>
            <a:br/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1C2024"/>
                </a:solidFill>
                <a:latin typeface="Calibri"/>
                <a:ea typeface="Microsoft YaHei"/>
              </a:rPr>
              <a:t>Nell’ambito del PNR sono </a:t>
            </a:r>
            <a:r>
              <a:rPr lang="it-IT" sz="1800" b="1" strike="noStrike" spc="-1">
                <a:solidFill>
                  <a:srgbClr val="FF0000"/>
                </a:solidFill>
                <a:latin typeface="Calibri"/>
                <a:ea typeface="Microsoft YaHei"/>
              </a:rPr>
              <a:t>controllati gli animali</a:t>
            </a:r>
            <a:r>
              <a:rPr lang="it-IT" sz="1800" b="0" strike="noStrike" spc="-1">
                <a:solidFill>
                  <a:srgbClr val="FF0000"/>
                </a:solidFill>
                <a:latin typeface="Calibri"/>
                <a:ea typeface="Microsoft YaHei"/>
              </a:rPr>
              <a:t> </a:t>
            </a:r>
            <a:r>
              <a:rPr lang="it-IT" sz="1800" b="0" strike="noStrike" spc="-1">
                <a:solidFill>
                  <a:srgbClr val="1C2024"/>
                </a:solidFill>
                <a:latin typeface="Calibri"/>
                <a:ea typeface="DejaVu Sans"/>
              </a:rPr>
              <a:t>bovini, suini, ovicaprini, equini, pollame, conigli e selvaggina allevata,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FF0000"/>
                </a:solidFill>
                <a:latin typeface="Calibri"/>
                <a:ea typeface="DejaVu Sans"/>
              </a:rPr>
              <a:t>e i prodotti di origine animale</a:t>
            </a:r>
            <a:r>
              <a:rPr lang="it-IT" sz="1800" b="0" strike="noStrike" spc="-1">
                <a:solidFill>
                  <a:srgbClr val="1C2024"/>
                </a:solidFill>
                <a:latin typeface="Calibri"/>
                <a:ea typeface="DejaVu Sans"/>
              </a:rPr>
              <a:t>:  acquacoltura, latte, uova, miele, budelli. 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800" b="0" strike="noStrike" spc="-1">
                <a:solidFill>
                  <a:srgbClr val="1C2024"/>
                </a:solidFill>
                <a:latin typeface="Calibri"/>
                <a:ea typeface="DejaVu Sans"/>
              </a:rPr>
              <a:t>Nel PNR sono inoltre  definite le attività, le </a:t>
            </a:r>
            <a:r>
              <a:rPr lang="it-IT" sz="1800" b="1" strike="noStrike" spc="-1">
                <a:solidFill>
                  <a:srgbClr val="1C2024"/>
                </a:solidFill>
                <a:latin typeface="Calibri"/>
                <a:ea typeface="DejaVu Sans"/>
              </a:rPr>
              <a:t>procedure, le specie e i prodotti di origine animale</a:t>
            </a:r>
            <a:r>
              <a:rPr lang="it-IT" sz="1800" b="0" strike="noStrike" spc="-1">
                <a:solidFill>
                  <a:srgbClr val="1C2024"/>
                </a:solidFill>
                <a:latin typeface="Calibri"/>
                <a:ea typeface="DejaVu Sans"/>
              </a:rPr>
              <a:t> da sottoporre a campionamento, </a:t>
            </a:r>
            <a:r>
              <a:rPr lang="it-IT" sz="1800" b="0" strike="noStrike" spc="-1">
                <a:solidFill>
                  <a:srgbClr val="00B050"/>
                </a:solidFill>
                <a:latin typeface="Calibri"/>
                <a:ea typeface="DejaVu Sans"/>
              </a:rPr>
              <a:t>la categoria di residui o di sostanze da ricercare</a:t>
            </a:r>
            <a:r>
              <a:rPr lang="it-IT" sz="1800" b="0" strike="noStrike" spc="-1">
                <a:solidFill>
                  <a:srgbClr val="1C2024"/>
                </a:solidFill>
                <a:latin typeface="Calibri"/>
                <a:ea typeface="DejaVu Sans"/>
              </a:rPr>
              <a:t>, </a:t>
            </a:r>
            <a:r>
              <a:rPr lang="it-IT" sz="1800" b="0" strike="noStrike" spc="-1">
                <a:solidFill>
                  <a:srgbClr val="FF0000"/>
                </a:solidFill>
                <a:latin typeface="Calibri"/>
                <a:ea typeface="DejaVu Sans"/>
              </a:rPr>
              <a:t>le strategie di campionamento, i livelli e le frequenze di campionamento</a:t>
            </a:r>
            <a:r>
              <a:rPr lang="it-IT" sz="1800" b="0" strike="noStrike" spc="-1">
                <a:solidFill>
                  <a:srgbClr val="1C2024"/>
                </a:solidFill>
                <a:latin typeface="Calibri"/>
                <a:ea typeface="DejaVu Sans"/>
              </a:rPr>
              <a:t>, secondo quanto previsto dalle norme europee e nazionali.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22" name="CasellaDiTesto 5"/>
          <p:cNvSpPr/>
          <p:nvPr/>
        </p:nvSpPr>
        <p:spPr>
          <a:xfrm>
            <a:off x="1920600" y="1351440"/>
            <a:ext cx="81576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</p:txBody>
      </p:sp>
      <p:sp>
        <p:nvSpPr>
          <p:cNvPr id="123" name="CasellaDiTesto 9"/>
          <p:cNvSpPr/>
          <p:nvPr/>
        </p:nvSpPr>
        <p:spPr>
          <a:xfrm>
            <a:off x="3408840" y="687240"/>
            <a:ext cx="609732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PIANO DI CONTROLLO NAZIONALE PLURIENNALE 2023-2027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1C2024"/>
                </a:solidFill>
                <a:latin typeface="Titillium Web"/>
                <a:ea typeface="DejaVu Sans"/>
              </a:rPr>
              <a:t>Ministero della Salute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</p:txBody>
      </p:sp>
      <p:sp>
        <p:nvSpPr>
          <p:cNvPr id="124" name="Rettangolo 123"/>
          <p:cNvSpPr/>
          <p:nvPr/>
        </p:nvSpPr>
        <p:spPr>
          <a:xfrm>
            <a:off x="3960000" y="1351440"/>
            <a:ext cx="4331880" cy="591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1400" b="1" strike="noStrike" spc="-1">
                <a:solidFill>
                  <a:srgbClr val="1C2024"/>
                </a:solidFill>
                <a:latin typeface="Titillium Web"/>
                <a:ea typeface="DejaVu Sans"/>
              </a:rPr>
              <a:t>Residui di farmaci veterinari negli alimenti il PNR</a:t>
            </a:r>
            <a:endParaRPr lang="it-IT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magine 6"/>
          <p:cNvPicPr/>
          <p:nvPr/>
        </p:nvPicPr>
        <p:blipFill>
          <a:blip r:embed="rId3"/>
          <a:stretch/>
        </p:blipFill>
        <p:spPr>
          <a:xfrm>
            <a:off x="0" y="6449760"/>
            <a:ext cx="12189600" cy="405720"/>
          </a:xfrm>
          <a:prstGeom prst="rect">
            <a:avLst/>
          </a:prstGeom>
          <a:ln w="0">
            <a:noFill/>
          </a:ln>
        </p:spPr>
      </p:pic>
      <p:pic>
        <p:nvPicPr>
          <p:cNvPr id="126" name="Immagine 7"/>
          <p:cNvPicPr/>
          <p:nvPr/>
        </p:nvPicPr>
        <p:blipFill>
          <a:blip r:embed="rId3"/>
          <a:stretch/>
        </p:blipFill>
        <p:spPr>
          <a:xfrm>
            <a:off x="0" y="0"/>
            <a:ext cx="12189600" cy="405720"/>
          </a:xfrm>
          <a:prstGeom prst="rect">
            <a:avLst/>
          </a:prstGeom>
          <a:ln w="0">
            <a:noFill/>
          </a:ln>
        </p:spPr>
      </p:pic>
      <p:pic>
        <p:nvPicPr>
          <p:cNvPr id="127" name="Immagine 3"/>
          <p:cNvPicPr/>
          <p:nvPr/>
        </p:nvPicPr>
        <p:blipFill>
          <a:blip r:embed="rId4"/>
          <a:stretch/>
        </p:blipFill>
        <p:spPr>
          <a:xfrm>
            <a:off x="0" y="0"/>
            <a:ext cx="1702440" cy="405720"/>
          </a:xfrm>
          <a:prstGeom prst="rect">
            <a:avLst/>
          </a:prstGeom>
          <a:ln w="0">
            <a:noFill/>
          </a:ln>
        </p:spPr>
      </p:pic>
      <p:pic>
        <p:nvPicPr>
          <p:cNvPr id="128" name="Immagine 4"/>
          <p:cNvPicPr/>
          <p:nvPr/>
        </p:nvPicPr>
        <p:blipFill>
          <a:blip r:embed="rId5"/>
          <a:stretch/>
        </p:blipFill>
        <p:spPr>
          <a:xfrm>
            <a:off x="10617840" y="0"/>
            <a:ext cx="1571760" cy="405720"/>
          </a:xfrm>
          <a:prstGeom prst="rect">
            <a:avLst/>
          </a:prstGeom>
          <a:ln w="0">
            <a:noFill/>
          </a:ln>
        </p:spPr>
      </p:pic>
      <p:sp>
        <p:nvSpPr>
          <p:cNvPr id="129" name="CasellaDiTesto 2"/>
          <p:cNvSpPr/>
          <p:nvPr/>
        </p:nvSpPr>
        <p:spPr>
          <a:xfrm>
            <a:off x="289440" y="597600"/>
            <a:ext cx="11224800" cy="204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lang="it-IT" sz="2000" b="0" strike="noStrike" spc="-1">
                <a:solidFill>
                  <a:srgbClr val="FF0000"/>
                </a:solidFill>
                <a:latin typeface="Calibri"/>
                <a:ea typeface="DejaVu Sans"/>
              </a:rPr>
              <a:t>Dal 1° gennaio 2023</a:t>
            </a:r>
            <a:endParaRPr lang="it-IT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t/>
            </a:r>
            <a:br/>
            <a:r>
              <a:rPr lang="it-IT" sz="1800" b="0" strike="noStrike" spc="-1">
                <a:solidFill>
                  <a:srgbClr val="2A2A25"/>
                </a:solidFill>
                <a:latin typeface="Calibri"/>
                <a:ea typeface="DejaVu Sans"/>
              </a:rPr>
              <a:t> con l’emanazione dei nuovi regolamenti (UE)   </a:t>
            </a:r>
            <a:r>
              <a:rPr lang="it-IT" sz="1800" b="1" u="sng" strike="noStrike" spc="-1">
                <a:solidFill>
                  <a:srgbClr val="0563C1"/>
                </a:solidFill>
                <a:uFillTx/>
                <a:latin typeface="Calibri"/>
                <a:ea typeface="DejaVu Sans"/>
                <a:hlinkClick r:id="rId6"/>
              </a:rPr>
              <a:t>2022/1644</a:t>
            </a:r>
            <a:r>
              <a:rPr lang="it-IT" sz="1800" b="0" strike="noStrike" spc="-1">
                <a:solidFill>
                  <a:srgbClr val="2A2A25"/>
                </a:solidFill>
                <a:latin typeface="Calibri"/>
                <a:ea typeface="DejaVu Sans"/>
              </a:rPr>
              <a:t> e </a:t>
            </a:r>
            <a:r>
              <a:rPr lang="it-IT" sz="1800" b="1" u="sng" strike="noStrike" spc="-1">
                <a:solidFill>
                  <a:srgbClr val="0563C1"/>
                </a:solidFill>
                <a:uFillTx/>
                <a:latin typeface="Calibri"/>
                <a:ea typeface="DejaVu Sans"/>
                <a:hlinkClick r:id="rId7"/>
              </a:rPr>
              <a:t>2022/1646</a:t>
            </a:r>
            <a:r>
              <a:rPr lang="it-IT" sz="1800" b="0" strike="noStrike" spc="-1">
                <a:solidFill>
                  <a:srgbClr val="2A2A25"/>
                </a:solidFill>
                <a:latin typeface="Calibri"/>
                <a:ea typeface="DejaVu Sans"/>
              </a:rPr>
              <a:t>, 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800" b="0" strike="noStrike" spc="-1">
                <a:solidFill>
                  <a:srgbClr val="2A2A25"/>
                </a:solidFill>
                <a:latin typeface="Calibri"/>
                <a:ea typeface="DejaVu Sans"/>
              </a:rPr>
              <a:t> 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</p:txBody>
      </p:sp>
      <p:sp>
        <p:nvSpPr>
          <p:cNvPr id="130" name="Rettangolo 129"/>
          <p:cNvSpPr/>
          <p:nvPr/>
        </p:nvSpPr>
        <p:spPr>
          <a:xfrm>
            <a:off x="180000" y="2400480"/>
            <a:ext cx="11518200" cy="1377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000000"/>
                </a:solidFill>
                <a:latin typeface="Calibri"/>
                <a:ea typeface="Microsoft YaHei"/>
              </a:rPr>
              <a:t>La Strategia di campionamento </a:t>
            </a: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dei</a:t>
            </a:r>
            <a:r>
              <a:rPr lang="it-IT" sz="1800" b="1" strike="noStrike" spc="-1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it-IT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piani nazionali di controllo - sia quelli </a:t>
            </a:r>
            <a:r>
              <a:rPr lang="it-IT" sz="1800" b="1" strike="noStrike" spc="-1">
                <a:solidFill>
                  <a:srgbClr val="000000"/>
                </a:solidFill>
                <a:latin typeface="Calibri"/>
                <a:ea typeface="Microsoft YaHei"/>
              </a:rPr>
              <a:t>basati sul rischio</a:t>
            </a:r>
            <a:r>
              <a:rPr lang="it-IT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sia su quelli </a:t>
            </a:r>
            <a:r>
              <a:rPr lang="it-IT" sz="18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randomizzati</a:t>
            </a:r>
            <a:r>
              <a:rPr lang="it-IT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(</a:t>
            </a:r>
            <a:r>
              <a:rPr lang="it-IT" sz="1800" b="0" strike="noStrike" spc="-1">
                <a:solidFill>
                  <a:srgbClr val="2A2A25"/>
                </a:solidFill>
                <a:latin typeface="Calibri"/>
                <a:ea typeface="DejaVu Sans"/>
              </a:rPr>
              <a:t> monitoraggio casuale per la ricerca di un'ampia gamma di sostanze); </a:t>
            </a:r>
            <a:r>
              <a:rPr lang="it-IT" sz="1800" b="0" strike="noStrike" spc="-1">
                <a:solidFill>
                  <a:srgbClr val="2A2A25"/>
                </a:solidFill>
                <a:latin typeface="Arial"/>
                <a:ea typeface="DejaVu Sans"/>
              </a:rPr>
              <a:t>sia su quelli relativi alle </a:t>
            </a:r>
            <a:r>
              <a:rPr lang="it-IT" sz="1800" b="1" strike="noStrike" spc="-1">
                <a:solidFill>
                  <a:srgbClr val="2A2A25"/>
                </a:solidFill>
                <a:latin typeface="Arial"/>
                <a:ea typeface="DejaVu Sans"/>
              </a:rPr>
              <a:t>importazioni da Paesi Terzi</a:t>
            </a:r>
            <a:r>
              <a:rPr lang="it-IT" sz="1800" b="0" strike="noStrike" spc="-1">
                <a:solidFill>
                  <a:srgbClr val="2A2A25"/>
                </a:solidFill>
                <a:latin typeface="Arial"/>
                <a:ea typeface="DejaVu Sans"/>
              </a:rPr>
              <a:t>-  rispondono ad una </a:t>
            </a:r>
            <a:r>
              <a:rPr lang="it-IT" sz="1800" b="1" strike="noStrike" spc="-1">
                <a:solidFill>
                  <a:srgbClr val="2A2A25"/>
                </a:solidFill>
                <a:latin typeface="Calibri"/>
                <a:ea typeface="DejaVu Sans"/>
              </a:rPr>
              <a:t>strategia di campionamento di gruppi di sostanze e gruppi di prodotti </a:t>
            </a:r>
            <a:r>
              <a:rPr lang="it-IT" sz="1800" b="0" strike="noStrike" spc="-1">
                <a:solidFill>
                  <a:srgbClr val="2A2A25"/>
                </a:solidFill>
                <a:latin typeface="Arial"/>
                <a:ea typeface="DejaVu Sans"/>
              </a:rPr>
              <a:t>definita dalla Commissione  nel regolamento 2022/1644.</a:t>
            </a:r>
            <a:endParaRPr lang="it-IT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magine 6"/>
          <p:cNvPicPr/>
          <p:nvPr/>
        </p:nvPicPr>
        <p:blipFill>
          <a:blip r:embed="rId3"/>
          <a:stretch/>
        </p:blipFill>
        <p:spPr>
          <a:xfrm>
            <a:off x="0" y="6449760"/>
            <a:ext cx="12189600" cy="405720"/>
          </a:xfrm>
          <a:prstGeom prst="rect">
            <a:avLst/>
          </a:prstGeom>
          <a:ln w="0">
            <a:noFill/>
          </a:ln>
        </p:spPr>
      </p:pic>
      <p:pic>
        <p:nvPicPr>
          <p:cNvPr id="132" name="Immagine 7"/>
          <p:cNvPicPr/>
          <p:nvPr/>
        </p:nvPicPr>
        <p:blipFill>
          <a:blip r:embed="rId3"/>
          <a:stretch/>
        </p:blipFill>
        <p:spPr>
          <a:xfrm>
            <a:off x="0" y="0"/>
            <a:ext cx="12189600" cy="405720"/>
          </a:xfrm>
          <a:prstGeom prst="rect">
            <a:avLst/>
          </a:prstGeom>
          <a:ln w="0">
            <a:noFill/>
          </a:ln>
        </p:spPr>
      </p:pic>
      <p:pic>
        <p:nvPicPr>
          <p:cNvPr id="133" name="Immagine 3"/>
          <p:cNvPicPr/>
          <p:nvPr/>
        </p:nvPicPr>
        <p:blipFill>
          <a:blip r:embed="rId4"/>
          <a:stretch/>
        </p:blipFill>
        <p:spPr>
          <a:xfrm>
            <a:off x="0" y="0"/>
            <a:ext cx="1702440" cy="405720"/>
          </a:xfrm>
          <a:prstGeom prst="rect">
            <a:avLst/>
          </a:prstGeom>
          <a:ln w="0">
            <a:noFill/>
          </a:ln>
        </p:spPr>
      </p:pic>
      <p:pic>
        <p:nvPicPr>
          <p:cNvPr id="134" name="Immagine 4"/>
          <p:cNvPicPr/>
          <p:nvPr/>
        </p:nvPicPr>
        <p:blipFill>
          <a:blip r:embed="rId5"/>
          <a:stretch/>
        </p:blipFill>
        <p:spPr>
          <a:xfrm>
            <a:off x="10617840" y="0"/>
            <a:ext cx="1571760" cy="405720"/>
          </a:xfrm>
          <a:prstGeom prst="rect">
            <a:avLst/>
          </a:prstGeom>
          <a:ln w="0">
            <a:noFill/>
          </a:ln>
        </p:spPr>
      </p:pic>
      <p:sp>
        <p:nvSpPr>
          <p:cNvPr id="135" name="CasellaDiTesto 5"/>
          <p:cNvSpPr/>
          <p:nvPr/>
        </p:nvSpPr>
        <p:spPr>
          <a:xfrm>
            <a:off x="511200" y="1470960"/>
            <a:ext cx="11167200" cy="612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FF0000"/>
                </a:solidFill>
                <a:latin typeface="Trebuchet MS"/>
                <a:ea typeface="DejaVu Sans"/>
              </a:rPr>
              <a:t>Gruppo A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2A2A25"/>
                </a:solidFill>
                <a:latin typeface="Trebuchet MS"/>
                <a:ea typeface="DejaVu Sans"/>
              </a:rPr>
              <a:t>Sostanze farmacologicamente </a:t>
            </a:r>
            <a:r>
              <a:rPr lang="it-IT" sz="1800" b="1" strike="noStrike" spc="-1">
                <a:solidFill>
                  <a:srgbClr val="FF0000"/>
                </a:solidFill>
                <a:latin typeface="Trebuchet MS"/>
                <a:ea typeface="DejaVu Sans"/>
              </a:rPr>
              <a:t>attive vietate o non autorizzate</a:t>
            </a:r>
            <a:r>
              <a:rPr lang="it-IT" sz="1800" b="1" strike="noStrike" spc="-1">
                <a:solidFill>
                  <a:srgbClr val="2A2A25"/>
                </a:solidFill>
                <a:latin typeface="Trebuchet MS"/>
                <a:ea typeface="DejaVu Sans"/>
              </a:rPr>
              <a:t> negli animali destinati alla produzione di alimenti</a:t>
            </a:r>
            <a:endParaRPr lang="it-IT" sz="1800" b="0" strike="noStrike" spc="-1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2A2A25"/>
              </a:buClr>
              <a:buFont typeface="Calibri Light"/>
              <a:buAutoNum type="arabicPeriod"/>
            </a:pPr>
            <a:r>
              <a:rPr lang="it-IT" sz="1800" b="0" strike="noStrike" spc="-1">
                <a:solidFill>
                  <a:srgbClr val="2A2A25"/>
                </a:solidFill>
                <a:latin typeface="Trebuchet MS"/>
                <a:ea typeface="DejaVu Sans"/>
              </a:rPr>
              <a:t> </a:t>
            </a:r>
            <a:r>
              <a:rPr lang="it-IT" sz="1800" b="0" strike="noStrike" spc="-1">
                <a:solidFill>
                  <a:srgbClr val="2A2A25"/>
                </a:solidFill>
                <a:latin typeface="Calibri"/>
                <a:ea typeface="DejaVu Sans"/>
              </a:rPr>
              <a:t>A questo gruppo appartengono sostanze che vengono utilizzate in maniera illecita e non consentita dalla legislazione, come ad esempio quelle ad </a:t>
            </a:r>
            <a:r>
              <a:rPr lang="it-IT" sz="1800" b="1" strike="noStrike" spc="-1">
                <a:solidFill>
                  <a:srgbClr val="2A2A25"/>
                </a:solidFill>
                <a:latin typeface="Calibri"/>
                <a:ea typeface="DejaVu Sans"/>
              </a:rPr>
              <a:t>effetto anabolizzante</a:t>
            </a:r>
            <a:r>
              <a:rPr lang="it-IT" sz="1800" b="0" strike="noStrike" spc="-1">
                <a:solidFill>
                  <a:srgbClr val="2A2A25"/>
                </a:solidFill>
                <a:latin typeface="Calibri"/>
                <a:ea typeface="DejaVu Sans"/>
              </a:rPr>
              <a:t>, che inducono un incremento ponderale dell'animale trattato,</a:t>
            </a: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sostanze ad azione ormonica e tireostatica e sostanze ß-agoniste il cui uso è vietato 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a) stilbeni;</a:t>
            </a:r>
            <a:r>
              <a:t/>
            </a:r>
            <a:br/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b) Agentian titiroidei;</a:t>
            </a:r>
            <a:r>
              <a:t/>
            </a:r>
            <a:br/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c) steroidi;</a:t>
            </a:r>
            <a:r>
              <a:t/>
            </a:r>
            <a:br/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d) Lattoni dell’acido resorcilico (compreso lo zeranolo); e) </a:t>
            </a:r>
            <a:r>
              <a:rPr lang="el-G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β-</a:t>
            </a: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agonisti</a:t>
            </a:r>
            <a:r>
              <a:rPr lang="it-IT" sz="1800" b="0" strike="noStrike" spc="-1">
                <a:solidFill>
                  <a:srgbClr val="000000"/>
                </a:solidFill>
                <a:latin typeface="EUAlbertina"/>
                <a:ea typeface="DejaVu Sans"/>
              </a:rPr>
              <a:t>. 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EUAlbertina"/>
                <a:ea typeface="DejaVu Sans"/>
              </a:rPr>
              <a:t> 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EUAlbertina"/>
                <a:ea typeface="DejaVu Sans"/>
              </a:rPr>
              <a:t>2. </a:t>
            </a: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Sostanze vietate 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EUAlbertina"/>
                <a:ea typeface="DejaVu Sans"/>
              </a:rPr>
              <a:t> a) cloramfenicolo;</a:t>
            </a:r>
            <a:r>
              <a:t/>
            </a:r>
            <a:br/>
            <a:r>
              <a:rPr lang="it-IT" sz="1800" b="0" strike="noStrike" spc="-1">
                <a:solidFill>
                  <a:srgbClr val="000000"/>
                </a:solidFill>
                <a:latin typeface="EUAlbertina"/>
                <a:ea typeface="DejaVu Sans"/>
              </a:rPr>
              <a:t> b) nitrofurani;</a:t>
            </a:r>
            <a:r>
              <a:t/>
            </a:r>
            <a:br/>
            <a:r>
              <a:rPr lang="it-IT" sz="1800" b="0" strike="noStrike" spc="-1">
                <a:solidFill>
                  <a:srgbClr val="000000"/>
                </a:solidFill>
                <a:latin typeface="EUAlbertina"/>
                <a:ea typeface="DejaVu Sans"/>
              </a:rPr>
              <a:t>c) dimetridazolo, metronidazolo, ronidazolo e altri nitroimidazoli; 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EUAlbertina"/>
                <a:ea typeface="DejaVu Sans"/>
              </a:rPr>
              <a:t> d) altre sostanze. 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</p:txBody>
      </p:sp>
      <p:sp>
        <p:nvSpPr>
          <p:cNvPr id="136" name="CasellaDiTesto 9"/>
          <p:cNvSpPr/>
          <p:nvPr/>
        </p:nvSpPr>
        <p:spPr>
          <a:xfrm>
            <a:off x="324000" y="569520"/>
            <a:ext cx="107503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800" b="0" strike="noStrike" spc="-1">
                <a:solidFill>
                  <a:srgbClr val="5B9BD5"/>
                </a:solidFill>
                <a:latin typeface="Trebuchet MS"/>
                <a:ea typeface="DejaVu Sans"/>
              </a:rPr>
              <a:t>Le sostanze da ricercare nei prodotti di origine animale rientrano in</a:t>
            </a:r>
            <a:r>
              <a:rPr lang="it-IT" sz="1800" b="1" strike="noStrike" spc="-1">
                <a:solidFill>
                  <a:srgbClr val="5B9BD5"/>
                </a:solidFill>
                <a:latin typeface="Trebuchet MS"/>
                <a:ea typeface="DejaVu Sans"/>
              </a:rPr>
              <a:t> due gruppi</a:t>
            </a:r>
            <a:r>
              <a:rPr lang="it-IT" sz="1800" b="0" strike="noStrike" spc="-1">
                <a:solidFill>
                  <a:srgbClr val="5B9BD5"/>
                </a:solidFill>
                <a:latin typeface="Trebuchet MS"/>
                <a:ea typeface="DejaVu Sans"/>
              </a:rPr>
              <a:t>, secondo il regolamento (UE) 2022/1644:</a:t>
            </a:r>
            <a:endParaRPr lang="it-IT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magine 6"/>
          <p:cNvPicPr/>
          <p:nvPr/>
        </p:nvPicPr>
        <p:blipFill>
          <a:blip r:embed="rId3"/>
          <a:stretch/>
        </p:blipFill>
        <p:spPr>
          <a:xfrm>
            <a:off x="0" y="6449760"/>
            <a:ext cx="12189600" cy="405720"/>
          </a:xfrm>
          <a:prstGeom prst="rect">
            <a:avLst/>
          </a:prstGeom>
          <a:ln w="0">
            <a:noFill/>
          </a:ln>
        </p:spPr>
      </p:pic>
      <p:pic>
        <p:nvPicPr>
          <p:cNvPr id="138" name="Immagine 7"/>
          <p:cNvPicPr/>
          <p:nvPr/>
        </p:nvPicPr>
        <p:blipFill>
          <a:blip r:embed="rId3"/>
          <a:stretch/>
        </p:blipFill>
        <p:spPr>
          <a:xfrm>
            <a:off x="0" y="0"/>
            <a:ext cx="12189600" cy="405720"/>
          </a:xfrm>
          <a:prstGeom prst="rect">
            <a:avLst/>
          </a:prstGeom>
          <a:ln w="0">
            <a:noFill/>
          </a:ln>
        </p:spPr>
      </p:pic>
      <p:pic>
        <p:nvPicPr>
          <p:cNvPr id="139" name="Immagine 3"/>
          <p:cNvPicPr/>
          <p:nvPr/>
        </p:nvPicPr>
        <p:blipFill>
          <a:blip r:embed="rId4"/>
          <a:stretch/>
        </p:blipFill>
        <p:spPr>
          <a:xfrm>
            <a:off x="0" y="0"/>
            <a:ext cx="1702440" cy="405720"/>
          </a:xfrm>
          <a:prstGeom prst="rect">
            <a:avLst/>
          </a:prstGeom>
          <a:ln w="0">
            <a:noFill/>
          </a:ln>
        </p:spPr>
      </p:pic>
      <p:pic>
        <p:nvPicPr>
          <p:cNvPr id="140" name="Immagine 4"/>
          <p:cNvPicPr/>
          <p:nvPr/>
        </p:nvPicPr>
        <p:blipFill>
          <a:blip r:embed="rId5"/>
          <a:stretch/>
        </p:blipFill>
        <p:spPr>
          <a:xfrm>
            <a:off x="10617840" y="0"/>
            <a:ext cx="1571760" cy="405720"/>
          </a:xfrm>
          <a:prstGeom prst="rect">
            <a:avLst/>
          </a:prstGeom>
          <a:ln w="0">
            <a:noFill/>
          </a:ln>
        </p:spPr>
      </p:pic>
      <p:sp>
        <p:nvSpPr>
          <p:cNvPr id="141" name="CasellaDiTesto 5"/>
          <p:cNvSpPr/>
          <p:nvPr/>
        </p:nvSpPr>
        <p:spPr>
          <a:xfrm>
            <a:off x="648360" y="1154520"/>
            <a:ext cx="10889280" cy="3655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FF0000"/>
                </a:solidFill>
                <a:latin typeface="Trebuchet MS"/>
                <a:ea typeface="DejaVu Sans"/>
              </a:rPr>
              <a:t>Gruppo A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3. Sostanze farmacologicamente attive </a:t>
            </a:r>
            <a:r>
              <a:rPr lang="it-IT" sz="1800" b="0" strike="noStrike" spc="-1">
                <a:solidFill>
                  <a:srgbClr val="FF0000"/>
                </a:solidFill>
                <a:latin typeface="Calibri"/>
                <a:ea typeface="DejaVu Sans"/>
              </a:rPr>
              <a:t>non elencate tra le sostanze consentite</a:t>
            </a: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o sostanze non autorizzate per l’uso nei mangimi degli animali destinati alla produzione </a:t>
            </a:r>
            <a:endParaRPr lang="it-IT" sz="18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a)  coloranti; </a:t>
            </a:r>
            <a:endParaRPr lang="it-IT" sz="18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b)  prodotti fitosanitari di cui al regolamento(CE)n.1107/2009 del Parlamento  europeo  e del Consiglio e biocidi di cui al regolamento (UE) n. 528/2012 del Parlamento europeo e del Consiglio, che possono essere usati nell’allevamento di animali destinati alla produzione di alimenti; </a:t>
            </a:r>
            <a:endParaRPr lang="it-IT" sz="18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c)  sostanze  antimicrobiche; </a:t>
            </a:r>
            <a:endParaRPr lang="it-IT" sz="18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d)  coccidiostatici,  istomonostatici e altri agenti antiparassitari; </a:t>
            </a:r>
            <a:endParaRPr lang="it-IT" sz="18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e)  ormoni proteici e peptidici; </a:t>
            </a:r>
            <a:endParaRPr lang="it-IT" sz="18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f)  antinfiammatori, sedativi e ogni altra sostanza farmacologicamente attiva; </a:t>
            </a:r>
            <a:endParaRPr lang="it-IT" sz="18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g)  sostanze antivirali. </a:t>
            </a:r>
            <a:endParaRPr lang="it-IT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1635</TotalTime>
  <Words>1288</Words>
  <Application>Microsoft Office PowerPoint</Application>
  <PresentationFormat>Widescreen</PresentationFormat>
  <Paragraphs>384</Paragraphs>
  <Slides>20</Slides>
  <Notes>15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16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20</vt:i4>
      </vt:variant>
    </vt:vector>
  </HeadingPairs>
  <TitlesOfParts>
    <vt:vector size="38" baseType="lpstr">
      <vt:lpstr>Microsoft YaHei</vt:lpstr>
      <vt:lpstr>Arial</vt:lpstr>
      <vt:lpstr>Calibri</vt:lpstr>
      <vt:lpstr>Calibri Light</vt:lpstr>
      <vt:lpstr>Century Gothic</vt:lpstr>
      <vt:lpstr>DejaVu Sans</vt:lpstr>
      <vt:lpstr>EUAlbertina</vt:lpstr>
      <vt:lpstr>Google Sans</vt:lpstr>
      <vt:lpstr>Open Sans</vt:lpstr>
      <vt:lpstr>Source Sans Pro</vt:lpstr>
      <vt:lpstr>Symbol</vt:lpstr>
      <vt:lpstr>Times New Roman</vt:lpstr>
      <vt:lpstr>Times New Roman,BoldItalic</vt:lpstr>
      <vt:lpstr>Titillium Web</vt:lpstr>
      <vt:lpstr>Trebuchet MS</vt:lpstr>
      <vt:lpstr>Wingdings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Azienda Sanitaria Locale Rieti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Dalila Fontano</dc:creator>
  <dc:description/>
  <cp:lastModifiedBy>Luisa Di Loreto</cp:lastModifiedBy>
  <cp:revision>61</cp:revision>
  <cp:lastPrinted>2023-06-20T07:34:52Z</cp:lastPrinted>
  <dcterms:created xsi:type="dcterms:W3CDTF">2023-06-13T09:59:03Z</dcterms:created>
  <dcterms:modified xsi:type="dcterms:W3CDTF">2023-06-21T08:54:53Z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1</vt:i4>
  </property>
  <property fmtid="{D5CDD505-2E9C-101B-9397-08002B2CF9AE}" pid="3" name="Notes">
    <vt:i4>15</vt:i4>
  </property>
  <property fmtid="{D5CDD505-2E9C-101B-9397-08002B2CF9AE}" pid="4" name="PresentationFormat">
    <vt:lpwstr>Widescreen</vt:lpwstr>
  </property>
  <property fmtid="{D5CDD505-2E9C-101B-9397-08002B2CF9AE}" pid="5" name="Slides">
    <vt:i4>20</vt:i4>
  </property>
</Properties>
</file>