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media/image16.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64" r:id="rId7"/>
    <p:sldId id="287" r:id="rId8"/>
    <p:sldId id="265" r:id="rId9"/>
    <p:sldId id="280" r:id="rId10"/>
    <p:sldId id="281" r:id="rId11"/>
    <p:sldId id="269" r:id="rId12"/>
    <p:sldId id="282" r:id="rId13"/>
    <p:sldId id="270" r:id="rId14"/>
    <p:sldId id="271" r:id="rId15"/>
    <p:sldId id="284" r:id="rId16"/>
    <p:sldId id="275" r:id="rId17"/>
    <p:sldId id="276" r:id="rId18"/>
    <p:sldId id="277" r:id="rId19"/>
    <p:sldId id="266" r:id="rId20"/>
    <p:sldId id="272" r:id="rId21"/>
    <p:sldId id="273" r:id="rId22"/>
    <p:sldId id="262" r:id="rId23"/>
    <p:sldId id="279" r:id="rId24"/>
    <p:sldId id="263" r:id="rId25"/>
    <p:sldId id="268" r:id="rId26"/>
    <p:sldId id="267" r:id="rId27"/>
    <p:sldId id="285" r:id="rId28"/>
    <p:sldId id="28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6" d="100"/>
          <a:sy n="106" d="100"/>
        </p:scale>
        <p:origin x="84" y="222"/>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sz="2800" dirty="0">
                <a:solidFill>
                  <a:srgbClr val="FFFF00"/>
                </a:solidFill>
              </a:rPr>
              <a:t>ANDAMENTO</a:t>
            </a:r>
            <a:r>
              <a:rPr lang="it-IT" sz="2800" baseline="0" dirty="0">
                <a:solidFill>
                  <a:srgbClr val="FFFF00"/>
                </a:solidFill>
              </a:rPr>
              <a:t> CLUSTER </a:t>
            </a:r>
          </a:p>
          <a:p>
            <a:pPr>
              <a:defRPr sz="2800"/>
            </a:pPr>
            <a:r>
              <a:rPr lang="it-IT" sz="2800" baseline="0" dirty="0">
                <a:solidFill>
                  <a:srgbClr val="FFFF00"/>
                </a:solidFill>
              </a:rPr>
              <a:t>SETTEMBRE 2020/DICEMBRE 2021</a:t>
            </a:r>
            <a:endParaRPr lang="it-IT" sz="2800" dirty="0">
              <a:solidFill>
                <a:srgbClr val="FFFF00"/>
              </a:solidFill>
            </a:endParaRPr>
          </a:p>
        </c:rich>
      </c:tx>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lineChart>
        <c:grouping val="standard"/>
        <c:varyColors val="0"/>
        <c:ser>
          <c:idx val="0"/>
          <c:order val="0"/>
          <c:tx>
            <c:strRef>
              <c:f>Foglio1!$B$3</c:f>
              <c:strCache>
                <c:ptCount val="1"/>
                <c:pt idx="0">
                  <c:v>CLUSTER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Foglio1!$B$4:$B$19</c:f>
              <c:numCache>
                <c:formatCode>General</c:formatCode>
                <c:ptCount val="16"/>
                <c:pt idx="0">
                  <c:v>0</c:v>
                </c:pt>
                <c:pt idx="1">
                  <c:v>2</c:v>
                </c:pt>
                <c:pt idx="2">
                  <c:v>13</c:v>
                </c:pt>
                <c:pt idx="3">
                  <c:v>3</c:v>
                </c:pt>
                <c:pt idx="4">
                  <c:v>3</c:v>
                </c:pt>
                <c:pt idx="5">
                  <c:v>1</c:v>
                </c:pt>
                <c:pt idx="6">
                  <c:v>1</c:v>
                </c:pt>
                <c:pt idx="7">
                  <c:v>3</c:v>
                </c:pt>
                <c:pt idx="8">
                  <c:v>2</c:v>
                </c:pt>
                <c:pt idx="9">
                  <c:v>0</c:v>
                </c:pt>
                <c:pt idx="10">
                  <c:v>0</c:v>
                </c:pt>
                <c:pt idx="11">
                  <c:v>0</c:v>
                </c:pt>
                <c:pt idx="12">
                  <c:v>0</c:v>
                </c:pt>
                <c:pt idx="13">
                  <c:v>1</c:v>
                </c:pt>
                <c:pt idx="14">
                  <c:v>1</c:v>
                </c:pt>
                <c:pt idx="15">
                  <c:v>3</c:v>
                </c:pt>
              </c:numCache>
            </c:numRef>
          </c:val>
          <c:smooth val="0"/>
          <c:extLst>
            <c:ext xmlns:c16="http://schemas.microsoft.com/office/drawing/2014/chart" uri="{C3380CC4-5D6E-409C-BE32-E72D297353CC}">
              <c16:uniqueId val="{00000000-645B-474E-AEDE-4A1E96193106}"/>
            </c:ext>
          </c:extLst>
        </c:ser>
        <c:ser>
          <c:idx val="1"/>
          <c:order val="1"/>
          <c:tx>
            <c:strRef>
              <c:f>Foglio1!$C$3</c:f>
              <c:strCache>
                <c:ptCount val="1"/>
                <c:pt idx="0">
                  <c:v>2020/2022</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Foglio1!$C$4:$C$19</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1-645B-474E-AEDE-4A1E96193106}"/>
            </c:ext>
          </c:extLst>
        </c:ser>
        <c:dLbls>
          <c:showLegendKey val="0"/>
          <c:showVal val="0"/>
          <c:showCatName val="0"/>
          <c:showSerName val="0"/>
          <c:showPercent val="0"/>
          <c:showBubbleSize val="0"/>
        </c:dLbls>
        <c:smooth val="0"/>
        <c:axId val="434469888"/>
        <c:axId val="434470544"/>
      </c:lineChart>
      <c:catAx>
        <c:axId val="43446988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solidFill>
                      <a:srgbClr val="FFFF00"/>
                    </a:solidFill>
                  </a:rPr>
                  <a:t>MESI</a:t>
                </a:r>
                <a:r>
                  <a:rPr lang="it-IT" baseline="0">
                    <a:solidFill>
                      <a:srgbClr val="FFFF00"/>
                    </a:solidFill>
                  </a:rPr>
                  <a:t> </a:t>
                </a:r>
                <a:endParaRPr lang="it-IT">
                  <a:solidFill>
                    <a:srgbClr val="FFFF00"/>
                  </a:solidFill>
                </a:endParaRP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34470544"/>
        <c:crosses val="autoZero"/>
        <c:auto val="1"/>
        <c:lblAlgn val="ctr"/>
        <c:lblOffset val="100"/>
        <c:noMultiLvlLbl val="0"/>
      </c:catAx>
      <c:valAx>
        <c:axId val="4344705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solidFill>
                      <a:srgbClr val="FFFF00"/>
                    </a:solidFill>
                  </a:rPr>
                  <a:t>CLUSTER</a:t>
                </a:r>
              </a:p>
            </c:rich>
          </c:tx>
          <c:layout>
            <c:manualLayout>
              <c:xMode val="edge"/>
              <c:yMode val="edge"/>
              <c:x val="9.1458903723955157E-3"/>
              <c:y val="0.41012545787838978"/>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34469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FFFF00"/>
                </a:solidFill>
                <a:latin typeface="+mn-lt"/>
                <a:ea typeface="+mn-ea"/>
                <a:cs typeface="+mn-cs"/>
              </a:defRPr>
            </a:pPr>
            <a:endParaRPr lang="it-IT"/>
          </a:p>
        </c:txPr>
      </c:legendEntry>
      <c:legendEntry>
        <c:idx val="1"/>
        <c:txPr>
          <a:bodyPr rot="0" spcFirstLastPara="1" vertOverflow="ellipsis" vert="horz" wrap="square" anchor="ctr" anchorCtr="1"/>
          <a:lstStyle/>
          <a:p>
            <a:pPr>
              <a:defRPr sz="1800" b="0" i="0" u="none" strike="noStrike" kern="1200" baseline="0">
                <a:solidFill>
                  <a:srgbClr val="FFFF00"/>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it-I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solidFill>
                  <a:srgbClr val="FFFF00"/>
                </a:solidFill>
              </a:rPr>
              <a:t>ANDAMENTO CLUSTER STRUTTURE GENNAIO/OTTOBRE 2022</a:t>
            </a:r>
          </a:p>
        </c:rich>
      </c:tx>
      <c:layout>
        <c:manualLayout>
          <c:xMode val="edge"/>
          <c:yMode val="edge"/>
          <c:x val="0.12996845687386829"/>
          <c:y val="0"/>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manualLayout>
          <c:layoutTarget val="inner"/>
          <c:xMode val="edge"/>
          <c:yMode val="edge"/>
          <c:x val="2.6549083330891163E-2"/>
          <c:y val="0.11986388025614907"/>
          <c:w val="0.9273594255349753"/>
          <c:h val="0.73865784360900322"/>
        </c:manualLayout>
      </c:layout>
      <c:lineChart>
        <c:grouping val="standard"/>
        <c:varyColors val="0"/>
        <c:ser>
          <c:idx val="0"/>
          <c:order val="0"/>
          <c:tx>
            <c:strRef>
              <c:f>Foglio1!$B$2</c:f>
              <c:strCache>
                <c:ptCount val="1"/>
                <c:pt idx="0">
                  <c:v>CLUSTER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Foglio1!$B$3:$B$12</c:f>
              <c:numCache>
                <c:formatCode>General</c:formatCode>
                <c:ptCount val="10"/>
                <c:pt idx="0">
                  <c:v>15</c:v>
                </c:pt>
                <c:pt idx="1">
                  <c:v>9</c:v>
                </c:pt>
                <c:pt idx="2">
                  <c:v>8</c:v>
                </c:pt>
                <c:pt idx="3">
                  <c:v>9</c:v>
                </c:pt>
                <c:pt idx="4">
                  <c:v>11</c:v>
                </c:pt>
                <c:pt idx="5">
                  <c:v>7</c:v>
                </c:pt>
                <c:pt idx="6">
                  <c:v>10</c:v>
                </c:pt>
                <c:pt idx="7">
                  <c:v>8</c:v>
                </c:pt>
                <c:pt idx="8">
                  <c:v>2</c:v>
                </c:pt>
                <c:pt idx="9">
                  <c:v>6</c:v>
                </c:pt>
              </c:numCache>
            </c:numRef>
          </c:val>
          <c:smooth val="0"/>
          <c:extLst>
            <c:ext xmlns:c16="http://schemas.microsoft.com/office/drawing/2014/chart" uri="{C3380CC4-5D6E-409C-BE32-E72D297353CC}">
              <c16:uniqueId val="{00000000-BC2A-4441-AB8B-5F745DDADE01}"/>
            </c:ext>
          </c:extLst>
        </c:ser>
        <c:ser>
          <c:idx val="1"/>
          <c:order val="1"/>
          <c:tx>
            <c:strRef>
              <c:f>Foglio1!$C$2</c:f>
              <c:strCache>
                <c:ptCount val="1"/>
                <c:pt idx="0">
                  <c:v>MESI ANNO 2022</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Foglio1!$C$3:$C$12</c:f>
              <c:numCache>
                <c:formatCode>General</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1-BC2A-4441-AB8B-5F745DDADE01}"/>
            </c:ext>
          </c:extLst>
        </c:ser>
        <c:dLbls>
          <c:showLegendKey val="0"/>
          <c:showVal val="0"/>
          <c:showCatName val="0"/>
          <c:showSerName val="0"/>
          <c:showPercent val="0"/>
          <c:showBubbleSize val="0"/>
        </c:dLbls>
        <c:smooth val="0"/>
        <c:axId val="448370488"/>
        <c:axId val="448367864"/>
      </c:lineChart>
      <c:catAx>
        <c:axId val="44837048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t>MESI</a:t>
                </a:r>
                <a:r>
                  <a:rPr lang="it-IT" baseline="0"/>
                  <a:t> ANNO 2022</a:t>
                </a:r>
                <a:endParaRPr lang="it-IT"/>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48367864"/>
        <c:crosses val="autoZero"/>
        <c:auto val="0"/>
        <c:lblAlgn val="ctr"/>
        <c:lblOffset val="100"/>
        <c:noMultiLvlLbl val="0"/>
      </c:catAx>
      <c:valAx>
        <c:axId val="4483678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t>CLUSTER</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48370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FFFF00"/>
                </a:solidFill>
                <a:latin typeface="+mn-lt"/>
                <a:ea typeface="+mn-ea"/>
                <a:cs typeface="+mn-cs"/>
              </a:defRPr>
            </a:pPr>
            <a:endParaRPr lang="it-IT"/>
          </a:p>
        </c:txPr>
      </c:legendEntry>
      <c:legendEntry>
        <c:idx val="1"/>
        <c:txPr>
          <a:bodyPr rot="0" spcFirstLastPara="1" vertOverflow="ellipsis" vert="horz" wrap="square" anchor="ctr" anchorCtr="1"/>
          <a:lstStyle/>
          <a:p>
            <a:pPr>
              <a:defRPr sz="1800" b="0" i="0" u="none" strike="noStrike" kern="1200" baseline="0">
                <a:solidFill>
                  <a:srgbClr val="FFFF00"/>
                </a:solidFill>
                <a:latin typeface="+mn-lt"/>
                <a:ea typeface="+mn-ea"/>
                <a:cs typeface="+mn-cs"/>
              </a:defRPr>
            </a:pPr>
            <a:endParaRPr lang="it-IT"/>
          </a:p>
        </c:txPr>
      </c:legendEntry>
      <c:layout>
        <c:manualLayout>
          <c:xMode val="edge"/>
          <c:yMode val="edge"/>
          <c:x val="0.31544815753322547"/>
          <c:y val="0.89270846601155351"/>
          <c:w val="0.32722891616205796"/>
          <c:h val="0.100786356199914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sz="2800" dirty="0">
                <a:solidFill>
                  <a:srgbClr val="FFFF00"/>
                </a:solidFill>
              </a:rPr>
              <a:t>ANDAMENTO</a:t>
            </a:r>
            <a:r>
              <a:rPr lang="it-IT" sz="2800" baseline="0" dirty="0">
                <a:solidFill>
                  <a:srgbClr val="FFFF00"/>
                </a:solidFill>
              </a:rPr>
              <a:t> CLUSTER 2020/2022</a:t>
            </a:r>
            <a:endParaRPr lang="it-IT" sz="2800" dirty="0">
              <a:solidFill>
                <a:srgbClr val="FFFF00"/>
              </a:solidFill>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lineChart>
        <c:grouping val="standard"/>
        <c:varyColors val="0"/>
        <c:ser>
          <c:idx val="0"/>
          <c:order val="0"/>
          <c:tx>
            <c:strRef>
              <c:f>Foglio1!$B$3</c:f>
              <c:strCache>
                <c:ptCount val="1"/>
                <c:pt idx="0">
                  <c:v>CLUSTER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Foglio1!$B$4:$B$29</c:f>
              <c:numCache>
                <c:formatCode>General</c:formatCode>
                <c:ptCount val="26"/>
                <c:pt idx="0">
                  <c:v>0</c:v>
                </c:pt>
                <c:pt idx="1">
                  <c:v>2</c:v>
                </c:pt>
                <c:pt idx="2">
                  <c:v>13</c:v>
                </c:pt>
                <c:pt idx="3">
                  <c:v>3</c:v>
                </c:pt>
                <c:pt idx="4">
                  <c:v>3</c:v>
                </c:pt>
                <c:pt idx="5">
                  <c:v>1</c:v>
                </c:pt>
                <c:pt idx="6">
                  <c:v>1</c:v>
                </c:pt>
                <c:pt idx="7">
                  <c:v>3</c:v>
                </c:pt>
                <c:pt idx="8">
                  <c:v>2</c:v>
                </c:pt>
                <c:pt idx="9">
                  <c:v>0</c:v>
                </c:pt>
                <c:pt idx="10">
                  <c:v>0</c:v>
                </c:pt>
                <c:pt idx="11">
                  <c:v>0</c:v>
                </c:pt>
                <c:pt idx="12">
                  <c:v>0</c:v>
                </c:pt>
                <c:pt idx="13">
                  <c:v>1</c:v>
                </c:pt>
                <c:pt idx="14">
                  <c:v>1</c:v>
                </c:pt>
                <c:pt idx="15">
                  <c:v>3</c:v>
                </c:pt>
                <c:pt idx="16">
                  <c:v>15</c:v>
                </c:pt>
                <c:pt idx="17">
                  <c:v>9</c:v>
                </c:pt>
                <c:pt idx="18">
                  <c:v>8</c:v>
                </c:pt>
                <c:pt idx="19">
                  <c:v>9</c:v>
                </c:pt>
                <c:pt idx="20">
                  <c:v>11</c:v>
                </c:pt>
                <c:pt idx="21">
                  <c:v>7</c:v>
                </c:pt>
                <c:pt idx="22">
                  <c:v>10</c:v>
                </c:pt>
                <c:pt idx="23">
                  <c:v>8</c:v>
                </c:pt>
                <c:pt idx="24">
                  <c:v>2</c:v>
                </c:pt>
                <c:pt idx="25">
                  <c:v>6</c:v>
                </c:pt>
              </c:numCache>
            </c:numRef>
          </c:val>
          <c:smooth val="0"/>
          <c:extLst>
            <c:ext xmlns:c16="http://schemas.microsoft.com/office/drawing/2014/chart" uri="{C3380CC4-5D6E-409C-BE32-E72D297353CC}">
              <c16:uniqueId val="{00000000-E7F2-4FEF-8E02-53D2967A9A9D}"/>
            </c:ext>
          </c:extLst>
        </c:ser>
        <c:ser>
          <c:idx val="1"/>
          <c:order val="1"/>
          <c:tx>
            <c:strRef>
              <c:f>Foglio1!$C$3</c:f>
              <c:strCache>
                <c:ptCount val="1"/>
                <c:pt idx="0">
                  <c:v>2020/2022</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Foglio1!$C$4:$C$29</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1-E7F2-4FEF-8E02-53D2967A9A9D}"/>
            </c:ext>
          </c:extLst>
        </c:ser>
        <c:dLbls>
          <c:showLegendKey val="0"/>
          <c:showVal val="0"/>
          <c:showCatName val="0"/>
          <c:showSerName val="0"/>
          <c:showPercent val="0"/>
          <c:showBubbleSize val="0"/>
        </c:dLbls>
        <c:smooth val="0"/>
        <c:axId val="438833720"/>
        <c:axId val="438826504"/>
      </c:lineChart>
      <c:catAx>
        <c:axId val="43883372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solidFill>
                      <a:srgbClr val="FFFF00"/>
                    </a:solidFill>
                  </a:rPr>
                  <a:t>MESI</a:t>
                </a:r>
                <a:r>
                  <a:rPr lang="it-IT" baseline="0">
                    <a:solidFill>
                      <a:srgbClr val="FFFF00"/>
                    </a:solidFill>
                  </a:rPr>
                  <a:t> DA SETTEMBRE 2020 A OTTOBRE 2022</a:t>
                </a:r>
                <a:endParaRPr lang="it-IT">
                  <a:solidFill>
                    <a:srgbClr val="FFFF00"/>
                  </a:solidFill>
                </a:endParaRP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38826504"/>
        <c:crosses val="autoZero"/>
        <c:auto val="1"/>
        <c:lblAlgn val="ctr"/>
        <c:lblOffset val="100"/>
        <c:noMultiLvlLbl val="0"/>
      </c:catAx>
      <c:valAx>
        <c:axId val="43882650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t>CLUSTER</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38833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FFFF00"/>
              </a:solidFill>
              <a:latin typeface="+mn-lt"/>
              <a:ea typeface="+mn-ea"/>
              <a:cs typeface="+mn-cs"/>
            </a:defRPr>
          </a:pPr>
          <a:endParaRPr lang="it-I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it-IT" sz="2800" dirty="0">
                <a:solidFill>
                  <a:srgbClr val="FFFF00"/>
                </a:solidFill>
              </a:rPr>
              <a:t>ANDAMENTO</a:t>
            </a:r>
            <a:r>
              <a:rPr lang="it-IT" sz="2800" baseline="0" dirty="0">
                <a:solidFill>
                  <a:srgbClr val="FFFF00"/>
                </a:solidFill>
              </a:rPr>
              <a:t> CLUSTER 2020/2022</a:t>
            </a:r>
            <a:endParaRPr lang="it-IT" sz="2800" dirty="0">
              <a:solidFill>
                <a:srgbClr val="FFFF00"/>
              </a:solidFill>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lineChart>
        <c:grouping val="standard"/>
        <c:varyColors val="0"/>
        <c:ser>
          <c:idx val="0"/>
          <c:order val="0"/>
          <c:tx>
            <c:strRef>
              <c:f>Foglio1!$B$3</c:f>
              <c:strCache>
                <c:ptCount val="1"/>
                <c:pt idx="0">
                  <c:v>CLUSTER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Foglio1!$B$4:$B$29</c:f>
              <c:numCache>
                <c:formatCode>General</c:formatCode>
                <c:ptCount val="26"/>
                <c:pt idx="0">
                  <c:v>0</c:v>
                </c:pt>
                <c:pt idx="1">
                  <c:v>2</c:v>
                </c:pt>
                <c:pt idx="2">
                  <c:v>13</c:v>
                </c:pt>
                <c:pt idx="3">
                  <c:v>3</c:v>
                </c:pt>
                <c:pt idx="4">
                  <c:v>3</c:v>
                </c:pt>
                <c:pt idx="5">
                  <c:v>1</c:v>
                </c:pt>
                <c:pt idx="6">
                  <c:v>1</c:v>
                </c:pt>
                <c:pt idx="7">
                  <c:v>3</c:v>
                </c:pt>
                <c:pt idx="8">
                  <c:v>2</c:v>
                </c:pt>
                <c:pt idx="9">
                  <c:v>0</c:v>
                </c:pt>
                <c:pt idx="10">
                  <c:v>0</c:v>
                </c:pt>
                <c:pt idx="11">
                  <c:v>0</c:v>
                </c:pt>
                <c:pt idx="12">
                  <c:v>0</c:v>
                </c:pt>
                <c:pt idx="13">
                  <c:v>1</c:v>
                </c:pt>
                <c:pt idx="14">
                  <c:v>1</c:v>
                </c:pt>
                <c:pt idx="15">
                  <c:v>3</c:v>
                </c:pt>
                <c:pt idx="16">
                  <c:v>15</c:v>
                </c:pt>
                <c:pt idx="17">
                  <c:v>9</c:v>
                </c:pt>
                <c:pt idx="18">
                  <c:v>8</c:v>
                </c:pt>
                <c:pt idx="19">
                  <c:v>9</c:v>
                </c:pt>
                <c:pt idx="20">
                  <c:v>11</c:v>
                </c:pt>
                <c:pt idx="21">
                  <c:v>7</c:v>
                </c:pt>
                <c:pt idx="22">
                  <c:v>10</c:v>
                </c:pt>
                <c:pt idx="23">
                  <c:v>8</c:v>
                </c:pt>
                <c:pt idx="24">
                  <c:v>2</c:v>
                </c:pt>
                <c:pt idx="25">
                  <c:v>6</c:v>
                </c:pt>
              </c:numCache>
            </c:numRef>
          </c:val>
          <c:smooth val="0"/>
          <c:extLst>
            <c:ext xmlns:c16="http://schemas.microsoft.com/office/drawing/2014/chart" uri="{C3380CC4-5D6E-409C-BE32-E72D297353CC}">
              <c16:uniqueId val="{00000000-E7F2-4FEF-8E02-53D2967A9A9D}"/>
            </c:ext>
          </c:extLst>
        </c:ser>
        <c:ser>
          <c:idx val="1"/>
          <c:order val="1"/>
          <c:tx>
            <c:strRef>
              <c:f>Foglio1!$C$3</c:f>
              <c:strCache>
                <c:ptCount val="1"/>
                <c:pt idx="0">
                  <c:v>2020/2022</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Foglio1!$C$4:$C$29</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1-E7F2-4FEF-8E02-53D2967A9A9D}"/>
            </c:ext>
          </c:extLst>
        </c:ser>
        <c:dLbls>
          <c:showLegendKey val="0"/>
          <c:showVal val="0"/>
          <c:showCatName val="0"/>
          <c:showSerName val="0"/>
          <c:showPercent val="0"/>
          <c:showBubbleSize val="0"/>
        </c:dLbls>
        <c:smooth val="0"/>
        <c:axId val="438833720"/>
        <c:axId val="438826504"/>
      </c:lineChart>
      <c:catAx>
        <c:axId val="43883372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solidFill>
                      <a:srgbClr val="FFFF00"/>
                    </a:solidFill>
                  </a:rPr>
                  <a:t>MESI</a:t>
                </a:r>
                <a:r>
                  <a:rPr lang="it-IT" baseline="0">
                    <a:solidFill>
                      <a:srgbClr val="FFFF00"/>
                    </a:solidFill>
                  </a:rPr>
                  <a:t> DA SETTEMBRE 2020 A OTTOBRE 2022</a:t>
                </a:r>
                <a:endParaRPr lang="it-IT">
                  <a:solidFill>
                    <a:srgbClr val="FFFF00"/>
                  </a:solidFill>
                </a:endParaRP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38826504"/>
        <c:crosses val="autoZero"/>
        <c:auto val="1"/>
        <c:lblAlgn val="ctr"/>
        <c:lblOffset val="100"/>
        <c:noMultiLvlLbl val="0"/>
      </c:catAx>
      <c:valAx>
        <c:axId val="43882650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it-IT"/>
                  <a:t>CLUSTER</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438833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FFFF00"/>
              </a:solidFill>
              <a:latin typeface="+mn-lt"/>
              <a:ea typeface="+mn-ea"/>
              <a:cs typeface="+mn-cs"/>
            </a:defRPr>
          </a:pPr>
          <a:endParaRPr lang="it-I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0.29837</cdr:x>
      <cdr:y>0.37595</cdr:y>
    </cdr:from>
    <cdr:to>
      <cdr:x>0.32118</cdr:x>
      <cdr:y>0.58883</cdr:y>
    </cdr:to>
    <cdr:sp macro="" textlink="">
      <cdr:nvSpPr>
        <cdr:cNvPr id="2" name="Freccia in giù 1">
          <a:extLst xmlns:a="http://schemas.openxmlformats.org/drawingml/2006/main">
            <a:ext uri="{FF2B5EF4-FFF2-40B4-BE49-F238E27FC236}">
              <a16:creationId xmlns:a16="http://schemas.microsoft.com/office/drawing/2014/main" id="{21603B1E-1EEF-86F1-04C8-559C86FE34E0}"/>
            </a:ext>
          </a:extLst>
        </cdr:cNvPr>
        <cdr:cNvSpPr/>
      </cdr:nvSpPr>
      <cdr:spPr>
        <a:xfrm xmlns:a="http://schemas.openxmlformats.org/drawingml/2006/main">
          <a:off x="3119727" y="2246734"/>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dirty="0"/>
        </a:p>
      </cdr:txBody>
    </cdr:sp>
  </cdr:relSizeAnchor>
  <cdr:relSizeAnchor xmlns:cdr="http://schemas.openxmlformats.org/drawingml/2006/chartDrawing">
    <cdr:from>
      <cdr:x>0.33146</cdr:x>
      <cdr:y>0.46736</cdr:y>
    </cdr:from>
    <cdr:to>
      <cdr:x>0.35427</cdr:x>
      <cdr:y>0.68024</cdr:y>
    </cdr:to>
    <cdr:sp macro="" textlink="">
      <cdr:nvSpPr>
        <cdr:cNvPr id="3" name="Freccia in giù 2">
          <a:extLst xmlns:a="http://schemas.openxmlformats.org/drawingml/2006/main">
            <a:ext uri="{FF2B5EF4-FFF2-40B4-BE49-F238E27FC236}">
              <a16:creationId xmlns:a16="http://schemas.microsoft.com/office/drawing/2014/main" id="{93833CF9-1588-0838-3146-D727D85731B7}"/>
            </a:ext>
          </a:extLst>
        </cdr:cNvPr>
        <cdr:cNvSpPr/>
      </cdr:nvSpPr>
      <cdr:spPr>
        <a:xfrm xmlns:a="http://schemas.openxmlformats.org/drawingml/2006/main">
          <a:off x="3465692" y="2793032"/>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dr:relSizeAnchor xmlns:cdr="http://schemas.openxmlformats.org/drawingml/2006/chartDrawing">
    <cdr:from>
      <cdr:x>0.766</cdr:x>
      <cdr:y>0.43305</cdr:y>
    </cdr:from>
    <cdr:to>
      <cdr:x>0.78882</cdr:x>
      <cdr:y>0.64593</cdr:y>
    </cdr:to>
    <cdr:sp macro="" textlink="">
      <cdr:nvSpPr>
        <cdr:cNvPr id="4" name="Freccia in giù 3">
          <a:extLst xmlns:a="http://schemas.openxmlformats.org/drawingml/2006/main">
            <a:ext uri="{FF2B5EF4-FFF2-40B4-BE49-F238E27FC236}">
              <a16:creationId xmlns:a16="http://schemas.microsoft.com/office/drawing/2014/main" id="{01311160-46C9-52A8-0FA9-BA9BC66F38D2}"/>
            </a:ext>
          </a:extLst>
        </cdr:cNvPr>
        <cdr:cNvSpPr/>
      </cdr:nvSpPr>
      <cdr:spPr>
        <a:xfrm xmlns:a="http://schemas.openxmlformats.org/drawingml/2006/main">
          <a:off x="8009285" y="2587977"/>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dr:relSizeAnchor xmlns:cdr="http://schemas.openxmlformats.org/drawingml/2006/chartDrawing">
    <cdr:from>
      <cdr:x>0.31307</cdr:x>
      <cdr:y>0.35381</cdr:y>
    </cdr:from>
    <cdr:to>
      <cdr:x>0.41985</cdr:x>
      <cdr:y>0.45796</cdr:y>
    </cdr:to>
    <cdr:sp macro="" textlink="">
      <cdr:nvSpPr>
        <cdr:cNvPr id="5" name="Titolo 1">
          <a:extLst xmlns:a="http://schemas.openxmlformats.org/drawingml/2006/main">
            <a:ext uri="{FF2B5EF4-FFF2-40B4-BE49-F238E27FC236}">
              <a16:creationId xmlns:a16="http://schemas.microsoft.com/office/drawing/2014/main" id="{78948759-C759-6262-B46A-797B6DB4FB96}"/>
            </a:ext>
          </a:extLst>
        </cdr:cNvPr>
        <cdr:cNvSpPr>
          <a:spLocks xmlns:a="http://schemas.openxmlformats.org/drawingml/2006/main" noGrp="1"/>
        </cdr:cNvSpPr>
      </cdr:nvSpPr>
      <cdr:spPr>
        <a:xfrm xmlns:a="http://schemas.openxmlformats.org/drawingml/2006/main">
          <a:off x="3273409" y="2114459"/>
          <a:ext cx="1116498" cy="622359"/>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t-IT" sz="1800" b="1" dirty="0">
              <a:solidFill>
                <a:srgbClr val="FF0000"/>
              </a:solidFill>
            </a:rPr>
            <a:t>VACCINO II DOSE</a:t>
          </a:r>
        </a:p>
      </cdr:txBody>
    </cdr:sp>
  </cdr:relSizeAnchor>
  <cdr:relSizeAnchor xmlns:cdr="http://schemas.openxmlformats.org/drawingml/2006/chartDrawing">
    <cdr:from>
      <cdr:x>0.26349</cdr:x>
      <cdr:y>0.26529</cdr:y>
    </cdr:from>
    <cdr:to>
      <cdr:x>0.37027</cdr:x>
      <cdr:y>0.36943</cdr:y>
    </cdr:to>
    <cdr:sp macro="" textlink="">
      <cdr:nvSpPr>
        <cdr:cNvPr id="6" name="Titolo 1">
          <a:extLst xmlns:a="http://schemas.openxmlformats.org/drawingml/2006/main">
            <a:ext uri="{FF2B5EF4-FFF2-40B4-BE49-F238E27FC236}">
              <a16:creationId xmlns:a16="http://schemas.microsoft.com/office/drawing/2014/main" id="{78948759-C759-6262-B46A-797B6DB4FB96}"/>
            </a:ext>
          </a:extLst>
        </cdr:cNvPr>
        <cdr:cNvSpPr>
          <a:spLocks xmlns:a="http://schemas.openxmlformats.org/drawingml/2006/main" noGrp="1"/>
        </cdr:cNvSpPr>
      </cdr:nvSpPr>
      <cdr:spPr>
        <a:xfrm xmlns:a="http://schemas.openxmlformats.org/drawingml/2006/main">
          <a:off x="2755043" y="1585393"/>
          <a:ext cx="1116498" cy="622359"/>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t-IT" sz="1800" b="1" dirty="0">
              <a:solidFill>
                <a:srgbClr val="FF0000"/>
              </a:solidFill>
            </a:rPr>
            <a:t>VACCINO</a:t>
          </a:r>
        </a:p>
        <a:p xmlns:a="http://schemas.openxmlformats.org/drawingml/2006/main">
          <a:pPr algn="ctr"/>
          <a:r>
            <a:rPr lang="it-IT" sz="1800" b="1" dirty="0">
              <a:solidFill>
                <a:srgbClr val="FF0000"/>
              </a:solidFill>
            </a:rPr>
            <a:t> I DOSE</a:t>
          </a:r>
        </a:p>
      </cdr:txBody>
    </cdr:sp>
  </cdr:relSizeAnchor>
  <cdr:relSizeAnchor xmlns:cdr="http://schemas.openxmlformats.org/drawingml/2006/chartDrawing">
    <cdr:from>
      <cdr:x>0.73081</cdr:x>
      <cdr:y>0.30004</cdr:y>
    </cdr:from>
    <cdr:to>
      <cdr:x>0.83759</cdr:x>
      <cdr:y>0.40418</cdr:y>
    </cdr:to>
    <cdr:sp macro="" textlink="">
      <cdr:nvSpPr>
        <cdr:cNvPr id="7" name="Titolo 1">
          <a:extLst xmlns:a="http://schemas.openxmlformats.org/drawingml/2006/main">
            <a:ext uri="{FF2B5EF4-FFF2-40B4-BE49-F238E27FC236}">
              <a16:creationId xmlns:a16="http://schemas.microsoft.com/office/drawing/2014/main" id="{78948759-C759-6262-B46A-797B6DB4FB96}"/>
            </a:ext>
          </a:extLst>
        </cdr:cNvPr>
        <cdr:cNvSpPr>
          <a:spLocks xmlns:a="http://schemas.openxmlformats.org/drawingml/2006/main" noGrp="1"/>
        </cdr:cNvSpPr>
      </cdr:nvSpPr>
      <cdr:spPr>
        <a:xfrm xmlns:a="http://schemas.openxmlformats.org/drawingml/2006/main">
          <a:off x="7641290" y="1793094"/>
          <a:ext cx="1116498" cy="622359"/>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t-IT" sz="1800" b="1" dirty="0">
              <a:solidFill>
                <a:srgbClr val="FF0000"/>
              </a:solidFill>
            </a:rPr>
            <a:t>VACCINO III DOSE</a:t>
          </a:r>
        </a:p>
      </cdr:txBody>
    </cdr:sp>
  </cdr:relSizeAnchor>
</c:userShapes>
</file>

<file path=ppt/drawings/drawing2.xml><?xml version="1.0" encoding="utf-8"?>
<c:userShapes xmlns:c="http://schemas.openxmlformats.org/drawingml/2006/chart">
  <cdr:relSizeAnchor xmlns:cdr="http://schemas.openxmlformats.org/drawingml/2006/chartDrawing">
    <cdr:from>
      <cdr:x>0.3684</cdr:x>
      <cdr:y>0.10156</cdr:y>
    </cdr:from>
    <cdr:to>
      <cdr:x>0.46702</cdr:x>
      <cdr:y>0.2057</cdr:y>
    </cdr:to>
    <cdr:sp macro="" textlink="">
      <cdr:nvSpPr>
        <cdr:cNvPr id="2" name="Titolo 1">
          <a:extLst xmlns:a="http://schemas.openxmlformats.org/drawingml/2006/main">
            <a:ext uri="{FF2B5EF4-FFF2-40B4-BE49-F238E27FC236}">
              <a16:creationId xmlns:a16="http://schemas.microsoft.com/office/drawing/2014/main" id="{28A9D956-F390-1C61-E771-1F0B87534571}"/>
            </a:ext>
          </a:extLst>
        </cdr:cNvPr>
        <cdr:cNvSpPr>
          <a:spLocks xmlns:a="http://schemas.openxmlformats.org/drawingml/2006/main" noGrp="1"/>
        </cdr:cNvSpPr>
      </cdr:nvSpPr>
      <cdr:spPr>
        <a:xfrm xmlns:a="http://schemas.openxmlformats.org/drawingml/2006/main">
          <a:off x="4047750" y="594824"/>
          <a:ext cx="1083662" cy="609962"/>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t-IT" sz="1800" b="1" dirty="0">
              <a:solidFill>
                <a:srgbClr val="FF0000"/>
              </a:solidFill>
            </a:rPr>
            <a:t>VACCINO IV DOSE</a:t>
          </a:r>
        </a:p>
      </cdr:txBody>
    </cdr:sp>
  </cdr:relSizeAnchor>
  <cdr:relSizeAnchor xmlns:cdr="http://schemas.openxmlformats.org/drawingml/2006/chartDrawing">
    <cdr:from>
      <cdr:x>0.40658</cdr:x>
      <cdr:y>0.21305</cdr:y>
    </cdr:from>
    <cdr:to>
      <cdr:x>0.42308</cdr:x>
      <cdr:y>0.3289</cdr:y>
    </cdr:to>
    <cdr:sp macro="" textlink="">
      <cdr:nvSpPr>
        <cdr:cNvPr id="3" name="Freccia in giù 2">
          <a:extLst xmlns:a="http://schemas.openxmlformats.org/drawingml/2006/main">
            <a:ext uri="{FF2B5EF4-FFF2-40B4-BE49-F238E27FC236}">
              <a16:creationId xmlns:a16="http://schemas.microsoft.com/office/drawing/2014/main" id="{1EEBF598-597C-D002-8B2C-19C9A1A2762C}"/>
            </a:ext>
          </a:extLst>
        </cdr:cNvPr>
        <cdr:cNvSpPr/>
      </cdr:nvSpPr>
      <cdr:spPr>
        <a:xfrm xmlns:a="http://schemas.openxmlformats.org/drawingml/2006/main">
          <a:off x="4467244" y="1247812"/>
          <a:ext cx="181399" cy="678549"/>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userShapes>
</file>

<file path=ppt/drawings/drawing3.xml><?xml version="1.0" encoding="utf-8"?>
<c:userShapes xmlns:c="http://schemas.openxmlformats.org/drawingml/2006/chart">
  <cdr:relSizeAnchor xmlns:cdr="http://schemas.openxmlformats.org/drawingml/2006/chartDrawing">
    <cdr:from>
      <cdr:x>0.75936</cdr:x>
      <cdr:y>0.0956</cdr:y>
    </cdr:from>
    <cdr:to>
      <cdr:x>0.78183</cdr:x>
      <cdr:y>0.31222</cdr:y>
    </cdr:to>
    <cdr:sp macro="" textlink="">
      <cdr:nvSpPr>
        <cdr:cNvPr id="2" name="Freccia in giù 1">
          <a:extLst xmlns:a="http://schemas.openxmlformats.org/drawingml/2006/main">
            <a:ext uri="{FF2B5EF4-FFF2-40B4-BE49-F238E27FC236}">
              <a16:creationId xmlns:a16="http://schemas.microsoft.com/office/drawing/2014/main" id="{F2B2F8C7-5458-0ADE-E8FB-CC2AAB97F9D4}"/>
            </a:ext>
          </a:extLst>
        </cdr:cNvPr>
        <cdr:cNvSpPr/>
      </cdr:nvSpPr>
      <cdr:spPr>
        <a:xfrm xmlns:a="http://schemas.openxmlformats.org/drawingml/2006/main">
          <a:off x="8060579" y="561499"/>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dr:relSizeAnchor xmlns:cdr="http://schemas.openxmlformats.org/drawingml/2006/chartDrawing">
    <cdr:from>
      <cdr:x>0.48876</cdr:x>
      <cdr:y>0.42052</cdr:y>
    </cdr:from>
    <cdr:to>
      <cdr:x>0.51124</cdr:x>
      <cdr:y>0.63713</cdr:y>
    </cdr:to>
    <cdr:sp macro="" textlink="">
      <cdr:nvSpPr>
        <cdr:cNvPr id="3" name="Freccia in giù 2">
          <a:extLst xmlns:a="http://schemas.openxmlformats.org/drawingml/2006/main">
            <a:ext uri="{FF2B5EF4-FFF2-40B4-BE49-F238E27FC236}">
              <a16:creationId xmlns:a16="http://schemas.microsoft.com/office/drawing/2014/main" id="{F2B2F8C7-5458-0ADE-E8FB-CC2AAB97F9D4}"/>
            </a:ext>
          </a:extLst>
        </cdr:cNvPr>
        <cdr:cNvSpPr/>
      </cdr:nvSpPr>
      <cdr:spPr>
        <a:xfrm xmlns:a="http://schemas.openxmlformats.org/drawingml/2006/main">
          <a:off x="5188227" y="2469813"/>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dr:relSizeAnchor xmlns:cdr="http://schemas.openxmlformats.org/drawingml/2006/chartDrawing">
    <cdr:from>
      <cdr:x>0.22627</cdr:x>
      <cdr:y>0.44845</cdr:y>
    </cdr:from>
    <cdr:to>
      <cdr:x>0.24875</cdr:x>
      <cdr:y>0.66507</cdr:y>
    </cdr:to>
    <cdr:sp macro="" textlink="">
      <cdr:nvSpPr>
        <cdr:cNvPr id="4" name="Freccia in giù 3">
          <a:extLst xmlns:a="http://schemas.openxmlformats.org/drawingml/2006/main">
            <a:ext uri="{FF2B5EF4-FFF2-40B4-BE49-F238E27FC236}">
              <a16:creationId xmlns:a16="http://schemas.microsoft.com/office/drawing/2014/main" id="{F2B2F8C7-5458-0ADE-E8FB-CC2AAB97F9D4}"/>
            </a:ext>
          </a:extLst>
        </cdr:cNvPr>
        <cdr:cNvSpPr/>
      </cdr:nvSpPr>
      <cdr:spPr>
        <a:xfrm xmlns:a="http://schemas.openxmlformats.org/drawingml/2006/main">
          <a:off x="2401901" y="2633870"/>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dr:relSizeAnchor xmlns:cdr="http://schemas.openxmlformats.org/drawingml/2006/chartDrawing">
    <cdr:from>
      <cdr:x>0.2038</cdr:x>
      <cdr:y>0.39169</cdr:y>
    </cdr:from>
    <cdr:to>
      <cdr:x>0.22627</cdr:x>
      <cdr:y>0.60831</cdr:y>
    </cdr:to>
    <cdr:sp macro="" textlink="">
      <cdr:nvSpPr>
        <cdr:cNvPr id="5" name="Freccia in giù 4">
          <a:extLst xmlns:a="http://schemas.openxmlformats.org/drawingml/2006/main">
            <a:ext uri="{FF2B5EF4-FFF2-40B4-BE49-F238E27FC236}">
              <a16:creationId xmlns:a16="http://schemas.microsoft.com/office/drawing/2014/main" id="{F2B2F8C7-5458-0ADE-E8FB-CC2AAB97F9D4}"/>
            </a:ext>
          </a:extLst>
        </cdr:cNvPr>
        <cdr:cNvSpPr/>
      </cdr:nvSpPr>
      <cdr:spPr>
        <a:xfrm xmlns:a="http://schemas.openxmlformats.org/drawingml/2006/main">
          <a:off x="2163362" y="2300505"/>
          <a:ext cx="238538" cy="1272210"/>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it-IT"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BA76E8C-DA34-4B34-8C8D-91FF5B86C943}"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416691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BA76E8C-DA34-4B34-8C8D-91FF5B86C943}"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8769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BA76E8C-DA34-4B34-8C8D-91FF5B86C943}"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397572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BA76E8C-DA34-4B34-8C8D-91FF5B86C943}"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37900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BA76E8C-DA34-4B34-8C8D-91FF5B86C943}" type="datetimeFigureOut">
              <a:rPr lang="it-IT" smtClean="0"/>
              <a:t>09/11/2022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98143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BA76E8C-DA34-4B34-8C8D-91FF5B86C943}"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411413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BA76E8C-DA34-4B34-8C8D-91FF5B86C943}" type="datetimeFigureOut">
              <a:rPr lang="it-IT" smtClean="0"/>
              <a:t>09/11/2022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18309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BA76E8C-DA34-4B34-8C8D-91FF5B86C943}" type="datetimeFigureOut">
              <a:rPr lang="it-IT" smtClean="0"/>
              <a:t>09/11/2022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311373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BA76E8C-DA34-4B34-8C8D-91FF5B86C943}" type="datetimeFigureOut">
              <a:rPr lang="it-IT" smtClean="0"/>
              <a:t>09/11/2022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100127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BA76E8C-DA34-4B34-8C8D-91FF5B86C943}"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332470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BA76E8C-DA34-4B34-8C8D-91FF5B86C943}" type="datetimeFigureOut">
              <a:rPr lang="it-IT" smtClean="0"/>
              <a:t>09/11/2022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C245E-2D98-494F-BF6C-94D0BBAE2D14}" type="slidenum">
              <a:rPr lang="it-IT" smtClean="0"/>
              <a:t>‹N›</a:t>
            </a:fld>
            <a:endParaRPr lang="it-IT"/>
          </a:p>
        </p:txBody>
      </p:sp>
    </p:spTree>
    <p:extLst>
      <p:ext uri="{BB962C8B-B14F-4D97-AF65-F5344CB8AC3E}">
        <p14:creationId xmlns:p14="http://schemas.microsoft.com/office/powerpoint/2010/main" val="145845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76E8C-DA34-4B34-8C8D-91FF5B86C943}" type="datetimeFigureOut">
              <a:rPr lang="it-IT" smtClean="0"/>
              <a:t>09/11/2022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245E-2D98-494F-BF6C-94D0BBAE2D14}" type="slidenum">
              <a:rPr lang="it-IT" smtClean="0"/>
              <a:t>‹N›</a:t>
            </a:fld>
            <a:endParaRPr lang="it-IT"/>
          </a:p>
        </p:txBody>
      </p:sp>
    </p:spTree>
    <p:extLst>
      <p:ext uri="{BB962C8B-B14F-4D97-AF65-F5344CB8AC3E}">
        <p14:creationId xmlns:p14="http://schemas.microsoft.com/office/powerpoint/2010/main" val="192246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fi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1029771"/>
            <a:ext cx="9750829" cy="1055053"/>
          </a:xfrm>
        </p:spPr>
        <p:txBody>
          <a:bodyPr>
            <a:normAutofit fontScale="55000" lnSpcReduction="20000"/>
          </a:bodyPr>
          <a:lstStyle/>
          <a:p>
            <a:endParaRPr lang="it-IT" dirty="0"/>
          </a:p>
          <a:p>
            <a:r>
              <a:rPr lang="it-IT" dirty="0"/>
              <a:t> </a:t>
            </a:r>
            <a:r>
              <a:rPr lang="it-IT" sz="4500" b="1" dirty="0">
                <a:solidFill>
                  <a:schemeClr val="accent1">
                    <a:lumMod val="75000"/>
                  </a:schemeClr>
                </a:solidFill>
              </a:rPr>
              <a:t>STRUTTURE SANITARIE E SOCIO-ASSISTENZIALI IN ERA PANDEMICA </a:t>
            </a:r>
            <a:endParaRPr lang="it-IT" sz="4500" dirty="0">
              <a:solidFill>
                <a:schemeClr val="accent1">
                  <a:lumMod val="75000"/>
                </a:schemeClr>
              </a:solidFill>
            </a:endParaRPr>
          </a:p>
          <a:p>
            <a:r>
              <a:rPr lang="it-IT" sz="4500" b="1" dirty="0">
                <a:solidFill>
                  <a:schemeClr val="accent1">
                    <a:lumMod val="75000"/>
                  </a:schemeClr>
                </a:solidFill>
              </a:rPr>
              <a:t>NELLA PROVINCIA DI RIETI </a:t>
            </a:r>
            <a:endParaRPr lang="it-IT" sz="4500" b="1" dirty="0">
              <a:ln w="0"/>
              <a:solidFill>
                <a:schemeClr val="accent1">
                  <a:lumMod val="75000"/>
                </a:schemeClr>
              </a:solidFill>
              <a:effectLst>
                <a:reflection blurRad="6350" stA="53000" endA="300" endPos="35500" dir="5400000" sy="-90000" algn="bl" rotWithShape="0"/>
              </a:effectLst>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334" y="315189"/>
            <a:ext cx="1660017" cy="456505"/>
          </a:xfrm>
          <a:prstGeom prst="rect">
            <a:avLst/>
          </a:prstGeom>
        </p:spPr>
      </p:pic>
      <p:pic>
        <p:nvPicPr>
          <p:cNvPr id="5" name="Immagine 4"/>
          <p:cNvPicPr/>
          <p:nvPr/>
        </p:nvPicPr>
        <p:blipFill>
          <a:blip r:embed="rId3" cstate="print">
            <a:lum/>
            <a:alphaModFix/>
          </a:blip>
          <a:srcRect/>
          <a:stretch>
            <a:fillRect/>
          </a:stretch>
        </p:blipFill>
        <p:spPr>
          <a:xfrm>
            <a:off x="199621" y="229404"/>
            <a:ext cx="1617980" cy="542290"/>
          </a:xfrm>
          <a:prstGeom prst="rect">
            <a:avLst/>
          </a:prstGeom>
          <a:noFill/>
          <a:ln>
            <a:noFill/>
            <a:prstDash/>
          </a:ln>
        </p:spPr>
      </p:pic>
      <p:sp>
        <p:nvSpPr>
          <p:cNvPr id="6" name="Rettangolo 5"/>
          <p:cNvSpPr/>
          <p:nvPr/>
        </p:nvSpPr>
        <p:spPr>
          <a:xfrm>
            <a:off x="3048000" y="275433"/>
            <a:ext cx="6096000" cy="1200329"/>
          </a:xfrm>
          <a:prstGeom prst="rect">
            <a:avLst/>
          </a:prstGeom>
        </p:spPr>
        <p:txBody>
          <a:bodyPr>
            <a:spAutoFit/>
          </a:bodyPr>
          <a:lstStyle/>
          <a:p>
            <a:pPr algn="ctr"/>
            <a:r>
              <a:rPr lang="it-IT" sz="3600" i="1" dirty="0">
                <a:solidFill>
                  <a:srgbClr val="990033"/>
                </a:solidFill>
              </a:rPr>
              <a:t>Azienda Sanitaria Locale di Rieti</a:t>
            </a:r>
            <a:r>
              <a:rPr lang="it-IT" sz="3600" dirty="0">
                <a:solidFill>
                  <a:srgbClr val="990033"/>
                </a:solidFill>
              </a:rPr>
              <a:t/>
            </a:r>
            <a:br>
              <a:rPr lang="it-IT" sz="3600" dirty="0">
                <a:solidFill>
                  <a:srgbClr val="990033"/>
                </a:solidFill>
              </a:rPr>
            </a:br>
            <a:endParaRPr lang="it-IT" sz="3600" dirty="0">
              <a:solidFill>
                <a:srgbClr val="990033"/>
              </a:solidFill>
            </a:endParaRPr>
          </a:p>
        </p:txBody>
      </p:sp>
      <p:sp>
        <p:nvSpPr>
          <p:cNvPr id="7" name="Rettangolo 6"/>
          <p:cNvSpPr/>
          <p:nvPr/>
        </p:nvSpPr>
        <p:spPr>
          <a:xfrm>
            <a:off x="9794142" y="6094231"/>
            <a:ext cx="184731" cy="375552"/>
          </a:xfrm>
          <a:prstGeom prst="rect">
            <a:avLst/>
          </a:prstGeom>
        </p:spPr>
        <p:txBody>
          <a:bodyPr wrap="none">
            <a:spAutoFit/>
          </a:bodyPr>
          <a:lstStyle/>
          <a:p>
            <a:pPr>
              <a:lnSpc>
                <a:spcPct val="107000"/>
              </a:lnSpc>
              <a:spcAft>
                <a:spcPts val="8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8146473" y="5795782"/>
            <a:ext cx="4187089" cy="261610"/>
          </a:xfrm>
          <a:prstGeom prst="rect">
            <a:avLst/>
          </a:prstGeom>
        </p:spPr>
        <p:txBody>
          <a:bodyPr wrap="square">
            <a:spAutoFit/>
          </a:bodyPr>
          <a:lstStyle/>
          <a:p>
            <a:pPr>
              <a:spcAft>
                <a:spcPts val="800"/>
              </a:spcAft>
            </a:pPr>
            <a:r>
              <a:rPr lang="it-IT" sz="1100" dirty="0">
                <a:latin typeface="Calibri" panose="020F0502020204030204" pitchFamily="34" charset="0"/>
                <a:ea typeface="Calibri" panose="020F0502020204030204" pitchFamily="34" charset="0"/>
                <a:cs typeface="Times New Roman" panose="02020603050405020304" pitchFamily="18" charset="0"/>
              </a:rPr>
              <a:t> </a:t>
            </a:r>
            <a:endParaRPr lang="it-IT" sz="1400" i="1" dirty="0">
              <a:solidFill>
                <a:srgbClr val="99003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4"/>
          <a:stretch>
            <a:fillRect/>
          </a:stretch>
        </p:blipFill>
        <p:spPr>
          <a:xfrm>
            <a:off x="4242721" y="3607052"/>
            <a:ext cx="3633531" cy="1914310"/>
          </a:xfrm>
          <a:prstGeom prst="rect">
            <a:avLst/>
          </a:prstGeom>
        </p:spPr>
      </p:pic>
      <p:sp>
        <p:nvSpPr>
          <p:cNvPr id="9" name="Rettangolo 8"/>
          <p:cNvSpPr/>
          <p:nvPr/>
        </p:nvSpPr>
        <p:spPr>
          <a:xfrm>
            <a:off x="2169131" y="2099835"/>
            <a:ext cx="7780712" cy="584775"/>
          </a:xfrm>
          <a:prstGeom prst="rect">
            <a:avLst/>
          </a:prstGeom>
        </p:spPr>
        <p:txBody>
          <a:bodyPr wrap="square">
            <a:spAutoFit/>
          </a:bodyPr>
          <a:lstStyle/>
          <a:p>
            <a:pPr lvl="0" algn="ctr"/>
            <a:r>
              <a:rPr lang="it-IT" sz="1600" i="1" dirty="0">
                <a:solidFill>
                  <a:srgbClr val="990033"/>
                </a:solidFill>
                <a:latin typeface="Calibri" panose="020F0502020204030204" pitchFamily="34" charset="0"/>
                <a:ea typeface="Calibri" panose="020F0502020204030204" pitchFamily="34" charset="0"/>
                <a:cs typeface="Arial" panose="020B0604020202020204" pitchFamily="34" charset="0"/>
              </a:rPr>
              <a:t>Responsabili Scientifici:</a:t>
            </a:r>
          </a:p>
          <a:p>
            <a:pPr lvl="0" algn="ctr"/>
            <a:r>
              <a:rPr lang="it-IT" sz="1600" i="1" dirty="0">
                <a:solidFill>
                  <a:srgbClr val="990033"/>
                </a:solidFill>
                <a:latin typeface="Calibri" panose="020F0502020204030204" pitchFamily="34" charset="0"/>
                <a:ea typeface="Calibri" panose="020F0502020204030204" pitchFamily="34" charset="0"/>
                <a:cs typeface="Arial" panose="020B0604020202020204" pitchFamily="34" charset="0"/>
              </a:rPr>
              <a:t>Dott. Gianluca Fovi De Ruggiero - Dott.ssa Danila Dalla Vecchia - Dott.ssa Federica Mari</a:t>
            </a:r>
          </a:p>
        </p:txBody>
      </p:sp>
      <p:sp>
        <p:nvSpPr>
          <p:cNvPr id="11" name="Rettangolo 10"/>
          <p:cNvSpPr/>
          <p:nvPr/>
        </p:nvSpPr>
        <p:spPr>
          <a:xfrm>
            <a:off x="5026429" y="5795782"/>
            <a:ext cx="6096000" cy="584775"/>
          </a:xfrm>
          <a:prstGeom prst="rect">
            <a:avLst/>
          </a:prstGeom>
        </p:spPr>
        <p:txBody>
          <a:bodyPr>
            <a:spAutoFit/>
          </a:bodyPr>
          <a:lstStyle/>
          <a:p>
            <a:endParaRPr lang="it-IT" sz="1400" dirty="0">
              <a:solidFill>
                <a:srgbClr val="000000"/>
              </a:solidFill>
              <a:latin typeface="Times New Roman" panose="02020603050405020304" pitchFamily="18" charset="0"/>
            </a:endParaRPr>
          </a:p>
          <a:p>
            <a:r>
              <a:rPr lang="it-IT" sz="1400" dirty="0">
                <a:solidFill>
                  <a:srgbClr val="000000"/>
                </a:solidFill>
                <a:latin typeface="Times New Roman" panose="02020603050405020304" pitchFamily="18" charset="0"/>
              </a:rPr>
              <a:t> </a:t>
            </a:r>
            <a:r>
              <a:rPr lang="it-IT" b="1" dirty="0">
                <a:solidFill>
                  <a:srgbClr val="990033"/>
                </a:solidFill>
                <a:latin typeface="Times New Roman" panose="02020603050405020304" pitchFamily="18" charset="0"/>
              </a:rPr>
              <a:t>24 OTTOBRE 2022 </a:t>
            </a:r>
            <a:endParaRPr lang="it-IT" dirty="0">
              <a:solidFill>
                <a:srgbClr val="990033"/>
              </a:solidFill>
            </a:endParaRPr>
          </a:p>
        </p:txBody>
      </p:sp>
      <p:sp>
        <p:nvSpPr>
          <p:cNvPr id="14" name="Rettangolo 13"/>
          <p:cNvSpPr/>
          <p:nvPr/>
        </p:nvSpPr>
        <p:spPr>
          <a:xfrm>
            <a:off x="3114502" y="2717080"/>
            <a:ext cx="6096000" cy="615553"/>
          </a:xfrm>
          <a:prstGeom prst="rect">
            <a:avLst/>
          </a:prstGeom>
        </p:spPr>
        <p:txBody>
          <a:bodyPr>
            <a:spAutoFit/>
          </a:bodyPr>
          <a:lstStyle/>
          <a:p>
            <a:endParaRPr lang="it-IT" sz="1200" dirty="0">
              <a:solidFill>
                <a:srgbClr val="000000"/>
              </a:solidFill>
              <a:latin typeface="Times New Roman" panose="02020603050405020304" pitchFamily="18" charset="0"/>
            </a:endParaRPr>
          </a:p>
          <a:p>
            <a:pPr algn="ctr"/>
            <a:r>
              <a:rPr lang="it-IT" sz="1200" dirty="0">
                <a:solidFill>
                  <a:srgbClr val="000000"/>
                </a:solidFill>
                <a:latin typeface="Times New Roman" panose="02020603050405020304" pitchFamily="18" charset="0"/>
              </a:rPr>
              <a:t> </a:t>
            </a:r>
            <a:r>
              <a:rPr lang="it-IT" sz="1100" b="1" dirty="0">
                <a:solidFill>
                  <a:schemeClr val="accent1">
                    <a:lumMod val="75000"/>
                  </a:schemeClr>
                </a:solidFill>
                <a:latin typeface="Times New Roman" panose="02020603050405020304" pitchFamily="18" charset="0"/>
              </a:rPr>
              <a:t>ASL Rieti - Blocco 2 – Via del Terminillo, n. 42 </a:t>
            </a:r>
            <a:endParaRPr lang="it-IT" sz="1100" dirty="0">
              <a:solidFill>
                <a:schemeClr val="accent1">
                  <a:lumMod val="75000"/>
                </a:schemeClr>
              </a:solidFill>
              <a:latin typeface="Times New Roman" panose="02020603050405020304" pitchFamily="18" charset="0"/>
            </a:endParaRPr>
          </a:p>
          <a:p>
            <a:pPr algn="ctr"/>
            <a:r>
              <a:rPr lang="it-IT" sz="1000" b="1" dirty="0">
                <a:solidFill>
                  <a:schemeClr val="accent1">
                    <a:lumMod val="75000"/>
                  </a:schemeClr>
                </a:solidFill>
                <a:latin typeface="Times New Roman" panose="02020603050405020304" pitchFamily="18" charset="0"/>
              </a:rPr>
              <a:t>AULA MAGNA AZIENDALE </a:t>
            </a:r>
            <a:endParaRPr lang="it-IT" dirty="0">
              <a:solidFill>
                <a:schemeClr val="accent1">
                  <a:lumMod val="75000"/>
                </a:schemeClr>
              </a:solidFill>
            </a:endParaRPr>
          </a:p>
        </p:txBody>
      </p:sp>
    </p:spTree>
    <p:extLst>
      <p:ext uri="{BB962C8B-B14F-4D97-AF65-F5344CB8AC3E}">
        <p14:creationId xmlns:p14="http://schemas.microsoft.com/office/powerpoint/2010/main" val="398427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787303"/>
            <a:ext cx="10515600" cy="1325563"/>
          </a:xfrm>
        </p:spPr>
        <p:txBody>
          <a:bodyPr>
            <a:normAutofit fontScale="90000"/>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PRIMA ONDATA </a:t>
            </a:r>
            <a:r>
              <a:rPr lang="it-IT" sz="3200" b="1" i="1" dirty="0">
                <a:solidFill>
                  <a:schemeClr val="accent1">
                    <a:lumMod val="75000"/>
                  </a:schemeClr>
                </a:solidFill>
                <a:effectLst>
                  <a:outerShdw blurRad="38100" dist="38100" dir="2700000" algn="tl">
                    <a:srgbClr val="000000">
                      <a:alpha val="43137"/>
                    </a:srgbClr>
                  </a:outerShdw>
                </a:effectLst>
                <a:latin typeface="+mn-lt"/>
                <a:ea typeface="+mn-ea"/>
                <a:cs typeface="+mn-cs"/>
              </a:rPr>
              <a:t>APRILE 2020/GIUGNO 2020</a:t>
            </a: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endPar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838200" y="1975721"/>
            <a:ext cx="10515600" cy="4351338"/>
          </a:xfrm>
        </p:spPr>
        <p:txBody>
          <a:bodyPr>
            <a:normAutofit/>
          </a:bodyPr>
          <a:lstStyle/>
          <a:p>
            <a:pPr marL="0" indent="0">
              <a:buNone/>
            </a:pPr>
            <a:r>
              <a:rPr lang="it-IT" sz="3600" b="1" dirty="0">
                <a:solidFill>
                  <a:srgbClr val="002060"/>
                </a:solidFill>
              </a:rPr>
              <a:t>    L’esempio di una struttura della provincia di Rieti </a:t>
            </a:r>
          </a:p>
          <a:p>
            <a:pPr marL="0" indent="0">
              <a:buNone/>
            </a:pPr>
            <a:endParaRPr lang="it-IT" sz="2700" b="1" dirty="0">
              <a:solidFill>
                <a:srgbClr val="002060"/>
              </a:solidFill>
            </a:endParaRPr>
          </a:p>
          <a:p>
            <a:pPr marL="0" indent="0">
              <a:buNone/>
            </a:pPr>
            <a:r>
              <a:rPr lang="it-IT" sz="3600" b="1" dirty="0">
                <a:solidFill>
                  <a:srgbClr val="002060"/>
                </a:solidFill>
              </a:rPr>
              <a:t>		Ospiti: 58 OSPITI RESIDENZIALI</a:t>
            </a:r>
          </a:p>
          <a:p>
            <a:pPr marL="0" indent="0">
              <a:buNone/>
            </a:pPr>
            <a:endParaRPr lang="it-IT" sz="3600" b="1" dirty="0">
              <a:solidFill>
                <a:srgbClr val="002060"/>
              </a:solidFill>
            </a:endParaRPr>
          </a:p>
          <a:p>
            <a:pPr marL="0" indent="0">
              <a:buNone/>
            </a:pPr>
            <a:r>
              <a:rPr lang="it-IT" sz="3600" b="1" dirty="0">
                <a:solidFill>
                  <a:srgbClr val="002060"/>
                </a:solidFill>
              </a:rPr>
              <a:t>             			53 POSITIVI</a:t>
            </a:r>
          </a:p>
          <a:p>
            <a:pPr marL="0" indent="0">
              <a:buNone/>
            </a:pPr>
            <a:r>
              <a:rPr lang="it-IT" sz="3600" b="1" dirty="0">
                <a:solidFill>
                  <a:srgbClr val="002060"/>
                </a:solidFill>
              </a:rPr>
              <a:t>			</a:t>
            </a:r>
          </a:p>
          <a:p>
            <a:pPr marL="0" indent="0">
              <a:buNone/>
            </a:pPr>
            <a:r>
              <a:rPr lang="it-IT" sz="3600" b="1" dirty="0">
                <a:solidFill>
                  <a:srgbClr val="002060"/>
                </a:solidFill>
              </a:rPr>
              <a:t>            		     18 DECESSI (31% </a:t>
            </a:r>
            <a:r>
              <a:rPr lang="it-IT" sz="1800" b="1" dirty="0">
                <a:solidFill>
                  <a:srgbClr val="002060"/>
                </a:solidFill>
              </a:rPr>
              <a:t>degli ospiti totali</a:t>
            </a:r>
            <a:r>
              <a:rPr lang="it-IT" sz="3600" b="1" dirty="0">
                <a:solidFill>
                  <a:srgbClr val="002060"/>
                </a:solidFill>
              </a:rPr>
              <a:t>)</a:t>
            </a:r>
          </a:p>
          <a:p>
            <a:endParaRPr lang="it-IT" sz="2700" b="1" dirty="0">
              <a:solidFill>
                <a:srgbClr val="002060"/>
              </a:solidFill>
            </a:endParaRPr>
          </a:p>
          <a:p>
            <a:endParaRPr lang="it-IT" sz="2700" b="1" dirty="0">
              <a:solidFill>
                <a:srgbClr val="002060"/>
              </a:solidFill>
            </a:endParaRP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Freccia in giù 5">
            <a:extLst>
              <a:ext uri="{FF2B5EF4-FFF2-40B4-BE49-F238E27FC236}">
                <a16:creationId xmlns:a16="http://schemas.microsoft.com/office/drawing/2014/main" id="{29E9BC17-4A98-9429-DC24-EB10F1EAB851}"/>
              </a:ext>
            </a:extLst>
          </p:cNvPr>
          <p:cNvSpPr/>
          <p:nvPr/>
        </p:nvSpPr>
        <p:spPr>
          <a:xfrm>
            <a:off x="5724939" y="3668712"/>
            <a:ext cx="159026" cy="622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87BB10D1-3E43-0B31-F7F6-299B4F41FB7C}"/>
              </a:ext>
            </a:extLst>
          </p:cNvPr>
          <p:cNvSpPr/>
          <p:nvPr/>
        </p:nvSpPr>
        <p:spPr>
          <a:xfrm>
            <a:off x="5724939" y="4885774"/>
            <a:ext cx="159026" cy="622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C4D819D4-497F-F6B5-94FC-FEF045D5E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5378" y="4048747"/>
            <a:ext cx="2358887" cy="2358887"/>
          </a:xfrm>
          <a:prstGeom prst="rect">
            <a:avLst/>
          </a:prstGeom>
        </p:spPr>
      </p:pic>
    </p:spTree>
    <p:extLst>
      <p:ext uri="{BB962C8B-B14F-4D97-AF65-F5344CB8AC3E}">
        <p14:creationId xmlns:p14="http://schemas.microsoft.com/office/powerpoint/2010/main" val="295889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692180"/>
            <a:ext cx="10515600" cy="1325563"/>
          </a:xfrm>
        </p:spPr>
        <p:txBody>
          <a:bodyPr>
            <a:normAutofit fontScale="90000"/>
          </a:bodyPr>
          <a:lstStyle/>
          <a:p>
            <a:pPr algn="ct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b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SECONDO PERIODO SETTEMBRE 2020/GENNAIO 202I</a:t>
            </a:r>
            <a:r>
              <a:rPr lang="it-IT" sz="29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2900" b="1" dirty="0">
                <a:solidFill>
                  <a:schemeClr val="accent1">
                    <a:lumMod val="75000"/>
                  </a:schemeClr>
                </a:solidFill>
                <a:effectLst>
                  <a:outerShdw blurRad="38100" dist="38100" dir="2700000" algn="tl">
                    <a:srgbClr val="000000">
                      <a:alpha val="43137"/>
                    </a:srgbClr>
                  </a:outerShdw>
                </a:effectLst>
                <a:latin typeface="+mn-lt"/>
                <a:ea typeface="+mn-ea"/>
                <a:cs typeface="+mn-cs"/>
              </a:rPr>
            </a:br>
            <a:endParaRPr lang="it-IT" sz="29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Segnaposto contenuto 2">
            <a:extLst>
              <a:ext uri="{FF2B5EF4-FFF2-40B4-BE49-F238E27FC236}">
                <a16:creationId xmlns:a16="http://schemas.microsoft.com/office/drawing/2014/main" id="{CF145746-66F7-4809-AA6E-8EDAB7D9ADEB}"/>
              </a:ext>
            </a:extLst>
          </p:cNvPr>
          <p:cNvSpPr>
            <a:spLocks noGrp="1"/>
          </p:cNvSpPr>
          <p:nvPr>
            <p:ph idx="1"/>
          </p:nvPr>
        </p:nvSpPr>
        <p:spPr>
          <a:xfrm>
            <a:off x="1817601" y="1669510"/>
            <a:ext cx="10515600" cy="4351338"/>
          </a:xfrm>
        </p:spPr>
        <p:txBody>
          <a:bodyPr>
            <a:normAutofit/>
          </a:bodyPr>
          <a:lstStyle/>
          <a:p>
            <a:pPr marL="0" indent="0">
              <a:buNone/>
            </a:pPr>
            <a:endParaRPr lang="it-IT" sz="3200" b="1" dirty="0">
              <a:solidFill>
                <a:srgbClr val="002060"/>
              </a:solidFill>
            </a:endParaRPr>
          </a:p>
          <a:p>
            <a:pPr marL="0" indent="0">
              <a:buNone/>
            </a:pPr>
            <a:r>
              <a:rPr lang="it-IT" sz="4400" b="1" dirty="0">
                <a:solidFill>
                  <a:srgbClr val="002060"/>
                </a:solidFill>
              </a:rPr>
              <a:t>Cluster in strutture:  </a:t>
            </a:r>
            <a:r>
              <a:rPr lang="it-IT" sz="4400" b="1" i="1" dirty="0">
                <a:solidFill>
                  <a:srgbClr val="FF0000"/>
                </a:solidFill>
              </a:rPr>
              <a:t>21</a:t>
            </a:r>
          </a:p>
          <a:p>
            <a:pPr marL="0" indent="0">
              <a:buNone/>
            </a:pPr>
            <a:endParaRPr lang="it-IT" sz="4400" b="1" dirty="0">
              <a:solidFill>
                <a:srgbClr val="002060"/>
              </a:solidFill>
            </a:endParaRPr>
          </a:p>
          <a:p>
            <a:pPr marL="0" indent="0">
              <a:buNone/>
            </a:pPr>
            <a:r>
              <a:rPr lang="it-IT" sz="4400" b="1" dirty="0">
                <a:solidFill>
                  <a:srgbClr val="002060"/>
                </a:solidFill>
              </a:rPr>
              <a:t>Ospiti deceduti: </a:t>
            </a:r>
            <a:r>
              <a:rPr lang="it-IT" sz="4400" b="1" i="1" dirty="0">
                <a:solidFill>
                  <a:srgbClr val="FF0000"/>
                </a:solidFill>
              </a:rPr>
              <a:t>45</a:t>
            </a:r>
          </a:p>
        </p:txBody>
      </p:sp>
      <p:pic>
        <p:nvPicPr>
          <p:cNvPr id="7" name="Immagine 6">
            <a:extLst>
              <a:ext uri="{FF2B5EF4-FFF2-40B4-BE49-F238E27FC236}">
                <a16:creationId xmlns:a16="http://schemas.microsoft.com/office/drawing/2014/main" id="{E71009D4-2D42-F9D7-098A-B32832797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445" y="4503483"/>
            <a:ext cx="3649468" cy="1911626"/>
          </a:xfrm>
          <a:prstGeom prst="rect">
            <a:avLst/>
          </a:prstGeom>
        </p:spPr>
      </p:pic>
      <p:pic>
        <p:nvPicPr>
          <p:cNvPr id="8" name="Immagine 7">
            <a:extLst>
              <a:ext uri="{FF2B5EF4-FFF2-40B4-BE49-F238E27FC236}">
                <a16:creationId xmlns:a16="http://schemas.microsoft.com/office/drawing/2014/main" id="{BEBCF634-55D3-58EE-89B8-63F2F45DC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77" y="4341748"/>
            <a:ext cx="2409448" cy="1803344"/>
          </a:xfrm>
          <a:prstGeom prst="rect">
            <a:avLst/>
          </a:prstGeom>
        </p:spPr>
      </p:pic>
    </p:spTree>
    <p:extLst>
      <p:ext uri="{BB962C8B-B14F-4D97-AF65-F5344CB8AC3E}">
        <p14:creationId xmlns:p14="http://schemas.microsoft.com/office/powerpoint/2010/main" val="12368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787303"/>
            <a:ext cx="10515600" cy="1325563"/>
          </a:xfrm>
        </p:spPr>
        <p:txBody>
          <a:bodyPr>
            <a:normAutofit fontScale="90000"/>
          </a:bodyPr>
          <a:lstStyle/>
          <a:p>
            <a:pPr algn="ctr"/>
            <a:r>
              <a:rPr lang="it-IT"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endPar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745434" y="1719359"/>
            <a:ext cx="10515600" cy="4351338"/>
          </a:xfrm>
        </p:spPr>
        <p:txBody>
          <a:bodyPr>
            <a:normAutofit/>
          </a:bodyPr>
          <a:lstStyle/>
          <a:p>
            <a:pPr marL="0" indent="0" algn="ctr">
              <a:buNone/>
            </a:pPr>
            <a:r>
              <a:rPr lang="it-IT" sz="3600" b="1" dirty="0">
                <a:solidFill>
                  <a:srgbClr val="002060"/>
                </a:solidFill>
              </a:rPr>
              <a:t>    </a:t>
            </a:r>
            <a:r>
              <a:rPr lang="it-IT" sz="3600" b="1" i="1" u="sng" dirty="0">
                <a:solidFill>
                  <a:srgbClr val="002060"/>
                </a:solidFill>
              </a:rPr>
              <a:t>CONSIDERAZIONI</a:t>
            </a:r>
          </a:p>
          <a:p>
            <a:pPr marL="0" indent="0" algn="ctr">
              <a:lnSpc>
                <a:spcPct val="150000"/>
              </a:lnSpc>
              <a:buNone/>
            </a:pPr>
            <a:r>
              <a:rPr lang="it-IT" sz="3600" b="1" dirty="0">
                <a:solidFill>
                  <a:srgbClr val="002060"/>
                </a:solidFill>
              </a:rPr>
              <a:t>Le RSA e le SSA hanno rappresentato una comunità particolarmente a rischio con numerosi casi di infezione e decessi nonostante l’attivazione di procedure di isolamento e blocco degli accessi esterni</a:t>
            </a:r>
          </a:p>
          <a:p>
            <a:pPr marL="0" indent="0">
              <a:buNone/>
            </a:pPr>
            <a:endParaRPr lang="it-IT" sz="3600" b="1" dirty="0">
              <a:solidFill>
                <a:srgbClr val="002060"/>
              </a:solidFill>
            </a:endParaRPr>
          </a:p>
          <a:p>
            <a:pPr marL="0" indent="0">
              <a:buNone/>
            </a:pPr>
            <a:endParaRPr lang="it-IT" sz="3600" b="1" dirty="0">
              <a:solidFill>
                <a:srgbClr val="002060"/>
              </a:solidFill>
            </a:endParaRPr>
          </a:p>
          <a:p>
            <a:endParaRPr lang="it-IT" sz="2700" b="1" dirty="0">
              <a:solidFill>
                <a:srgbClr val="002060"/>
              </a:solidFill>
            </a:endParaRPr>
          </a:p>
          <a:p>
            <a:endParaRPr lang="it-IT" sz="2700" b="1" dirty="0">
              <a:solidFill>
                <a:srgbClr val="002060"/>
              </a:solidFill>
            </a:endParaRP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Tree>
    <p:extLst>
      <p:ext uri="{BB962C8B-B14F-4D97-AF65-F5344CB8AC3E}">
        <p14:creationId xmlns:p14="http://schemas.microsoft.com/office/powerpoint/2010/main" val="159680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692180"/>
            <a:ext cx="10515600" cy="1325563"/>
          </a:xfrm>
        </p:spPr>
        <p:txBody>
          <a:bodyPr>
            <a:normAutofit fontScale="90000"/>
          </a:bodyPr>
          <a:lstStyle/>
          <a:p>
            <a:pPr algn="ct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b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TERZO PERIODO FEBBRAIO 2021 /DICEMBRE 2021</a:t>
            </a:r>
            <a:r>
              <a:rPr lang="it-IT" dirty="0"/>
              <a:t/>
            </a:r>
            <a:br>
              <a:rPr lang="it-IT" dirty="0"/>
            </a:br>
            <a:endParaRPr lang="it-IT" dirty="0"/>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Segnaposto contenuto 2">
            <a:extLst>
              <a:ext uri="{FF2B5EF4-FFF2-40B4-BE49-F238E27FC236}">
                <a16:creationId xmlns:a16="http://schemas.microsoft.com/office/drawing/2014/main" id="{19DDECA3-6340-1881-B4C6-E9664B493E83}"/>
              </a:ext>
            </a:extLst>
          </p:cNvPr>
          <p:cNvSpPr>
            <a:spLocks noGrp="1"/>
          </p:cNvSpPr>
          <p:nvPr>
            <p:ph idx="1"/>
          </p:nvPr>
        </p:nvSpPr>
        <p:spPr>
          <a:xfrm>
            <a:off x="1817601" y="2078926"/>
            <a:ext cx="10515600" cy="4351338"/>
          </a:xfrm>
        </p:spPr>
        <p:txBody>
          <a:bodyPr/>
          <a:lstStyle/>
          <a:p>
            <a:pPr marL="0" indent="0">
              <a:buNone/>
            </a:pPr>
            <a:r>
              <a:rPr lang="it-IT" sz="4400" b="1" dirty="0">
                <a:solidFill>
                  <a:srgbClr val="002060"/>
                </a:solidFill>
              </a:rPr>
              <a:t>Cluster in strutture:  </a:t>
            </a:r>
            <a:r>
              <a:rPr lang="it-IT" sz="4400" b="1" i="1" dirty="0">
                <a:solidFill>
                  <a:srgbClr val="FF0000"/>
                </a:solidFill>
              </a:rPr>
              <a:t>12</a:t>
            </a:r>
          </a:p>
          <a:p>
            <a:pPr marL="0" indent="0">
              <a:buNone/>
            </a:pPr>
            <a:endParaRPr lang="it-IT" sz="4400" b="1" dirty="0">
              <a:solidFill>
                <a:srgbClr val="002060"/>
              </a:solidFill>
            </a:endParaRPr>
          </a:p>
          <a:p>
            <a:pPr marL="0" indent="0">
              <a:buNone/>
            </a:pPr>
            <a:r>
              <a:rPr lang="it-IT" sz="4400" b="1" dirty="0">
                <a:solidFill>
                  <a:srgbClr val="002060"/>
                </a:solidFill>
              </a:rPr>
              <a:t>Ospiti deceduti: </a:t>
            </a:r>
            <a:r>
              <a:rPr lang="it-IT" sz="4400" b="1" i="1" dirty="0">
                <a:solidFill>
                  <a:srgbClr val="FF0000"/>
                </a:solidFill>
              </a:rPr>
              <a:t>6</a:t>
            </a:r>
          </a:p>
        </p:txBody>
      </p:sp>
      <p:pic>
        <p:nvPicPr>
          <p:cNvPr id="7" name="Immagine 6">
            <a:extLst>
              <a:ext uri="{FF2B5EF4-FFF2-40B4-BE49-F238E27FC236}">
                <a16:creationId xmlns:a16="http://schemas.microsoft.com/office/drawing/2014/main" id="{DB0D40DD-494F-9D09-73B7-AF0BEF3AB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4445" y="4503483"/>
            <a:ext cx="3649468" cy="1911626"/>
          </a:xfrm>
          <a:prstGeom prst="rect">
            <a:avLst/>
          </a:prstGeom>
        </p:spPr>
      </p:pic>
      <p:pic>
        <p:nvPicPr>
          <p:cNvPr id="8" name="Immagine 7">
            <a:extLst>
              <a:ext uri="{FF2B5EF4-FFF2-40B4-BE49-F238E27FC236}">
                <a16:creationId xmlns:a16="http://schemas.microsoft.com/office/drawing/2014/main" id="{8F8FD878-EF61-4A0F-199C-255B3ED655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87" y="4457454"/>
            <a:ext cx="2554124" cy="1911627"/>
          </a:xfrm>
          <a:prstGeom prst="rect">
            <a:avLst/>
          </a:prstGeom>
        </p:spPr>
      </p:pic>
    </p:spTree>
    <p:extLst>
      <p:ext uri="{BB962C8B-B14F-4D97-AF65-F5344CB8AC3E}">
        <p14:creationId xmlns:p14="http://schemas.microsoft.com/office/powerpoint/2010/main" val="231992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692180"/>
            <a:ext cx="10515600" cy="1325563"/>
          </a:xfrm>
        </p:spPr>
        <p:txBody>
          <a:bodyPr>
            <a:normAutofit/>
          </a:bodyPr>
          <a:lstStyle/>
          <a:p>
            <a:pPr algn="ctr"/>
            <a: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b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t>QUARTO PERIODO GENNAIO 2022/0TTOBRE 2022</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Segnaposto contenuto 2">
            <a:extLst>
              <a:ext uri="{FF2B5EF4-FFF2-40B4-BE49-F238E27FC236}">
                <a16:creationId xmlns:a16="http://schemas.microsoft.com/office/drawing/2014/main" id="{19DDECA3-6340-1881-B4C6-E9664B493E83}"/>
              </a:ext>
            </a:extLst>
          </p:cNvPr>
          <p:cNvSpPr>
            <a:spLocks noGrp="1"/>
          </p:cNvSpPr>
          <p:nvPr>
            <p:ph idx="1"/>
          </p:nvPr>
        </p:nvSpPr>
        <p:spPr>
          <a:xfrm>
            <a:off x="732183" y="2101273"/>
            <a:ext cx="10515600" cy="4351338"/>
          </a:xfrm>
        </p:spPr>
        <p:txBody>
          <a:bodyPr/>
          <a:lstStyle/>
          <a:p>
            <a:endParaRPr lang="it-IT" dirty="0"/>
          </a:p>
          <a:p>
            <a:pPr marL="0" indent="0">
              <a:buNone/>
            </a:pPr>
            <a:r>
              <a:rPr lang="it-IT" sz="3200" b="1" dirty="0">
                <a:solidFill>
                  <a:srgbClr val="002060"/>
                </a:solidFill>
              </a:rPr>
              <a:t>Cluster totali: </a:t>
            </a:r>
            <a:r>
              <a:rPr lang="it-IT" sz="3200" b="1" i="1" dirty="0">
                <a:solidFill>
                  <a:srgbClr val="FF0000"/>
                </a:solidFill>
              </a:rPr>
              <a:t>85</a:t>
            </a:r>
            <a:r>
              <a:rPr lang="it-IT" sz="3200" b="1" dirty="0">
                <a:solidFill>
                  <a:srgbClr val="002060"/>
                </a:solidFill>
              </a:rPr>
              <a:t>  </a:t>
            </a:r>
            <a:r>
              <a:rPr lang="it-IT" sz="1800" b="1" dirty="0">
                <a:solidFill>
                  <a:srgbClr val="002060"/>
                </a:solidFill>
              </a:rPr>
              <a:t>(più cluster nella stessa struttura)</a:t>
            </a:r>
          </a:p>
          <a:p>
            <a:pPr marL="0" indent="0">
              <a:buNone/>
            </a:pPr>
            <a:endParaRPr lang="it-IT" sz="1800" b="1" dirty="0">
              <a:solidFill>
                <a:srgbClr val="002060"/>
              </a:solidFill>
            </a:endParaRPr>
          </a:p>
          <a:p>
            <a:pPr marL="0" indent="0">
              <a:buNone/>
            </a:pPr>
            <a:r>
              <a:rPr lang="it-IT" sz="3200" b="1" dirty="0">
                <a:solidFill>
                  <a:srgbClr val="002060"/>
                </a:solidFill>
              </a:rPr>
              <a:t>Deceduti fra gli ospiti con tampone positivo: </a:t>
            </a:r>
            <a:r>
              <a:rPr lang="it-IT" sz="3200" b="1" i="1" dirty="0">
                <a:solidFill>
                  <a:srgbClr val="FF0000"/>
                </a:solidFill>
              </a:rPr>
              <a:t>31 </a:t>
            </a:r>
          </a:p>
          <a:p>
            <a:pPr marL="0" indent="0">
              <a:buNone/>
            </a:pPr>
            <a:r>
              <a:rPr lang="it-IT" sz="3200" b="1" u="sng" dirty="0">
                <a:solidFill>
                  <a:srgbClr val="002060"/>
                </a:solidFill>
              </a:rPr>
              <a:t>Deceduti per COVID </a:t>
            </a:r>
            <a:r>
              <a:rPr lang="it-IT" sz="3200" b="1" dirty="0">
                <a:solidFill>
                  <a:srgbClr val="002060"/>
                </a:solidFill>
              </a:rPr>
              <a:t>: </a:t>
            </a:r>
            <a:r>
              <a:rPr lang="it-IT" sz="3200" b="1" i="1" dirty="0">
                <a:solidFill>
                  <a:srgbClr val="FF0000"/>
                </a:solidFill>
              </a:rPr>
              <a:t>10</a:t>
            </a:r>
            <a:r>
              <a:rPr lang="it-IT" sz="3200" b="1" dirty="0">
                <a:solidFill>
                  <a:srgbClr val="002060"/>
                </a:solidFill>
              </a:rPr>
              <a:t> circa (per lo più soggetti non vaccinati a ciclo completo)</a:t>
            </a:r>
          </a:p>
        </p:txBody>
      </p:sp>
      <p:pic>
        <p:nvPicPr>
          <p:cNvPr id="3" name="Immagine 2">
            <a:extLst>
              <a:ext uri="{FF2B5EF4-FFF2-40B4-BE49-F238E27FC236}">
                <a16:creationId xmlns:a16="http://schemas.microsoft.com/office/drawing/2014/main" id="{3817AC70-8FAF-1972-DCF9-9CA67D52B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640" y="4756727"/>
            <a:ext cx="3649468" cy="1911626"/>
          </a:xfrm>
          <a:prstGeom prst="rect">
            <a:avLst/>
          </a:prstGeom>
        </p:spPr>
      </p:pic>
    </p:spTree>
    <p:extLst>
      <p:ext uri="{BB962C8B-B14F-4D97-AF65-F5344CB8AC3E}">
        <p14:creationId xmlns:p14="http://schemas.microsoft.com/office/powerpoint/2010/main" val="320668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787303"/>
            <a:ext cx="10515600" cy="1325563"/>
          </a:xfrm>
        </p:spPr>
        <p:txBody>
          <a:bodyPr>
            <a:normAutofit fontScale="90000"/>
          </a:bodyPr>
          <a:lstStyle/>
          <a:p>
            <a:pPr algn="ctr"/>
            <a:r>
              <a:rPr lang="it-IT"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endPar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490330" y="1600090"/>
            <a:ext cx="10863470" cy="4948994"/>
          </a:xfrm>
        </p:spPr>
        <p:txBody>
          <a:bodyPr>
            <a:normAutofit fontScale="92500" lnSpcReduction="20000"/>
          </a:bodyPr>
          <a:lstStyle/>
          <a:p>
            <a:pPr marL="0" indent="0" algn="ctr">
              <a:buNone/>
            </a:pPr>
            <a:r>
              <a:rPr lang="it-IT" sz="3600" b="1" dirty="0">
                <a:solidFill>
                  <a:srgbClr val="002060"/>
                </a:solidFill>
              </a:rPr>
              <a:t>    </a:t>
            </a:r>
            <a:r>
              <a:rPr lang="it-IT" sz="3600" b="1" i="1" u="sng" dirty="0">
                <a:solidFill>
                  <a:srgbClr val="002060"/>
                </a:solidFill>
              </a:rPr>
              <a:t>CONSIDERAZIONI</a:t>
            </a:r>
          </a:p>
          <a:p>
            <a:pPr marL="0" indent="0" algn="ctr">
              <a:buNone/>
            </a:pPr>
            <a:endParaRPr lang="it-IT" sz="3600" b="1" i="1" dirty="0">
              <a:solidFill>
                <a:srgbClr val="002060"/>
              </a:solidFill>
            </a:endParaRPr>
          </a:p>
          <a:p>
            <a:pPr marL="0" indent="0" algn="ctr">
              <a:lnSpc>
                <a:spcPct val="150000"/>
              </a:lnSpc>
              <a:buNone/>
            </a:pPr>
            <a:r>
              <a:rPr lang="it-IT" sz="3600" b="1" i="1" dirty="0">
                <a:solidFill>
                  <a:srgbClr val="002060"/>
                </a:solidFill>
              </a:rPr>
              <a:t>Nei mesi che vanno da febbraio/marzo 2021 ad oggi</a:t>
            </a:r>
          </a:p>
          <a:p>
            <a:pPr marL="0" indent="0" algn="ctr">
              <a:lnSpc>
                <a:spcPct val="150000"/>
              </a:lnSpc>
              <a:buNone/>
            </a:pPr>
            <a:r>
              <a:rPr lang="it-IT" sz="3600" b="1" dirty="0">
                <a:solidFill>
                  <a:srgbClr val="002060"/>
                </a:solidFill>
              </a:rPr>
              <a:t>nonostante il verificarsi di un alto numero di cluster, anche ripetuti nella stessa struttura a distanza di mesi, </a:t>
            </a:r>
          </a:p>
          <a:p>
            <a:pPr marL="0" indent="0" algn="ctr">
              <a:lnSpc>
                <a:spcPct val="150000"/>
              </a:lnSpc>
              <a:buNone/>
            </a:pPr>
            <a:r>
              <a:rPr lang="it-IT" sz="3600" b="1" dirty="0">
                <a:solidFill>
                  <a:srgbClr val="002060"/>
                </a:solidFill>
              </a:rPr>
              <a:t>e l’elevato numero di ospiti coinvolti da infezione,</a:t>
            </a:r>
          </a:p>
          <a:p>
            <a:pPr marL="0" indent="0" algn="ctr">
              <a:lnSpc>
                <a:spcPct val="150000"/>
              </a:lnSpc>
              <a:buNone/>
            </a:pPr>
            <a:r>
              <a:rPr lang="it-IT" sz="3600" b="1" dirty="0">
                <a:solidFill>
                  <a:srgbClr val="002060"/>
                </a:solidFill>
              </a:rPr>
              <a:t> i </a:t>
            </a:r>
            <a:r>
              <a:rPr lang="it-IT" sz="3600" b="1" i="1" dirty="0">
                <a:solidFill>
                  <a:srgbClr val="002060"/>
                </a:solidFill>
              </a:rPr>
              <a:t>decessi diminuiscono</a:t>
            </a:r>
          </a:p>
          <a:p>
            <a:pPr marL="0" indent="0">
              <a:buNone/>
            </a:pPr>
            <a:endParaRPr lang="it-IT" sz="3600" b="1" dirty="0">
              <a:solidFill>
                <a:srgbClr val="002060"/>
              </a:solidFill>
            </a:endParaRPr>
          </a:p>
          <a:p>
            <a:endParaRPr lang="it-IT" sz="2700" b="1" dirty="0">
              <a:solidFill>
                <a:srgbClr val="002060"/>
              </a:solidFill>
            </a:endParaRPr>
          </a:p>
          <a:p>
            <a:endParaRPr lang="it-IT" sz="2700" b="1" dirty="0">
              <a:solidFill>
                <a:srgbClr val="002060"/>
              </a:solidFill>
            </a:endParaRP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Tree>
    <p:extLst>
      <p:ext uri="{BB962C8B-B14F-4D97-AF65-F5344CB8AC3E}">
        <p14:creationId xmlns:p14="http://schemas.microsoft.com/office/powerpoint/2010/main" val="50412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742546" y="500062"/>
            <a:ext cx="10515600" cy="1325563"/>
          </a:xfrm>
        </p:spPr>
        <p:txBody>
          <a:bodyPr>
            <a:normAutofit/>
          </a:bodyPr>
          <a:lstStyle/>
          <a:p>
            <a:pPr algn="ct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LA VACCINAZIONE </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Segnaposto contenuto 2">
            <a:extLst>
              <a:ext uri="{FF2B5EF4-FFF2-40B4-BE49-F238E27FC236}">
                <a16:creationId xmlns:a16="http://schemas.microsoft.com/office/drawing/2014/main" id="{19DDECA3-6340-1881-B4C6-E9664B493E83}"/>
              </a:ext>
            </a:extLst>
          </p:cNvPr>
          <p:cNvSpPr>
            <a:spLocks noGrp="1"/>
          </p:cNvSpPr>
          <p:nvPr>
            <p:ph idx="1"/>
          </p:nvPr>
        </p:nvSpPr>
        <p:spPr>
          <a:xfrm>
            <a:off x="742546" y="2490235"/>
            <a:ext cx="10515600" cy="4351338"/>
          </a:xfrm>
        </p:spPr>
        <p:txBody>
          <a:bodyPr>
            <a:normAutofit/>
          </a:bodyPr>
          <a:lstStyle/>
          <a:p>
            <a:pPr marL="0" indent="0" algn="just">
              <a:buNone/>
            </a:pPr>
            <a:r>
              <a:rPr lang="it-IT" b="1" dirty="0">
                <a:solidFill>
                  <a:srgbClr val="002060"/>
                </a:solidFill>
              </a:rPr>
              <a:t>A </a:t>
            </a:r>
            <a:r>
              <a:rPr lang="it-IT" b="1" i="1" dirty="0">
                <a:solidFill>
                  <a:srgbClr val="002060"/>
                </a:solidFill>
              </a:rPr>
              <a:t>Gennaio 2021 </a:t>
            </a:r>
            <a:r>
              <a:rPr lang="it-IT" b="1" dirty="0">
                <a:solidFill>
                  <a:srgbClr val="002060"/>
                </a:solidFill>
              </a:rPr>
              <a:t>il Ministero della Salute </a:t>
            </a:r>
          </a:p>
          <a:p>
            <a:pPr marL="0" indent="0" algn="just">
              <a:buNone/>
            </a:pPr>
            <a:r>
              <a:rPr lang="it-IT" b="1" dirty="0">
                <a:solidFill>
                  <a:srgbClr val="002060"/>
                </a:solidFill>
              </a:rPr>
              <a:t>emana il primo decreto che regolamenta</a:t>
            </a:r>
          </a:p>
          <a:p>
            <a:pPr marL="0" indent="0" algn="just">
              <a:buNone/>
            </a:pPr>
            <a:r>
              <a:rPr lang="it-IT" b="1" dirty="0">
                <a:solidFill>
                  <a:srgbClr val="002060"/>
                </a:solidFill>
              </a:rPr>
              <a:t>il piano strategico nazionale dei vaccini </a:t>
            </a:r>
          </a:p>
          <a:p>
            <a:pPr marL="0" indent="0" algn="just">
              <a:buNone/>
            </a:pPr>
            <a:r>
              <a:rPr lang="it-IT" b="1" dirty="0">
                <a:solidFill>
                  <a:srgbClr val="002060"/>
                </a:solidFill>
              </a:rPr>
              <a:t>per la prevenzione delle infezioni da SARS Cov2</a:t>
            </a:r>
          </a:p>
          <a:p>
            <a:pPr marL="0" indent="0" algn="just">
              <a:buNone/>
            </a:pPr>
            <a:endParaRPr lang="it-IT"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r>
              <a:rPr lang="it-IT" sz="1100" i="1" dirty="0"/>
              <a:t>					Decreto Ministeriale 0001 del 02/01/2021</a:t>
            </a:r>
          </a:p>
          <a:p>
            <a:pPr marL="0" indent="0" algn="just">
              <a:buNone/>
            </a:pPr>
            <a:endParaRPr lang="it-IT" dirty="0"/>
          </a:p>
          <a:p>
            <a:endParaRPr lang="it-IT" dirty="0"/>
          </a:p>
        </p:txBody>
      </p:sp>
      <p:pic>
        <p:nvPicPr>
          <p:cNvPr id="9" name="Immagine 8">
            <a:extLst>
              <a:ext uri="{FF2B5EF4-FFF2-40B4-BE49-F238E27FC236}">
                <a16:creationId xmlns:a16="http://schemas.microsoft.com/office/drawing/2014/main" id="{8B933185-4581-A26F-798D-1EF69B6B2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114" y="1575099"/>
            <a:ext cx="3641035" cy="4601864"/>
          </a:xfrm>
          <a:prstGeom prst="rect">
            <a:avLst/>
          </a:prstGeom>
        </p:spPr>
      </p:pic>
    </p:spTree>
    <p:extLst>
      <p:ext uri="{BB962C8B-B14F-4D97-AF65-F5344CB8AC3E}">
        <p14:creationId xmlns:p14="http://schemas.microsoft.com/office/powerpoint/2010/main" val="325791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742544" y="56849"/>
            <a:ext cx="10515600" cy="1325563"/>
          </a:xfrm>
        </p:spPr>
        <p:txBody>
          <a:bodyPr>
            <a:normAutofit/>
          </a:bodyPr>
          <a:lstStyle/>
          <a:p>
            <a:pPr algn="ct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LA VACCINAZIONE </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Segnaposto contenuto 2">
            <a:extLst>
              <a:ext uri="{FF2B5EF4-FFF2-40B4-BE49-F238E27FC236}">
                <a16:creationId xmlns:a16="http://schemas.microsoft.com/office/drawing/2014/main" id="{19DDECA3-6340-1881-B4C6-E9664B493E83}"/>
              </a:ext>
            </a:extLst>
          </p:cNvPr>
          <p:cNvSpPr>
            <a:spLocks noGrp="1"/>
          </p:cNvSpPr>
          <p:nvPr>
            <p:ph idx="1"/>
          </p:nvPr>
        </p:nvSpPr>
        <p:spPr>
          <a:xfrm>
            <a:off x="838200" y="1825625"/>
            <a:ext cx="10515600" cy="4842728"/>
          </a:xfrm>
        </p:spPr>
        <p:txBody>
          <a:bodyPr>
            <a:normAutofit fontScale="92500" lnSpcReduction="10000"/>
          </a:bodyPr>
          <a:lstStyle/>
          <a:p>
            <a:pPr marL="0" indent="0" algn="just">
              <a:buNone/>
            </a:pPr>
            <a:endParaRPr lang="it-IT"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buNone/>
            </a:pPr>
            <a:r>
              <a:rPr lang="it-IT" sz="1100" i="1" dirty="0"/>
              <a:t>					</a:t>
            </a:r>
          </a:p>
          <a:p>
            <a:pPr marL="0" indent="0">
              <a:buNone/>
            </a:pPr>
            <a:endParaRPr lang="it-IT" sz="1100" i="1" dirty="0"/>
          </a:p>
          <a:p>
            <a:pPr marL="0" indent="0">
              <a:buNone/>
            </a:pPr>
            <a:endParaRPr lang="it-IT" sz="1100" i="1" dirty="0"/>
          </a:p>
          <a:p>
            <a:pPr marL="0" indent="0">
              <a:buNone/>
            </a:pPr>
            <a:r>
              <a:rPr lang="it-IT" sz="1100" i="1" dirty="0"/>
              <a:t>Decreto Ministeriale 0001 del 02/01/2021</a:t>
            </a:r>
          </a:p>
          <a:p>
            <a:pPr marL="0" indent="0" algn="just">
              <a:buNone/>
            </a:pPr>
            <a:endParaRPr lang="it-IT" dirty="0"/>
          </a:p>
          <a:p>
            <a:pPr marL="0" indent="0" algn="just">
              <a:buNone/>
            </a:pPr>
            <a:endParaRPr lang="it-IT" dirty="0"/>
          </a:p>
          <a:p>
            <a:pPr marL="0" indent="0" algn="just">
              <a:buNone/>
            </a:pPr>
            <a:endParaRPr lang="it-IT" dirty="0"/>
          </a:p>
          <a:p>
            <a:endParaRPr lang="it-IT" dirty="0"/>
          </a:p>
        </p:txBody>
      </p:sp>
      <p:pic>
        <p:nvPicPr>
          <p:cNvPr id="7" name="Immagine 6">
            <a:extLst>
              <a:ext uri="{FF2B5EF4-FFF2-40B4-BE49-F238E27FC236}">
                <a16:creationId xmlns:a16="http://schemas.microsoft.com/office/drawing/2014/main" id="{399F1853-243F-6D50-2D70-3B800416A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986" y="895425"/>
            <a:ext cx="9342141" cy="5180770"/>
          </a:xfrm>
          <a:prstGeom prst="rect">
            <a:avLst/>
          </a:prstGeom>
        </p:spPr>
      </p:pic>
      <p:sp>
        <p:nvSpPr>
          <p:cNvPr id="13" name="Rettangolo 12">
            <a:extLst>
              <a:ext uri="{FF2B5EF4-FFF2-40B4-BE49-F238E27FC236}">
                <a16:creationId xmlns:a16="http://schemas.microsoft.com/office/drawing/2014/main" id="{091AD876-6A79-6366-36CC-356544B0DA7D}"/>
              </a:ext>
            </a:extLst>
          </p:cNvPr>
          <p:cNvSpPr/>
          <p:nvPr/>
        </p:nvSpPr>
        <p:spPr>
          <a:xfrm>
            <a:off x="2213113" y="3846812"/>
            <a:ext cx="6175514" cy="30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14" name="Rettangolo 13">
            <a:extLst>
              <a:ext uri="{FF2B5EF4-FFF2-40B4-BE49-F238E27FC236}">
                <a16:creationId xmlns:a16="http://schemas.microsoft.com/office/drawing/2014/main" id="{717E560A-0184-647F-B0D0-E634D4FFFEBC}"/>
              </a:ext>
            </a:extLst>
          </p:cNvPr>
          <p:cNvSpPr/>
          <p:nvPr/>
        </p:nvSpPr>
        <p:spPr>
          <a:xfrm>
            <a:off x="2213113" y="1382411"/>
            <a:ext cx="3392557" cy="3415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Tree>
    <p:extLst>
      <p:ext uri="{BB962C8B-B14F-4D97-AF65-F5344CB8AC3E}">
        <p14:creationId xmlns:p14="http://schemas.microsoft.com/office/powerpoint/2010/main" val="307149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742544" y="56849"/>
            <a:ext cx="10515600" cy="1325563"/>
          </a:xfrm>
        </p:spPr>
        <p:txBody>
          <a:bodyPr>
            <a:normAutofit/>
          </a:bodyPr>
          <a:lstStyle/>
          <a:p>
            <a:pPr algn="ctr"/>
            <a:r>
              <a:rPr lang="it-IT" sz="4000" b="1" dirty="0">
                <a:solidFill>
                  <a:schemeClr val="accent1">
                    <a:lumMod val="75000"/>
                  </a:schemeClr>
                </a:solidFill>
                <a:effectLst>
                  <a:outerShdw blurRad="38100" dist="38100" dir="2700000" algn="tl">
                    <a:srgbClr val="000000">
                      <a:alpha val="43137"/>
                    </a:srgbClr>
                  </a:outerShdw>
                </a:effectLst>
                <a:latin typeface="+mn-lt"/>
                <a:ea typeface="+mn-ea"/>
                <a:cs typeface="+mn-cs"/>
              </a:rPr>
              <a:t>LA VACCINAZIONE A RIETI E PROVINCIA</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Segnaposto contenuto 2">
            <a:extLst>
              <a:ext uri="{FF2B5EF4-FFF2-40B4-BE49-F238E27FC236}">
                <a16:creationId xmlns:a16="http://schemas.microsoft.com/office/drawing/2014/main" id="{19DDECA3-6340-1881-B4C6-E9664B493E83}"/>
              </a:ext>
            </a:extLst>
          </p:cNvPr>
          <p:cNvSpPr>
            <a:spLocks noGrp="1"/>
          </p:cNvSpPr>
          <p:nvPr>
            <p:ph idx="1"/>
          </p:nvPr>
        </p:nvSpPr>
        <p:spPr>
          <a:xfrm>
            <a:off x="838200" y="1382412"/>
            <a:ext cx="10515600" cy="4842728"/>
          </a:xfrm>
        </p:spPr>
        <p:txBody>
          <a:bodyPr>
            <a:normAutofit/>
          </a:bodyPr>
          <a:lstStyle/>
          <a:p>
            <a:pPr marL="0" indent="0" algn="just">
              <a:buNone/>
            </a:pPr>
            <a:endParaRPr lang="it-IT"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lgn="just">
              <a:buNone/>
            </a:pPr>
            <a:endParaRPr lang="it-IT" sz="1100" i="1" dirty="0"/>
          </a:p>
          <a:p>
            <a:pPr marL="0" indent="0">
              <a:buNone/>
            </a:pPr>
            <a:r>
              <a:rPr lang="it-IT" sz="1100" i="1" dirty="0"/>
              <a:t>					</a:t>
            </a:r>
          </a:p>
          <a:p>
            <a:pPr marL="0" indent="0">
              <a:buNone/>
            </a:pPr>
            <a:endParaRPr lang="it-IT" sz="1100" i="1" dirty="0"/>
          </a:p>
          <a:p>
            <a:pPr marL="0" indent="0">
              <a:buNone/>
            </a:pPr>
            <a:endParaRPr lang="it-IT" sz="1100" i="1" dirty="0"/>
          </a:p>
          <a:p>
            <a:pPr marL="0" indent="0" algn="just">
              <a:buNone/>
            </a:pPr>
            <a:endParaRPr lang="it-IT" dirty="0"/>
          </a:p>
          <a:p>
            <a:pPr marL="0" indent="0" algn="just">
              <a:buNone/>
            </a:pPr>
            <a:endParaRPr lang="it-IT" dirty="0"/>
          </a:p>
          <a:p>
            <a:pPr marL="0" indent="0" algn="just">
              <a:buNone/>
            </a:pPr>
            <a:endParaRPr lang="it-IT" dirty="0"/>
          </a:p>
          <a:p>
            <a:endParaRPr lang="it-IT" dirty="0"/>
          </a:p>
        </p:txBody>
      </p:sp>
      <p:pic>
        <p:nvPicPr>
          <p:cNvPr id="8" name="Immagine 7">
            <a:extLst>
              <a:ext uri="{FF2B5EF4-FFF2-40B4-BE49-F238E27FC236}">
                <a16:creationId xmlns:a16="http://schemas.microsoft.com/office/drawing/2014/main" id="{12A011D7-8DA4-E960-F56F-42CA5531E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897" y="1073219"/>
            <a:ext cx="7130704" cy="5578140"/>
          </a:xfrm>
          <a:prstGeom prst="rect">
            <a:avLst/>
          </a:prstGeom>
        </p:spPr>
      </p:pic>
      <p:sp>
        <p:nvSpPr>
          <p:cNvPr id="9" name="Rettangolo 8">
            <a:extLst>
              <a:ext uri="{FF2B5EF4-FFF2-40B4-BE49-F238E27FC236}">
                <a16:creationId xmlns:a16="http://schemas.microsoft.com/office/drawing/2014/main" id="{F5B7A935-E845-6989-96E5-8DBEC3F8A1F7}"/>
              </a:ext>
            </a:extLst>
          </p:cNvPr>
          <p:cNvSpPr/>
          <p:nvPr/>
        </p:nvSpPr>
        <p:spPr>
          <a:xfrm>
            <a:off x="2822714" y="3087757"/>
            <a:ext cx="2160104" cy="3412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516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2" name="Titolo 1">
            <a:extLst>
              <a:ext uri="{FF2B5EF4-FFF2-40B4-BE49-F238E27FC236}">
                <a16:creationId xmlns:a16="http://schemas.microsoft.com/office/drawing/2014/main" id="{E2A894E7-AE4D-8411-14F4-DD7F67D31D4D}"/>
              </a:ext>
            </a:extLst>
          </p:cNvPr>
          <p:cNvSpPr>
            <a:spLocks noGrp="1"/>
          </p:cNvSpPr>
          <p:nvPr/>
        </p:nvSpPr>
        <p:spPr>
          <a:xfrm>
            <a:off x="5537751" y="3117820"/>
            <a:ext cx="1116498" cy="622359"/>
          </a:xfrm>
          <a:prstGeom prst="rect">
            <a:avLst/>
          </a:prstGeom>
        </p:spPr>
        <p:txBody>
          <a:bodyPr vert="horz" lIns="91440" tIns="45720" rIns="91440" bIns="45720" rtlCol="0" anchor="ctr">
            <a:normAutofit fontScale="97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a:solidFill>
                  <a:srgbClr val="FF0000"/>
                </a:solidFill>
              </a:rPr>
              <a:t>VACCINO IV DOSE</a:t>
            </a:r>
          </a:p>
        </p:txBody>
      </p:sp>
      <p:sp>
        <p:nvSpPr>
          <p:cNvPr id="3" name="Titolo 1">
            <a:extLst>
              <a:ext uri="{FF2B5EF4-FFF2-40B4-BE49-F238E27FC236}">
                <a16:creationId xmlns:a16="http://schemas.microsoft.com/office/drawing/2014/main" id="{4ADB6A82-F667-3C72-2774-3C2A7FAD5030}"/>
              </a:ext>
            </a:extLst>
          </p:cNvPr>
          <p:cNvSpPr>
            <a:spLocks noGrp="1"/>
          </p:cNvSpPr>
          <p:nvPr/>
        </p:nvSpPr>
        <p:spPr>
          <a:xfrm>
            <a:off x="5690151" y="3270220"/>
            <a:ext cx="1116498" cy="622359"/>
          </a:xfrm>
          <a:prstGeom prst="rect">
            <a:avLst/>
          </a:prstGeom>
        </p:spPr>
        <p:txBody>
          <a:bodyPr vert="horz" lIns="91440" tIns="45720" rIns="91440" bIns="45720" rtlCol="0" anchor="ctr">
            <a:normAutofit fontScale="97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a:solidFill>
                  <a:srgbClr val="FF0000"/>
                </a:solidFill>
              </a:rPr>
              <a:t>VACCINO IV DOSE</a:t>
            </a:r>
          </a:p>
        </p:txBody>
      </p:sp>
      <p:sp>
        <p:nvSpPr>
          <p:cNvPr id="6" name="Titolo 1">
            <a:extLst>
              <a:ext uri="{FF2B5EF4-FFF2-40B4-BE49-F238E27FC236}">
                <a16:creationId xmlns:a16="http://schemas.microsoft.com/office/drawing/2014/main" id="{FCC98F9E-78C8-2D6D-584C-A664686535D9}"/>
              </a:ext>
            </a:extLst>
          </p:cNvPr>
          <p:cNvSpPr>
            <a:spLocks noGrp="1"/>
          </p:cNvSpPr>
          <p:nvPr/>
        </p:nvSpPr>
        <p:spPr>
          <a:xfrm>
            <a:off x="5842551" y="3422620"/>
            <a:ext cx="1116498" cy="622359"/>
          </a:xfrm>
          <a:prstGeom prst="rect">
            <a:avLst/>
          </a:prstGeom>
        </p:spPr>
        <p:txBody>
          <a:bodyPr vert="horz" lIns="91440" tIns="45720" rIns="91440" bIns="45720" rtlCol="0" anchor="ctr">
            <a:normAutofit fontScale="97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a:solidFill>
                  <a:srgbClr val="FF0000"/>
                </a:solidFill>
              </a:rPr>
              <a:t>VACCINO IV DOSE</a:t>
            </a:r>
          </a:p>
        </p:txBody>
      </p:sp>
      <p:sp>
        <p:nvSpPr>
          <p:cNvPr id="7" name="Titolo 1">
            <a:extLst>
              <a:ext uri="{FF2B5EF4-FFF2-40B4-BE49-F238E27FC236}">
                <a16:creationId xmlns:a16="http://schemas.microsoft.com/office/drawing/2014/main" id="{AAD0343D-2BEC-7CA4-960C-4AD51D961837}"/>
              </a:ext>
            </a:extLst>
          </p:cNvPr>
          <p:cNvSpPr>
            <a:spLocks noGrp="1"/>
          </p:cNvSpPr>
          <p:nvPr/>
        </p:nvSpPr>
        <p:spPr>
          <a:xfrm>
            <a:off x="5994951" y="3575020"/>
            <a:ext cx="1116498" cy="622359"/>
          </a:xfrm>
          <a:prstGeom prst="rect">
            <a:avLst/>
          </a:prstGeom>
        </p:spPr>
        <p:txBody>
          <a:bodyPr vert="horz" lIns="91440" tIns="45720" rIns="91440" bIns="45720" rtlCol="0" anchor="ctr">
            <a:normAutofit fontScale="975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800" b="1" dirty="0">
                <a:solidFill>
                  <a:srgbClr val="FF0000"/>
                </a:solidFill>
              </a:rPr>
              <a:t>VACCINO IV DOSE</a:t>
            </a:r>
          </a:p>
        </p:txBody>
      </p:sp>
      <p:sp>
        <p:nvSpPr>
          <p:cNvPr id="8" name="Freccia in giù 7">
            <a:extLst>
              <a:ext uri="{FF2B5EF4-FFF2-40B4-BE49-F238E27FC236}">
                <a16:creationId xmlns:a16="http://schemas.microsoft.com/office/drawing/2014/main" id="{1AEB6E71-CF8C-A2D9-0CF5-855B48A79DD4}"/>
              </a:ext>
            </a:extLst>
          </p:cNvPr>
          <p:cNvSpPr/>
          <p:nvPr/>
        </p:nvSpPr>
        <p:spPr>
          <a:xfrm>
            <a:off x="3689322" y="3107634"/>
            <a:ext cx="238538" cy="12722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Freccia in giù 9">
            <a:extLst>
              <a:ext uri="{FF2B5EF4-FFF2-40B4-BE49-F238E27FC236}">
                <a16:creationId xmlns:a16="http://schemas.microsoft.com/office/drawing/2014/main" id="{C49AA6C2-EBB0-75FD-8D3A-FB4B1639FE35}"/>
              </a:ext>
            </a:extLst>
          </p:cNvPr>
          <p:cNvSpPr/>
          <p:nvPr/>
        </p:nvSpPr>
        <p:spPr>
          <a:xfrm>
            <a:off x="4080260" y="3428999"/>
            <a:ext cx="238538" cy="12722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Grafico 13">
            <a:extLst>
              <a:ext uri="{FF2B5EF4-FFF2-40B4-BE49-F238E27FC236}">
                <a16:creationId xmlns:a16="http://schemas.microsoft.com/office/drawing/2014/main" id="{1F7B63AE-BB78-89DB-E8CA-CAD4710B96C5}"/>
              </a:ext>
            </a:extLst>
          </p:cNvPr>
          <p:cNvGraphicFramePr>
            <a:graphicFrameLocks/>
          </p:cNvGraphicFramePr>
          <p:nvPr>
            <p:extLst>
              <p:ext uri="{D42A27DB-BD31-4B8C-83A1-F6EECF244321}">
                <p14:modId xmlns:p14="http://schemas.microsoft.com/office/powerpoint/2010/main" val="4235656112"/>
              </p:ext>
            </p:extLst>
          </p:nvPr>
        </p:nvGraphicFramePr>
        <p:xfrm>
          <a:off x="614568" y="692181"/>
          <a:ext cx="10455965" cy="59761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823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5193" y="953309"/>
            <a:ext cx="10515600" cy="4351338"/>
          </a:xfrm>
        </p:spPr>
        <p:txBody>
          <a:bodyPr/>
          <a:lstStyle/>
          <a:p>
            <a:pPr marL="0" indent="0" algn="ctr">
              <a:lnSpc>
                <a:spcPct val="200000"/>
              </a:lnSpc>
              <a:buNone/>
            </a:pPr>
            <a:r>
              <a:rPr lang="it-IT" sz="3600" b="1" i="1" dirty="0">
                <a:solidFill>
                  <a:schemeClr val="accent1">
                    <a:lumMod val="75000"/>
                  </a:schemeClr>
                </a:solidFill>
                <a:effectLst>
                  <a:outerShdw blurRad="38100" dist="38100" dir="2700000" algn="tl">
                    <a:srgbClr val="000000">
                      <a:alpha val="43137"/>
                    </a:srgbClr>
                  </a:outerShdw>
                </a:effectLst>
              </a:rPr>
              <a:t>« DATI EPIDEMIOLOGICI DA SARS COV2 NELLE STRUTTURE SANITARIE E SOCIO-ASSISTENZIALI DELLA PROVINCIA DI RIETI IN ERA PANDEMICA»</a:t>
            </a:r>
            <a:endParaRPr lang="it-IT" sz="3600" i="1" dirty="0">
              <a:solidFill>
                <a:schemeClr val="accent1">
                  <a:lumMod val="75000"/>
                </a:schemeClr>
              </a:solidFill>
              <a:effectLst>
                <a:outerShdw blurRad="38100" dist="38100" dir="2700000" algn="tl">
                  <a:srgbClr val="000000">
                    <a:alpha val="43137"/>
                  </a:srgbClr>
                </a:outerShdw>
              </a:effectLst>
            </a:endParaRPr>
          </a:p>
          <a:p>
            <a:pPr marL="0" indent="0">
              <a:buNone/>
            </a:pPr>
            <a:endParaRPr lang="it-IT" sz="2800" b="1" dirty="0">
              <a:ln w="0"/>
              <a:solidFill>
                <a:schemeClr val="accent1">
                  <a:lumMod val="75000"/>
                </a:schemeClr>
              </a:solidFill>
              <a:effectLst>
                <a:reflection blurRad="6350" stA="53000" endA="300" endPos="35500" dir="5400000" sy="-90000" algn="bl" rotWithShape="0"/>
              </a:effectLst>
            </a:endParaRPr>
          </a:p>
          <a:p>
            <a:endParaRPr lang="it-IT" dirty="0"/>
          </a:p>
        </p:txBody>
      </p:sp>
      <p:pic>
        <p:nvPicPr>
          <p:cNvPr id="4" name="Immagine 3"/>
          <p:cNvPicPr/>
          <p:nvPr/>
        </p:nvPicPr>
        <p:blipFill>
          <a:blip r:embed="rId2" cstate="print">
            <a:lum/>
            <a:alphaModFix/>
          </a:blip>
          <a:srcRect/>
          <a:stretch>
            <a:fillRect/>
          </a:stretch>
        </p:blipFill>
        <p:spPr>
          <a:xfrm>
            <a:off x="199621" y="189647"/>
            <a:ext cx="1617980" cy="542290"/>
          </a:xfrm>
          <a:prstGeom prst="rect">
            <a:avLst/>
          </a:prstGeom>
          <a:noFill/>
          <a:ln>
            <a:noFill/>
            <a:prstDash/>
          </a:ln>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229404"/>
            <a:ext cx="1660017" cy="456505"/>
          </a:xfrm>
          <a:prstGeom prst="rect">
            <a:avLst/>
          </a:prstGeom>
        </p:spPr>
      </p:pic>
      <p:sp>
        <p:nvSpPr>
          <p:cNvPr id="9" name="CasellaDiTesto 8"/>
          <p:cNvSpPr txBox="1"/>
          <p:nvPr/>
        </p:nvSpPr>
        <p:spPr>
          <a:xfrm>
            <a:off x="8176591" y="5486399"/>
            <a:ext cx="3177209" cy="600164"/>
          </a:xfrm>
          <a:prstGeom prst="rect">
            <a:avLst/>
          </a:prstGeom>
          <a:noFill/>
        </p:spPr>
        <p:txBody>
          <a:bodyPr wrap="square" rtlCol="0">
            <a:spAutoFit/>
          </a:bodyPr>
          <a:lstStyle/>
          <a:p>
            <a:r>
              <a:rPr lang="it-IT" sz="1100" b="1" i="1" dirty="0">
                <a:solidFill>
                  <a:srgbClr val="C00000"/>
                </a:solidFill>
              </a:rPr>
              <a:t>Dott.ssa Marika Gentile</a:t>
            </a:r>
          </a:p>
          <a:p>
            <a:r>
              <a:rPr lang="it-IT" sz="1100" b="1" i="1" dirty="0">
                <a:solidFill>
                  <a:srgbClr val="C00000"/>
                </a:solidFill>
              </a:rPr>
              <a:t>Responsabile Clinico Unità COVID/SISP</a:t>
            </a:r>
          </a:p>
          <a:p>
            <a:r>
              <a:rPr lang="it-IT" sz="1100" b="1" i="1" dirty="0">
                <a:solidFill>
                  <a:srgbClr val="C00000"/>
                </a:solidFill>
              </a:rPr>
              <a:t>Dipartimento di Prevenzione ASL Rieti</a:t>
            </a:r>
          </a:p>
        </p:txBody>
      </p:sp>
      <p:pic>
        <p:nvPicPr>
          <p:cNvPr id="7" name="Immagine 6">
            <a:extLst>
              <a:ext uri="{FF2B5EF4-FFF2-40B4-BE49-F238E27FC236}">
                <a16:creationId xmlns:a16="http://schemas.microsoft.com/office/drawing/2014/main" id="{4A692143-F4EA-4A7B-66A9-E96ADCB7A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265" y="4234117"/>
            <a:ext cx="2894145" cy="2164272"/>
          </a:xfrm>
          <a:prstGeom prst="rect">
            <a:avLst/>
          </a:prstGeom>
        </p:spPr>
      </p:pic>
    </p:spTree>
    <p:extLst>
      <p:ext uri="{BB962C8B-B14F-4D97-AF65-F5344CB8AC3E}">
        <p14:creationId xmlns:p14="http://schemas.microsoft.com/office/powerpoint/2010/main" val="217941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graphicFrame>
        <p:nvGraphicFramePr>
          <p:cNvPr id="9" name="Grafico 8">
            <a:extLst>
              <a:ext uri="{FF2B5EF4-FFF2-40B4-BE49-F238E27FC236}">
                <a16:creationId xmlns:a16="http://schemas.microsoft.com/office/drawing/2014/main" id="{A3D156FA-86CB-63F4-A586-285E9A810BFD}"/>
              </a:ext>
            </a:extLst>
          </p:cNvPr>
          <p:cNvGraphicFramePr/>
          <p:nvPr>
            <p:extLst>
              <p:ext uri="{D42A27DB-BD31-4B8C-83A1-F6EECF244321}">
                <p14:modId xmlns:p14="http://schemas.microsoft.com/office/powerpoint/2010/main" val="1127338237"/>
              </p:ext>
            </p:extLst>
          </p:nvPr>
        </p:nvGraphicFramePr>
        <p:xfrm>
          <a:off x="521902" y="692179"/>
          <a:ext cx="11321206" cy="5976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109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graphicFrame>
        <p:nvGraphicFramePr>
          <p:cNvPr id="8" name="Grafico 7">
            <a:extLst>
              <a:ext uri="{FF2B5EF4-FFF2-40B4-BE49-F238E27FC236}">
                <a16:creationId xmlns:a16="http://schemas.microsoft.com/office/drawing/2014/main" id="{C928CED2-F5F1-6AE0-E8DB-0DFFC5B5A8E1}"/>
              </a:ext>
            </a:extLst>
          </p:cNvPr>
          <p:cNvGraphicFramePr/>
          <p:nvPr>
            <p:extLst>
              <p:ext uri="{D42A27DB-BD31-4B8C-83A1-F6EECF244321}">
                <p14:modId xmlns:p14="http://schemas.microsoft.com/office/powerpoint/2010/main" val="4186076959"/>
              </p:ext>
            </p:extLst>
          </p:nvPr>
        </p:nvGraphicFramePr>
        <p:xfrm>
          <a:off x="861391" y="795129"/>
          <a:ext cx="10614992" cy="5873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co 8">
            <a:extLst>
              <a:ext uri="{FF2B5EF4-FFF2-40B4-BE49-F238E27FC236}">
                <a16:creationId xmlns:a16="http://schemas.microsoft.com/office/drawing/2014/main" id="{89FD2428-69EE-B99C-C642-F27B3862248B}"/>
              </a:ext>
            </a:extLst>
          </p:cNvPr>
          <p:cNvGraphicFramePr/>
          <p:nvPr>
            <p:extLst>
              <p:ext uri="{D42A27DB-BD31-4B8C-83A1-F6EECF244321}">
                <p14:modId xmlns:p14="http://schemas.microsoft.com/office/powerpoint/2010/main" val="962310650"/>
              </p:ext>
            </p:extLst>
          </p:nvPr>
        </p:nvGraphicFramePr>
        <p:xfrm>
          <a:off x="788504" y="795130"/>
          <a:ext cx="10614992" cy="58732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58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p:txBody>
          <a:bodyPr>
            <a:normAutofit/>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La Pandemia da SARS Cov2 e gli anziani</a:t>
            </a: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609600" y="1690688"/>
            <a:ext cx="10694504" cy="4526816"/>
          </a:xfrm>
        </p:spPr>
        <p:txBody>
          <a:bodyPr>
            <a:normAutofit/>
          </a:bodyPr>
          <a:lstStyle/>
          <a:p>
            <a:pPr marL="0" indent="0" algn="just">
              <a:buNone/>
            </a:pPr>
            <a:r>
              <a:rPr lang="it-IT" sz="2500" b="1" dirty="0">
                <a:solidFill>
                  <a:srgbClr val="002060"/>
                </a:solidFill>
              </a:rPr>
              <a:t>Il Covid-19 ha drammaticamente portato alla ribalta la popolazione anziana portando in primo piano l’estrema </a:t>
            </a:r>
            <a:r>
              <a:rPr lang="it-IT" sz="2500" b="1" u="sng" dirty="0">
                <a:solidFill>
                  <a:srgbClr val="002060"/>
                </a:solidFill>
              </a:rPr>
              <a:t>vulnerabilità</a:t>
            </a:r>
            <a:r>
              <a:rPr lang="it-IT" sz="2500" b="1" dirty="0">
                <a:solidFill>
                  <a:srgbClr val="002060"/>
                </a:solidFill>
              </a:rPr>
              <a:t> delle persone anziane e non solo di quelle affette da importanti patologie preesistenti e concomitanti. </a:t>
            </a:r>
          </a:p>
          <a:p>
            <a:pPr marL="0" indent="0" algn="just">
              <a:buNone/>
            </a:pPr>
            <a:r>
              <a:rPr lang="it-IT" sz="2500" b="1" dirty="0">
                <a:solidFill>
                  <a:srgbClr val="002060"/>
                </a:solidFill>
              </a:rPr>
              <a:t>Ha messo sotto i riflettori ciò che può succedere nei </a:t>
            </a:r>
            <a:r>
              <a:rPr lang="it-IT" sz="2500" b="1" u="sng" dirty="0">
                <a:solidFill>
                  <a:srgbClr val="002060"/>
                </a:solidFill>
              </a:rPr>
              <a:t>luoghi di cura comunitari </a:t>
            </a:r>
            <a:r>
              <a:rPr lang="it-IT" sz="2500" b="1" dirty="0">
                <a:solidFill>
                  <a:srgbClr val="002060"/>
                </a:solidFill>
              </a:rPr>
              <a:t>ogni volta che si diffonde una malattia che si trasmette per contagio. </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5216E3AF-D8F6-F5F1-B0DC-FF28C436D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995" y="3954096"/>
            <a:ext cx="3236223" cy="2591557"/>
          </a:xfrm>
          <a:prstGeom prst="rect">
            <a:avLst/>
          </a:prstGeom>
        </p:spPr>
      </p:pic>
    </p:spTree>
    <p:extLst>
      <p:ext uri="{BB962C8B-B14F-4D97-AF65-F5344CB8AC3E}">
        <p14:creationId xmlns:p14="http://schemas.microsoft.com/office/powerpoint/2010/main" val="370257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p:txBody>
          <a:bodyPr>
            <a:normAutofit/>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La Pandemia da SARS Cov2 e gli anziani</a:t>
            </a: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609600" y="1690688"/>
            <a:ext cx="10694504" cy="4526816"/>
          </a:xfrm>
        </p:spPr>
        <p:txBody>
          <a:bodyPr>
            <a:normAutofit/>
          </a:bodyPr>
          <a:lstStyle/>
          <a:p>
            <a:pPr marL="0" indent="0" algn="just">
              <a:buNone/>
            </a:pPr>
            <a:r>
              <a:rPr lang="it-IT" sz="2500" b="1" dirty="0">
                <a:solidFill>
                  <a:srgbClr val="002060"/>
                </a:solidFill>
              </a:rPr>
              <a:t>Ha imposto un isolamento sociale pesante basato su un confinamento e una immobilizzazione prolungata. </a:t>
            </a:r>
          </a:p>
          <a:p>
            <a:pPr marL="0" indent="0" algn="just">
              <a:buNone/>
            </a:pPr>
            <a:endParaRPr lang="it-IT" sz="2500" b="1" dirty="0">
              <a:solidFill>
                <a:srgbClr val="002060"/>
              </a:solidFill>
            </a:endParaRPr>
          </a:p>
          <a:p>
            <a:pPr marL="0" indent="0" algn="just">
              <a:buNone/>
            </a:pPr>
            <a:r>
              <a:rPr lang="it-IT" sz="2500" b="1" dirty="0">
                <a:solidFill>
                  <a:srgbClr val="002060"/>
                </a:solidFill>
              </a:rPr>
              <a:t>Ha reso impossibile il ricorso a cure mediche e ospedaliere o ne ha ritardato l’accesso. </a:t>
            </a:r>
          </a:p>
          <a:p>
            <a:pPr marL="0" indent="0" algn="just">
              <a:buNone/>
            </a:pPr>
            <a:endParaRPr lang="it-IT" sz="2500" b="1" dirty="0">
              <a:solidFill>
                <a:srgbClr val="002060"/>
              </a:solidFill>
            </a:endParaRPr>
          </a:p>
          <a:p>
            <a:pPr marL="0" indent="0" algn="just">
              <a:buNone/>
            </a:pPr>
            <a:r>
              <a:rPr lang="it-IT" sz="2500" b="1" dirty="0">
                <a:solidFill>
                  <a:srgbClr val="002060"/>
                </a:solidFill>
              </a:rPr>
              <a:t>Ha probabilmente accelerato per molti il momento della dipendenza da altri per la gestione delle consuete attività quotidiane.</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B21E1A59-5D53-A936-01C2-730CB77D6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261" y="4726607"/>
            <a:ext cx="2143539" cy="1858920"/>
          </a:xfrm>
          <a:prstGeom prst="rect">
            <a:avLst/>
          </a:prstGeom>
        </p:spPr>
      </p:pic>
    </p:spTree>
    <p:extLst>
      <p:ext uri="{BB962C8B-B14F-4D97-AF65-F5344CB8AC3E}">
        <p14:creationId xmlns:p14="http://schemas.microsoft.com/office/powerpoint/2010/main" val="69169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692180"/>
            <a:ext cx="10515600" cy="1325563"/>
          </a:xfrm>
        </p:spPr>
        <p:txBody>
          <a:bodyPr/>
          <a:lstStyle/>
          <a:p>
            <a:pPr algn="ctr"/>
            <a:r>
              <a:rPr lang="it-IT" sz="4400" b="1" dirty="0">
                <a:solidFill>
                  <a:schemeClr val="accent1">
                    <a:lumMod val="75000"/>
                  </a:schemeClr>
                </a:solidFill>
                <a:effectLst>
                  <a:outerShdw blurRad="38100" dist="38100" dir="2700000" algn="tl">
                    <a:srgbClr val="000000">
                      <a:alpha val="43137"/>
                    </a:srgbClr>
                  </a:outerShdw>
                </a:effectLst>
                <a:latin typeface="+mn-lt"/>
                <a:ea typeface="+mn-ea"/>
                <a:cs typeface="+mn-cs"/>
              </a:rPr>
              <a:t>La Pandemia da SARS Cov2 e gli anziani</a:t>
            </a:r>
            <a:endParaRPr lang="it-IT" dirty="0"/>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p:txBody>
          <a:bodyPr>
            <a:normAutofit/>
          </a:bodyPr>
          <a:lstStyle/>
          <a:p>
            <a:pPr marL="0" indent="0" algn="ctr">
              <a:lnSpc>
                <a:spcPct val="200000"/>
              </a:lnSpc>
              <a:buNone/>
            </a:pPr>
            <a:r>
              <a:rPr lang="it-IT" sz="3200" b="1" dirty="0">
                <a:solidFill>
                  <a:srgbClr val="002060"/>
                </a:solidFill>
              </a:rPr>
              <a:t>Se gli effetti del virus hanno colpito in grande maggioranza la popolazione anziana, gli effetti delle misure di contrasto al virus portano con sé altrettanta capacità di colpire nuovamente la popolazione anziana. </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Tree>
    <p:extLst>
      <p:ext uri="{BB962C8B-B14F-4D97-AF65-F5344CB8AC3E}">
        <p14:creationId xmlns:p14="http://schemas.microsoft.com/office/powerpoint/2010/main" val="392563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p:txBody>
          <a:bodyPr/>
          <a:lstStyle/>
          <a:p>
            <a:pPr algn="ctr"/>
            <a:r>
              <a:rPr lang="it-IT" sz="4400" b="1" i="1" dirty="0">
                <a:solidFill>
                  <a:schemeClr val="accent1">
                    <a:lumMod val="75000"/>
                  </a:schemeClr>
                </a:solidFill>
                <a:effectLst>
                  <a:outerShdw blurRad="38100" dist="38100" dir="2700000" algn="tl">
                    <a:srgbClr val="000000">
                      <a:alpha val="43137"/>
                    </a:srgbClr>
                  </a:outerShdw>
                </a:effectLst>
                <a:latin typeface="+mn-lt"/>
                <a:ea typeface="+mn-ea"/>
                <a:cs typeface="+mn-cs"/>
              </a:rPr>
              <a:t>CONSIDERAZIONI FINALI </a:t>
            </a:r>
            <a:endParaRPr lang="it-IT" dirty="0"/>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838200" y="1160566"/>
            <a:ext cx="10515600" cy="4351338"/>
          </a:xfrm>
        </p:spPr>
        <p:txBody>
          <a:bodyPr/>
          <a:lstStyle/>
          <a:p>
            <a:endParaRPr lang="it-IT" b="0" i="0" dirty="0">
              <a:solidFill>
                <a:srgbClr val="333333"/>
              </a:solidFill>
              <a:effectLst/>
              <a:latin typeface="Arial" panose="020B0604020202020204" pitchFamily="34" charset="0"/>
            </a:endParaRPr>
          </a:p>
          <a:p>
            <a:pPr marL="0" indent="0" algn="ctr">
              <a:buNone/>
            </a:pPr>
            <a:r>
              <a:rPr lang="it-IT" sz="4000" b="1" dirty="0">
                <a:solidFill>
                  <a:srgbClr val="002060"/>
                </a:solidFill>
              </a:rPr>
              <a:t>La somministrazione dei vaccini contro il Covid-19 ha permesso di ridurre in maniera molto sensibile la mortalità, soprattutto nei contesti a maggiore fragilità </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3ADE2A85-1CCB-3778-1AF8-A7B9C6556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225" y="3933360"/>
            <a:ext cx="4874401" cy="2924640"/>
          </a:xfrm>
          <a:prstGeom prst="rect">
            <a:avLst/>
          </a:prstGeom>
        </p:spPr>
      </p:pic>
    </p:spTree>
    <p:extLst>
      <p:ext uri="{BB962C8B-B14F-4D97-AF65-F5344CB8AC3E}">
        <p14:creationId xmlns:p14="http://schemas.microsoft.com/office/powerpoint/2010/main" val="95298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198605"/>
            <a:ext cx="10515600" cy="1325563"/>
          </a:xfrm>
        </p:spPr>
        <p:txBody>
          <a:bodyPr/>
          <a:lstStyle/>
          <a:p>
            <a:pPr algn="ctr"/>
            <a:r>
              <a:rPr lang="it-IT" sz="4400" b="1" i="1" dirty="0">
                <a:solidFill>
                  <a:schemeClr val="accent1">
                    <a:lumMod val="75000"/>
                  </a:schemeClr>
                </a:solidFill>
                <a:effectLst>
                  <a:outerShdw blurRad="38100" dist="38100" dir="2700000" algn="tl">
                    <a:srgbClr val="000000">
                      <a:alpha val="43137"/>
                    </a:srgbClr>
                  </a:outerShdw>
                </a:effectLst>
                <a:latin typeface="+mn-lt"/>
                <a:ea typeface="+mn-ea"/>
                <a:cs typeface="+mn-cs"/>
              </a:rPr>
              <a:t>CONSIDERAZIONI FINALI </a:t>
            </a:r>
            <a:endParaRPr lang="it-IT" dirty="0"/>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419100" y="907415"/>
            <a:ext cx="11353800" cy="5950585"/>
          </a:xfrm>
        </p:spPr>
        <p:txBody>
          <a:bodyPr>
            <a:normAutofit fontScale="32500" lnSpcReduction="20000"/>
          </a:bodyPr>
          <a:lstStyle/>
          <a:p>
            <a:pPr algn="l">
              <a:buFont typeface="Arial" panose="020B0604020202020204" pitchFamily="34" charset="0"/>
              <a:buChar char="•"/>
            </a:pPr>
            <a:endParaRPr lang="it-IT" b="0" i="0" dirty="0">
              <a:solidFill>
                <a:srgbClr val="212529"/>
              </a:solidFill>
              <a:effectLst/>
              <a:latin typeface="Arial" panose="020B0604020202020204" pitchFamily="34" charset="0"/>
            </a:endParaRPr>
          </a:p>
          <a:p>
            <a:pPr algn="l">
              <a:buFont typeface="Arial" panose="020B0604020202020204" pitchFamily="34" charset="0"/>
              <a:buChar char="•"/>
            </a:pPr>
            <a:endParaRPr lang="it-IT" dirty="0">
              <a:solidFill>
                <a:srgbClr val="212529"/>
              </a:solidFill>
              <a:latin typeface="Arial" panose="020B0604020202020204" pitchFamily="34" charset="0"/>
            </a:endParaRPr>
          </a:p>
          <a:p>
            <a:pPr marL="0" indent="0" algn="l">
              <a:buNone/>
            </a:pPr>
            <a:r>
              <a:rPr lang="it-IT" sz="5900" b="1" i="1" u="sng" dirty="0">
                <a:solidFill>
                  <a:srgbClr val="002060"/>
                </a:solidFill>
              </a:rPr>
              <a:t>MISURE SPECIFICHE </a:t>
            </a:r>
          </a:p>
          <a:p>
            <a:pPr algn="l">
              <a:buFont typeface="Arial" panose="020B0604020202020204" pitchFamily="34" charset="0"/>
              <a:buChar char="•"/>
            </a:pPr>
            <a:r>
              <a:rPr lang="it-IT" sz="5900" b="1" u="sng" dirty="0">
                <a:solidFill>
                  <a:srgbClr val="002060"/>
                </a:solidFill>
              </a:rPr>
              <a:t>Restrizione dall’attività lavorativa </a:t>
            </a:r>
            <a:r>
              <a:rPr lang="it-IT" sz="5900" b="1" dirty="0">
                <a:solidFill>
                  <a:srgbClr val="002060"/>
                </a:solidFill>
              </a:rPr>
              <a:t>per gli operatori sospetti o risultati positivi al test per SARS-CoV-2 in base alle disposizioni vigenti</a:t>
            </a:r>
          </a:p>
          <a:p>
            <a:pPr algn="l">
              <a:buFont typeface="Arial" panose="020B0604020202020204" pitchFamily="34" charset="0"/>
              <a:buChar char="•"/>
            </a:pPr>
            <a:r>
              <a:rPr lang="it-IT" sz="5900" b="1" u="sng" dirty="0">
                <a:solidFill>
                  <a:srgbClr val="002060"/>
                </a:solidFill>
              </a:rPr>
              <a:t>Formazione</a:t>
            </a:r>
            <a:r>
              <a:rPr lang="it-IT" sz="5900" b="1" dirty="0">
                <a:solidFill>
                  <a:srgbClr val="002060"/>
                </a:solidFill>
              </a:rPr>
              <a:t> del personale sanitario e di assistenza, compresi gli addetti alle pulizie, per la corretta adozione di precauzioni standard per prevenire e controllare le infezioni in particolar modo del personale che presta cure dirette ai residenti della struttura</a:t>
            </a:r>
          </a:p>
          <a:p>
            <a:pPr algn="l">
              <a:buFont typeface="Arial" panose="020B0604020202020204" pitchFamily="34" charset="0"/>
              <a:buChar char="•"/>
            </a:pPr>
            <a:r>
              <a:rPr lang="it-IT" sz="5900" b="1" u="sng" dirty="0">
                <a:solidFill>
                  <a:srgbClr val="002060"/>
                </a:solidFill>
              </a:rPr>
              <a:t>Sensibilizzazione</a:t>
            </a:r>
            <a:r>
              <a:rPr lang="it-IT" sz="5900" b="1" dirty="0">
                <a:solidFill>
                  <a:srgbClr val="002060"/>
                </a:solidFill>
              </a:rPr>
              <a:t> e formazione dei residenti, tenendo conto dell’età avanzata e dei deficit cognitivi e fisici spesso presenti, e dei visitatori</a:t>
            </a:r>
          </a:p>
          <a:p>
            <a:pPr algn="l">
              <a:buFont typeface="Arial" panose="020B0604020202020204" pitchFamily="34" charset="0"/>
              <a:buChar char="•"/>
            </a:pPr>
            <a:r>
              <a:rPr lang="it-IT" sz="5900" b="1" dirty="0">
                <a:solidFill>
                  <a:srgbClr val="002060"/>
                </a:solidFill>
              </a:rPr>
              <a:t>Utilizzo di promemoria visivi come poster, cartelli, volantini che dovrebbero, ad esempio, insistere sull’igiene delle mani, sul distanziamento sociale e altre precauzioni, nonché sulla necessità di monitorare il proprio buono stato di salute</a:t>
            </a:r>
          </a:p>
          <a:p>
            <a:pPr algn="l">
              <a:buFont typeface="Arial" panose="020B0604020202020204" pitchFamily="34" charset="0"/>
              <a:buChar char="•"/>
            </a:pPr>
            <a:r>
              <a:rPr lang="it-IT" sz="5900" b="1" u="sng" dirty="0">
                <a:solidFill>
                  <a:srgbClr val="002060"/>
                </a:solidFill>
              </a:rPr>
              <a:t>Preparazione</a:t>
            </a:r>
            <a:r>
              <a:rPr lang="it-IT" sz="5900" b="1" dirty="0">
                <a:solidFill>
                  <a:srgbClr val="002060"/>
                </a:solidFill>
              </a:rPr>
              <a:t> della struttura alla gestione di eventuali casi di COVID-19 sospetti o probabili/confermati: come ad esempio un’adeguata programmazione dell’approvvigionamento dei dispositivi di protezione individuale e di altri prodotti e dispositivi necessari per la prevenzione e il controllo della trasmissione del virus</a:t>
            </a:r>
          </a:p>
          <a:p>
            <a:pPr algn="l">
              <a:buFont typeface="Arial" panose="020B0604020202020204" pitchFamily="34" charset="0"/>
              <a:buChar char="•"/>
            </a:pPr>
            <a:r>
              <a:rPr lang="it-IT" sz="5900" b="1" u="sng" dirty="0">
                <a:solidFill>
                  <a:srgbClr val="002060"/>
                </a:solidFill>
              </a:rPr>
              <a:t>Monitoraggio attivo</a:t>
            </a:r>
            <a:r>
              <a:rPr lang="it-IT" sz="5900" b="1" dirty="0">
                <a:solidFill>
                  <a:srgbClr val="002060"/>
                </a:solidFill>
              </a:rPr>
              <a:t> dell’insorgenza di febbre e altri segni e sintomi di infezione o di insufficienza respiratoria e di altri fattori di rischio, ad esempio il contatto con casi di COVID-19 nella struttura o nella comunità</a:t>
            </a:r>
          </a:p>
          <a:p>
            <a:pPr algn="l">
              <a:buFont typeface="Arial" panose="020B0604020202020204" pitchFamily="34" charset="0"/>
              <a:buChar char="•"/>
            </a:pPr>
            <a:r>
              <a:rPr lang="it-IT" sz="5900" b="1" u="sng" dirty="0">
                <a:solidFill>
                  <a:srgbClr val="002060"/>
                </a:solidFill>
              </a:rPr>
              <a:t>Controllo</a:t>
            </a:r>
            <a:r>
              <a:rPr lang="it-IT" sz="5900" b="1" dirty="0">
                <a:solidFill>
                  <a:srgbClr val="002060"/>
                </a:solidFill>
              </a:rPr>
              <a:t> dell’implementazione delle misure adottate.</a:t>
            </a:r>
          </a:p>
          <a:p>
            <a:pPr marL="0" indent="0">
              <a:buNone/>
            </a:pPr>
            <a:endParaRPr lang="it-IT" dirty="0">
              <a:solidFill>
                <a:srgbClr val="212529"/>
              </a:solidFill>
              <a:latin typeface="Arial" panose="020B0604020202020204" pitchFamily="34" charset="0"/>
            </a:endParaRPr>
          </a:p>
          <a:p>
            <a:pPr marL="0" indent="0">
              <a:buNone/>
            </a:pPr>
            <a:r>
              <a:rPr lang="it-IT" b="1" i="0" dirty="0">
                <a:solidFill>
                  <a:srgbClr val="212529"/>
                </a:solidFill>
                <a:effectLst/>
                <a:latin typeface="Arial" panose="020B0604020202020204" pitchFamily="34" charset="0"/>
              </a:rPr>
              <a:t>								Rapporto ISS COVID-19 - n. 4/2020</a:t>
            </a:r>
            <a:r>
              <a:rPr lang="it-IT" b="0" i="0" dirty="0">
                <a:solidFill>
                  <a:srgbClr val="212529"/>
                </a:solidFill>
                <a:effectLst/>
                <a:latin typeface="Arial" panose="020B0604020202020204" pitchFamily="34" charset="0"/>
              </a:rPr>
              <a:t> </a:t>
            </a:r>
          </a:p>
          <a:p>
            <a:pPr algn="l">
              <a:buFont typeface="Arial" panose="020B0604020202020204" pitchFamily="34" charset="0"/>
              <a:buChar char="•"/>
            </a:pPr>
            <a:endParaRPr lang="it-IT" b="0" i="0" dirty="0">
              <a:solidFill>
                <a:srgbClr val="212529"/>
              </a:solidFill>
              <a:effectLst/>
              <a:latin typeface="Arial" panose="020B0604020202020204" pitchFamily="34" charset="0"/>
            </a:endParaRPr>
          </a:p>
          <a:p>
            <a:endParaRPr lang="it-IT" dirty="0"/>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Tree>
    <p:extLst>
      <p:ext uri="{BB962C8B-B14F-4D97-AF65-F5344CB8AC3E}">
        <p14:creationId xmlns:p14="http://schemas.microsoft.com/office/powerpoint/2010/main" val="268869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p:txBody>
          <a:bodyPr/>
          <a:lstStyle/>
          <a:p>
            <a:pPr algn="ctr"/>
            <a:r>
              <a:rPr lang="it-IT" sz="4400" b="1" i="1" dirty="0">
                <a:solidFill>
                  <a:schemeClr val="accent1">
                    <a:lumMod val="75000"/>
                  </a:schemeClr>
                </a:solidFill>
                <a:effectLst>
                  <a:outerShdw blurRad="38100" dist="38100" dir="2700000" algn="tl">
                    <a:srgbClr val="000000">
                      <a:alpha val="43137"/>
                    </a:srgbClr>
                  </a:outerShdw>
                </a:effectLst>
                <a:latin typeface="+mn-lt"/>
                <a:ea typeface="+mn-ea"/>
                <a:cs typeface="+mn-cs"/>
              </a:rPr>
              <a:t>CONSIDERAZIONI FINALI </a:t>
            </a:r>
            <a:endParaRPr lang="it-IT" dirty="0"/>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838200" y="1253331"/>
            <a:ext cx="10515600" cy="4351338"/>
          </a:xfrm>
        </p:spPr>
        <p:txBody>
          <a:bodyPr/>
          <a:lstStyle/>
          <a:p>
            <a:endParaRPr lang="it-IT" b="0" i="0" dirty="0">
              <a:solidFill>
                <a:srgbClr val="333333"/>
              </a:solidFill>
              <a:effectLst/>
              <a:latin typeface="Arial" panose="020B0604020202020204" pitchFamily="34" charset="0"/>
            </a:endParaRPr>
          </a:p>
          <a:p>
            <a:pPr marL="0" indent="0" algn="ctr">
              <a:buNone/>
            </a:pPr>
            <a:r>
              <a:rPr lang="it-IT" sz="4000" b="1" dirty="0">
                <a:solidFill>
                  <a:srgbClr val="002060"/>
                </a:solidFill>
              </a:rPr>
              <a:t>LA </a:t>
            </a:r>
            <a:r>
              <a:rPr lang="it-IT" sz="4000" b="1" i="1" dirty="0">
                <a:solidFill>
                  <a:srgbClr val="002060"/>
                </a:solidFill>
                <a:effectLst>
                  <a:outerShdw blurRad="38100" dist="38100" dir="2700000" algn="tl">
                    <a:srgbClr val="000000">
                      <a:alpha val="43137"/>
                    </a:srgbClr>
                  </a:outerShdw>
                </a:effectLst>
              </a:rPr>
              <a:t>SORVEGLIANZA</a:t>
            </a:r>
            <a:r>
              <a:rPr lang="it-IT" sz="4000" b="1" dirty="0">
                <a:solidFill>
                  <a:srgbClr val="002060"/>
                </a:solidFill>
              </a:rPr>
              <a:t> E LA </a:t>
            </a:r>
            <a:r>
              <a:rPr lang="it-IT" sz="4000" b="1" i="1" dirty="0">
                <a:solidFill>
                  <a:srgbClr val="002060"/>
                </a:solidFill>
                <a:effectLst>
                  <a:outerShdw blurRad="38100" dist="38100" dir="2700000" algn="tl">
                    <a:srgbClr val="000000">
                      <a:alpha val="43137"/>
                    </a:srgbClr>
                  </a:outerShdw>
                </a:effectLst>
              </a:rPr>
              <a:t>VACCINAZIONE</a:t>
            </a:r>
            <a:r>
              <a:rPr lang="it-IT" sz="4000" b="1" i="1" dirty="0">
                <a:solidFill>
                  <a:srgbClr val="002060"/>
                </a:solidFill>
              </a:rPr>
              <a:t> </a:t>
            </a:r>
            <a:r>
              <a:rPr lang="it-IT" sz="4000" b="1" dirty="0">
                <a:solidFill>
                  <a:srgbClr val="002060"/>
                </a:solidFill>
              </a:rPr>
              <a:t>SONO LE PIU’ EFFICACI ARMI DI </a:t>
            </a:r>
            <a:r>
              <a:rPr lang="it-IT" sz="4000" b="1" i="1" dirty="0">
                <a:solidFill>
                  <a:srgbClr val="002060"/>
                </a:solidFill>
                <a:effectLst>
                  <a:outerShdw blurRad="38100" dist="38100" dir="2700000" algn="tl">
                    <a:srgbClr val="000000">
                      <a:alpha val="43137"/>
                    </a:srgbClr>
                  </a:outerShdw>
                </a:effectLst>
              </a:rPr>
              <a:t>PREVENZIONE</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8" name="Immagine 7">
            <a:extLst>
              <a:ext uri="{FF2B5EF4-FFF2-40B4-BE49-F238E27FC236}">
                <a16:creationId xmlns:a16="http://schemas.microsoft.com/office/drawing/2014/main" id="{C6BEE3AF-CE0C-558F-6AE2-8B7E74319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481" y="3614570"/>
            <a:ext cx="3833846" cy="2551250"/>
          </a:xfrm>
          <a:prstGeom prst="rect">
            <a:avLst/>
          </a:prstGeom>
        </p:spPr>
      </p:pic>
      <p:pic>
        <p:nvPicPr>
          <p:cNvPr id="10" name="Immagine 9">
            <a:extLst>
              <a:ext uri="{FF2B5EF4-FFF2-40B4-BE49-F238E27FC236}">
                <a16:creationId xmlns:a16="http://schemas.microsoft.com/office/drawing/2014/main" id="{BC209455-832C-45DF-BBD7-88B7EE67F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102" y="3180486"/>
            <a:ext cx="3154054" cy="3154054"/>
          </a:xfrm>
          <a:prstGeom prst="rect">
            <a:avLst/>
          </a:prstGeom>
        </p:spPr>
      </p:pic>
    </p:spTree>
    <p:extLst>
      <p:ext uri="{BB962C8B-B14F-4D97-AF65-F5344CB8AC3E}">
        <p14:creationId xmlns:p14="http://schemas.microsoft.com/office/powerpoint/2010/main" val="390421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1008611" y="417899"/>
            <a:ext cx="10333383" cy="5863631"/>
          </a:xfrm>
        </p:spPr>
        <p:txBody>
          <a:bodyPr>
            <a:normAutofit/>
          </a:bodyPr>
          <a:lstStyle/>
          <a:p>
            <a:pPr algn="ctr"/>
            <a:r>
              <a:rPr lang="it-IT" sz="6600" b="1" i="1" dirty="0">
                <a:solidFill>
                  <a:schemeClr val="accent1">
                    <a:lumMod val="75000"/>
                  </a:schemeClr>
                </a:solidFill>
                <a:effectLst>
                  <a:outerShdw blurRad="38100" dist="38100" dir="2700000" algn="tl">
                    <a:srgbClr val="000000">
                      <a:alpha val="43137"/>
                    </a:srgbClr>
                  </a:outerShdw>
                </a:effectLst>
                <a:latin typeface="+mn-lt"/>
                <a:ea typeface="+mn-ea"/>
                <a:cs typeface="+mn-cs"/>
              </a:rPr>
              <a:t>GRAZIE PER L’ATTENZIONE </a:t>
            </a:r>
            <a:br>
              <a:rPr lang="it-IT" sz="6600" b="1" i="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6600" b="1" i="1" dirty="0">
                <a:solidFill>
                  <a:schemeClr val="accent1">
                    <a:lumMod val="75000"/>
                  </a:schemeClr>
                </a:solidFill>
                <a:effectLst>
                  <a:outerShdw blurRad="38100" dist="38100" dir="2700000" algn="tl">
                    <a:srgbClr val="000000">
                      <a:alpha val="43137"/>
                    </a:srgbClr>
                  </a:outerShdw>
                </a:effectLst>
                <a:latin typeface="+mn-lt"/>
                <a:ea typeface="+mn-ea"/>
                <a:cs typeface="+mn-cs"/>
              </a:rPr>
              <a:t>E BUON LAVORO!!!</a:t>
            </a:r>
            <a:endParaRPr lang="it-IT" sz="6600" dirty="0"/>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Tree>
    <p:extLst>
      <p:ext uri="{BB962C8B-B14F-4D97-AF65-F5344CB8AC3E}">
        <p14:creationId xmlns:p14="http://schemas.microsoft.com/office/powerpoint/2010/main" val="246643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33889-FC81-BA63-5E08-9BE3B0157FA8}"/>
              </a:ext>
            </a:extLst>
          </p:cNvPr>
          <p:cNvSpPr>
            <a:spLocks noGrp="1"/>
          </p:cNvSpPr>
          <p:nvPr>
            <p:ph type="title"/>
          </p:nvPr>
        </p:nvSpPr>
        <p:spPr>
          <a:xfrm>
            <a:off x="838200" y="646152"/>
            <a:ext cx="10515600" cy="1325563"/>
          </a:xfrm>
        </p:spPr>
        <p:txBody>
          <a:bodyPr>
            <a:normAutofit/>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LA PROVINCIA DI RIETI</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CARATTERISTICHE DEL TERRITORIO</a:t>
            </a:r>
          </a:p>
        </p:txBody>
      </p:sp>
      <p:sp>
        <p:nvSpPr>
          <p:cNvPr id="3" name="Segnaposto contenuto 2">
            <a:extLst>
              <a:ext uri="{FF2B5EF4-FFF2-40B4-BE49-F238E27FC236}">
                <a16:creationId xmlns:a16="http://schemas.microsoft.com/office/drawing/2014/main" id="{5E00271A-8E6E-BD21-DE75-7FB9EF6817C7}"/>
              </a:ext>
            </a:extLst>
          </p:cNvPr>
          <p:cNvSpPr>
            <a:spLocks noGrp="1"/>
          </p:cNvSpPr>
          <p:nvPr>
            <p:ph idx="1"/>
          </p:nvPr>
        </p:nvSpPr>
        <p:spPr>
          <a:xfrm>
            <a:off x="838200" y="2077732"/>
            <a:ext cx="10515600" cy="4351338"/>
          </a:xfrm>
        </p:spPr>
        <p:txBody>
          <a:bodyPr>
            <a:normAutofit lnSpcReduction="10000"/>
          </a:bodyPr>
          <a:lstStyle/>
          <a:p>
            <a:r>
              <a:rPr lang="it-IT" b="1" dirty="0">
                <a:solidFill>
                  <a:srgbClr val="002060"/>
                </a:solidFill>
              </a:rPr>
              <a:t>Estensione : 2750 Kmq</a:t>
            </a:r>
          </a:p>
          <a:p>
            <a:endParaRPr lang="it-IT" b="1" dirty="0">
              <a:solidFill>
                <a:srgbClr val="002060"/>
              </a:solidFill>
            </a:endParaRPr>
          </a:p>
          <a:p>
            <a:r>
              <a:rPr lang="it-IT" b="1" dirty="0">
                <a:solidFill>
                  <a:srgbClr val="002060"/>
                </a:solidFill>
              </a:rPr>
              <a:t>Popolazione Residente: 151 335 </a:t>
            </a:r>
            <a:r>
              <a:rPr lang="it-IT" sz="2000" b="1" i="1" dirty="0">
                <a:solidFill>
                  <a:srgbClr val="002060"/>
                </a:solidFill>
              </a:rPr>
              <a:t>(al dicembre 2020, dati ISTAT)</a:t>
            </a:r>
          </a:p>
          <a:p>
            <a:pPr marL="0" indent="0">
              <a:buNone/>
            </a:pPr>
            <a:endParaRPr lang="it-IT" b="1" dirty="0">
              <a:solidFill>
                <a:srgbClr val="002060"/>
              </a:solidFill>
            </a:endParaRPr>
          </a:p>
          <a:p>
            <a:r>
              <a:rPr lang="it-IT" b="1" dirty="0">
                <a:solidFill>
                  <a:srgbClr val="002060"/>
                </a:solidFill>
              </a:rPr>
              <a:t>Indice di Over 65 pari al </a:t>
            </a:r>
            <a:r>
              <a:rPr lang="it-IT" b="1" i="1" dirty="0">
                <a:solidFill>
                  <a:srgbClr val="002060"/>
                </a:solidFill>
              </a:rPr>
              <a:t>25,56%</a:t>
            </a:r>
          </a:p>
          <a:p>
            <a:pPr marL="0" indent="0">
              <a:buNone/>
            </a:pPr>
            <a:endParaRPr lang="it-IT" b="1" dirty="0">
              <a:solidFill>
                <a:srgbClr val="002060"/>
              </a:solidFill>
            </a:endParaRPr>
          </a:p>
          <a:p>
            <a:r>
              <a:rPr lang="it-IT" b="1" dirty="0">
                <a:solidFill>
                  <a:srgbClr val="002060"/>
                </a:solidFill>
              </a:rPr>
              <a:t>Indice di vecchiaia: </a:t>
            </a:r>
            <a:r>
              <a:rPr lang="it-IT" b="1" i="1" dirty="0">
                <a:solidFill>
                  <a:srgbClr val="002060"/>
                </a:solidFill>
              </a:rPr>
              <a:t>239,6</a:t>
            </a:r>
            <a:r>
              <a:rPr lang="it-IT" b="1" dirty="0">
                <a:solidFill>
                  <a:srgbClr val="002060"/>
                </a:solidFill>
              </a:rPr>
              <a:t> cioè ci sono 239,6 anziani per ogni 100 giovani (indice di vecchiaia nazionale 179,4)</a:t>
            </a:r>
          </a:p>
          <a:p>
            <a:pPr marL="0" indent="0">
              <a:buNone/>
            </a:pPr>
            <a:r>
              <a:rPr lang="it-IT" sz="1500" b="1" i="1" dirty="0">
                <a:solidFill>
                  <a:srgbClr val="002060"/>
                </a:solidFill>
              </a:rPr>
              <a:t>Rappresenta il grado di invecchiamento di una popolazione. È il rapporto percentuale tra il numero degli </a:t>
            </a:r>
            <a:r>
              <a:rPr lang="it-IT" sz="1500" b="1" i="1" dirty="0" err="1">
                <a:solidFill>
                  <a:srgbClr val="002060"/>
                </a:solidFill>
              </a:rPr>
              <a:t>ultrassessantacinquenni</a:t>
            </a:r>
            <a:r>
              <a:rPr lang="it-IT" sz="1500" b="1" i="1" dirty="0">
                <a:solidFill>
                  <a:srgbClr val="002060"/>
                </a:solidFill>
              </a:rPr>
              <a:t> ed il numero dei giovani fino ai 14 anni. </a:t>
            </a:r>
          </a:p>
          <a:p>
            <a:pPr marL="0" indent="0">
              <a:buNone/>
            </a:pPr>
            <a:endParaRPr lang="it-IT" dirty="0"/>
          </a:p>
        </p:txBody>
      </p:sp>
      <p:pic>
        <p:nvPicPr>
          <p:cNvPr id="6" name="Immagine 5">
            <a:extLst>
              <a:ext uri="{FF2B5EF4-FFF2-40B4-BE49-F238E27FC236}">
                <a16:creationId xmlns:a16="http://schemas.microsoft.com/office/drawing/2014/main" id="{B0BFBC94-4059-F5A0-5B2F-72BB969525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EB8A181A-732E-B360-28F7-E61768FD3A34}"/>
              </a:ext>
            </a:extLst>
          </p:cNvPr>
          <p:cNvPicPr/>
          <p:nvPr/>
        </p:nvPicPr>
        <p:blipFill>
          <a:blip r:embed="rId3" cstate="print">
            <a:lum/>
            <a:alphaModFix/>
          </a:blip>
          <a:srcRect/>
          <a:stretch>
            <a:fillRect/>
          </a:stretch>
        </p:blipFill>
        <p:spPr>
          <a:xfrm>
            <a:off x="199621" y="149890"/>
            <a:ext cx="1617980" cy="542290"/>
          </a:xfrm>
          <a:prstGeom prst="rect">
            <a:avLst/>
          </a:prstGeom>
          <a:noFill/>
          <a:ln>
            <a:noFill/>
            <a:prstDash/>
          </a:ln>
        </p:spPr>
      </p:pic>
    </p:spTree>
    <p:extLst>
      <p:ext uri="{BB962C8B-B14F-4D97-AF65-F5344CB8AC3E}">
        <p14:creationId xmlns:p14="http://schemas.microsoft.com/office/powerpoint/2010/main" val="10586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33889-FC81-BA63-5E08-9BE3B0157FA8}"/>
              </a:ext>
            </a:extLst>
          </p:cNvPr>
          <p:cNvSpPr>
            <a:spLocks noGrp="1"/>
          </p:cNvSpPr>
          <p:nvPr>
            <p:ph type="title"/>
          </p:nvPr>
        </p:nvSpPr>
        <p:spPr>
          <a:xfrm>
            <a:off x="692426" y="537404"/>
            <a:ext cx="11004908" cy="1821483"/>
          </a:xfrm>
        </p:spPr>
        <p:txBody>
          <a:bodyPr>
            <a:normAutofit/>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LA PROVINCIA DI RIETI</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CARATTERISTICHE DEL TERRITORIO</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2800" b="1" dirty="0">
                <a:solidFill>
                  <a:schemeClr val="accent1">
                    <a:lumMod val="75000"/>
                  </a:schemeClr>
                </a:solidFill>
                <a:effectLst>
                  <a:outerShdw blurRad="38100" dist="38100" dir="2700000" algn="tl">
                    <a:srgbClr val="000000">
                      <a:alpha val="43137"/>
                    </a:srgbClr>
                  </a:outerShdw>
                </a:effectLst>
                <a:latin typeface="+mn-lt"/>
                <a:ea typeface="+mn-ea"/>
                <a:cs typeface="+mn-cs"/>
              </a:rPr>
              <a:t>Strutture Socioassistenziali (SSA) e Residenze Sanitarie Assistenziali (RSA)</a:t>
            </a:r>
          </a:p>
        </p:txBody>
      </p:sp>
      <p:sp>
        <p:nvSpPr>
          <p:cNvPr id="3" name="Segnaposto contenuto 2">
            <a:extLst>
              <a:ext uri="{FF2B5EF4-FFF2-40B4-BE49-F238E27FC236}">
                <a16:creationId xmlns:a16="http://schemas.microsoft.com/office/drawing/2014/main" id="{5E00271A-8E6E-BD21-DE75-7FB9EF6817C7}"/>
              </a:ext>
            </a:extLst>
          </p:cNvPr>
          <p:cNvSpPr>
            <a:spLocks noGrp="1"/>
          </p:cNvSpPr>
          <p:nvPr>
            <p:ph idx="1"/>
          </p:nvPr>
        </p:nvSpPr>
        <p:spPr>
          <a:xfrm>
            <a:off x="838200" y="1969258"/>
            <a:ext cx="10515600" cy="4351338"/>
          </a:xfrm>
        </p:spPr>
        <p:txBody>
          <a:bodyPr>
            <a:normAutofit lnSpcReduction="10000"/>
          </a:bodyPr>
          <a:lstStyle/>
          <a:p>
            <a:pPr marL="0" indent="0">
              <a:buNone/>
            </a:pPr>
            <a:endParaRPr lang="it-IT" dirty="0"/>
          </a:p>
          <a:p>
            <a:pPr marL="0" indent="0" algn="ctr">
              <a:buNone/>
            </a:pPr>
            <a:endParaRPr lang="it-IT" b="1" dirty="0">
              <a:solidFill>
                <a:srgbClr val="000099"/>
              </a:solidFill>
            </a:endParaRPr>
          </a:p>
          <a:p>
            <a:pPr marL="0" indent="0" algn="ctr">
              <a:buNone/>
            </a:pPr>
            <a:r>
              <a:rPr lang="it-IT" sz="4400" b="1" i="1" u="sng" dirty="0">
                <a:solidFill>
                  <a:srgbClr val="000099"/>
                </a:solidFill>
              </a:rPr>
              <a:t>Distretto 1</a:t>
            </a:r>
            <a:r>
              <a:rPr lang="it-IT" sz="4400" b="1" dirty="0">
                <a:solidFill>
                  <a:srgbClr val="000099"/>
                </a:solidFill>
              </a:rPr>
              <a:t>: 4 RSA e 51 SSA</a:t>
            </a:r>
          </a:p>
          <a:p>
            <a:pPr marL="0" indent="0" algn="ctr">
              <a:buNone/>
            </a:pPr>
            <a:endParaRPr lang="it-IT" sz="4400" dirty="0"/>
          </a:p>
          <a:p>
            <a:pPr marL="0" indent="0" algn="ctr">
              <a:buNone/>
            </a:pPr>
            <a:r>
              <a:rPr lang="it-IT" sz="4400" b="1" i="1" u="sng" dirty="0">
                <a:solidFill>
                  <a:srgbClr val="FF0000"/>
                </a:solidFill>
              </a:rPr>
              <a:t>Distretto 2</a:t>
            </a:r>
            <a:r>
              <a:rPr lang="it-IT" sz="4400" b="1" dirty="0">
                <a:solidFill>
                  <a:srgbClr val="FF0000"/>
                </a:solidFill>
              </a:rPr>
              <a:t>: 2 RSA e 30 SSA</a:t>
            </a:r>
          </a:p>
          <a:p>
            <a:pPr marL="0" indent="0">
              <a:buNone/>
            </a:pPr>
            <a:endParaRPr lang="it-IT" sz="4400" dirty="0"/>
          </a:p>
          <a:p>
            <a:pPr marL="0" indent="0" algn="ctr">
              <a:buNone/>
            </a:pPr>
            <a:r>
              <a:rPr lang="it-IT" sz="4400" b="1" dirty="0">
                <a:solidFill>
                  <a:schemeClr val="accent6">
                    <a:lumMod val="50000"/>
                  </a:schemeClr>
                </a:solidFill>
              </a:rPr>
              <a:t>Totale: 6 RSA e 81 SSA</a:t>
            </a:r>
          </a:p>
          <a:p>
            <a:pPr marL="0" indent="0" algn="ctr">
              <a:buNone/>
            </a:pPr>
            <a:endParaRPr lang="it-IT" dirty="0"/>
          </a:p>
          <a:p>
            <a:pPr marL="0" indent="0">
              <a:buNone/>
            </a:pPr>
            <a:endParaRPr lang="it-IT" dirty="0"/>
          </a:p>
        </p:txBody>
      </p:sp>
      <p:pic>
        <p:nvPicPr>
          <p:cNvPr id="6" name="Immagine 5">
            <a:extLst>
              <a:ext uri="{FF2B5EF4-FFF2-40B4-BE49-F238E27FC236}">
                <a16:creationId xmlns:a16="http://schemas.microsoft.com/office/drawing/2014/main" id="{B0BFBC94-4059-F5A0-5B2F-72BB969525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EB8A181A-732E-B360-28F7-E61768FD3A34}"/>
              </a:ext>
            </a:extLst>
          </p:cNvPr>
          <p:cNvPicPr/>
          <p:nvPr/>
        </p:nvPicPr>
        <p:blipFill>
          <a:blip r:embed="rId3" cstate="print">
            <a:lum/>
            <a:alphaModFix/>
          </a:blip>
          <a:srcRect/>
          <a:stretch>
            <a:fillRect/>
          </a:stretch>
        </p:blipFill>
        <p:spPr>
          <a:xfrm>
            <a:off x="199621" y="149890"/>
            <a:ext cx="1617980" cy="542290"/>
          </a:xfrm>
          <a:prstGeom prst="rect">
            <a:avLst/>
          </a:prstGeom>
          <a:noFill/>
          <a:ln>
            <a:noFill/>
            <a:prstDash/>
          </a:ln>
        </p:spPr>
      </p:pic>
    </p:spTree>
    <p:extLst>
      <p:ext uri="{BB962C8B-B14F-4D97-AF65-F5344CB8AC3E}">
        <p14:creationId xmlns:p14="http://schemas.microsoft.com/office/powerpoint/2010/main" val="118591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p:txBody>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Le strutture socioassistenziali: comunità semichiuse  </a:t>
            </a: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199621" y="1444487"/>
            <a:ext cx="11843108" cy="5618922"/>
          </a:xfrm>
        </p:spPr>
        <p:txBody>
          <a:bodyPr>
            <a:normAutofit fontScale="70000" lnSpcReduction="20000"/>
          </a:bodyPr>
          <a:lstStyle/>
          <a:p>
            <a:pPr marL="0" indent="0" algn="just">
              <a:lnSpc>
                <a:spcPct val="200000"/>
              </a:lnSpc>
              <a:buNone/>
            </a:pPr>
            <a:r>
              <a:rPr lang="it-IT" sz="4000" b="1" dirty="0">
                <a:solidFill>
                  <a:srgbClr val="002060"/>
                </a:solidFill>
              </a:rPr>
              <a:t>Persone con disabilità, con gravi patologie neurologiche e/o anziane vivono a stretto contatto tra loro e con il personale (sanitario e non) che li assiste</a:t>
            </a:r>
          </a:p>
          <a:p>
            <a:pPr marL="0" indent="0" algn="just">
              <a:lnSpc>
                <a:spcPct val="200000"/>
              </a:lnSpc>
              <a:buNone/>
            </a:pPr>
            <a:endParaRPr lang="it-IT" sz="3200" b="1" dirty="0">
              <a:solidFill>
                <a:srgbClr val="002060"/>
              </a:solidFill>
            </a:endParaRPr>
          </a:p>
          <a:p>
            <a:pPr marL="0" indent="0" algn="just">
              <a:lnSpc>
                <a:spcPct val="200000"/>
              </a:lnSpc>
              <a:buNone/>
            </a:pPr>
            <a:endParaRPr lang="it-IT" sz="3200" b="1" dirty="0">
              <a:solidFill>
                <a:srgbClr val="002060"/>
              </a:solidFill>
            </a:endParaRPr>
          </a:p>
          <a:p>
            <a:pPr marL="0" indent="0" algn="ctr">
              <a:lnSpc>
                <a:spcPct val="200000"/>
              </a:lnSpc>
              <a:buNone/>
            </a:pPr>
            <a:r>
              <a:rPr lang="it-IT" sz="3200" b="1" dirty="0">
                <a:solidFill>
                  <a:srgbClr val="002060"/>
                </a:solidFill>
              </a:rPr>
              <a:t> </a:t>
            </a:r>
            <a:r>
              <a:rPr lang="it-IT" sz="4000" b="1" i="1" dirty="0">
                <a:solidFill>
                  <a:srgbClr val="002060"/>
                </a:solidFill>
              </a:rPr>
              <a:t>Gli effetti dell’emergenza sanitaria da COVID-19 possono essere particolarmente gravi</a:t>
            </a: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4751B4DD-E91A-759A-E688-B053C92F7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357" y="3081337"/>
            <a:ext cx="1810992" cy="1724379"/>
          </a:xfrm>
          <a:prstGeom prst="rect">
            <a:avLst/>
          </a:prstGeom>
        </p:spPr>
      </p:pic>
    </p:spTree>
    <p:extLst>
      <p:ext uri="{BB962C8B-B14F-4D97-AF65-F5344CB8AC3E}">
        <p14:creationId xmlns:p14="http://schemas.microsoft.com/office/powerpoint/2010/main" val="320141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993913" y="692180"/>
            <a:ext cx="10359887" cy="854075"/>
          </a:xfrm>
        </p:spPr>
        <p:txBody>
          <a:bodyPr>
            <a:normAutofit/>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Le strutture socioassistenziali: comunità semichiuse </a:t>
            </a:r>
            <a:endParaRPr lang="it-IT" sz="3200" dirty="0"/>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742120" y="1592283"/>
            <a:ext cx="11198087" cy="4351338"/>
          </a:xfrm>
        </p:spPr>
        <p:txBody>
          <a:bodyPr>
            <a:normAutofit fontScale="85000" lnSpcReduction="10000"/>
          </a:bodyPr>
          <a:lstStyle/>
          <a:p>
            <a:pPr marL="0" indent="0" algn="ctr">
              <a:lnSpc>
                <a:spcPct val="200000"/>
              </a:lnSpc>
              <a:buNone/>
            </a:pPr>
            <a:r>
              <a:rPr lang="it-IT" sz="3200" b="1" dirty="0">
                <a:solidFill>
                  <a:srgbClr val="002060"/>
                </a:solidFill>
              </a:rPr>
              <a:t>È noto che gli anziani o chi ha patologie concomitanti sono a maggior rischio di un esito grave della malattia e che gli operatori sanitari sono una categoria più esposta all’infezione da SARS-CoV-2. </a:t>
            </a:r>
          </a:p>
          <a:p>
            <a:pPr marL="0" indent="0" algn="just">
              <a:lnSpc>
                <a:spcPct val="200000"/>
              </a:lnSpc>
              <a:buNone/>
            </a:pPr>
            <a:endParaRPr lang="it-IT" sz="3200" b="1" dirty="0">
              <a:solidFill>
                <a:srgbClr val="002060"/>
              </a:solidFill>
            </a:endParaRPr>
          </a:p>
          <a:p>
            <a:pPr marL="0" indent="0" algn="ctr">
              <a:lnSpc>
                <a:spcPct val="200000"/>
              </a:lnSpc>
              <a:buNone/>
            </a:pPr>
            <a:r>
              <a:rPr lang="it-IT" sz="3200" b="1" dirty="0">
                <a:solidFill>
                  <a:srgbClr val="002060"/>
                </a:solidFill>
              </a:rPr>
              <a:t>Le comunità semichiuse, sono anche a maggior rischio di </a:t>
            </a:r>
            <a:r>
              <a:rPr lang="it-IT" sz="3200" b="1" i="1" u="sng" dirty="0">
                <a:solidFill>
                  <a:srgbClr val="002060"/>
                </a:solidFill>
              </a:rPr>
              <a:t>focolai epidemici</a:t>
            </a:r>
            <a:r>
              <a:rPr lang="it-IT" sz="3200" b="1" dirty="0">
                <a:solidFill>
                  <a:srgbClr val="002060"/>
                </a:solidFill>
              </a:rPr>
              <a:t>.</a:t>
            </a:r>
          </a:p>
          <a:p>
            <a:endParaRPr lang="it-IT" dirty="0"/>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Freccia in giù 5">
            <a:extLst>
              <a:ext uri="{FF2B5EF4-FFF2-40B4-BE49-F238E27FC236}">
                <a16:creationId xmlns:a16="http://schemas.microsoft.com/office/drawing/2014/main" id="{F3E99295-0597-20DC-63B5-0470409E30AB}"/>
              </a:ext>
            </a:extLst>
          </p:cNvPr>
          <p:cNvSpPr/>
          <p:nvPr/>
        </p:nvSpPr>
        <p:spPr>
          <a:xfrm>
            <a:off x="5870713" y="4068417"/>
            <a:ext cx="689113" cy="980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8786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33889-FC81-BA63-5E08-9BE3B0157FA8}"/>
              </a:ext>
            </a:extLst>
          </p:cNvPr>
          <p:cNvSpPr>
            <a:spLocks noGrp="1"/>
          </p:cNvSpPr>
          <p:nvPr>
            <p:ph type="title"/>
          </p:nvPr>
        </p:nvSpPr>
        <p:spPr>
          <a:xfrm>
            <a:off x="692426" y="537404"/>
            <a:ext cx="11004908" cy="1821483"/>
          </a:xfrm>
        </p:spPr>
        <p:txBody>
          <a:bodyPr>
            <a:normAutofit/>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LA PROVINCIA DI RIETI</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CARATTERISTICHE DEL TERRITORIO</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2800" b="1" dirty="0">
                <a:solidFill>
                  <a:schemeClr val="accent1">
                    <a:lumMod val="75000"/>
                  </a:schemeClr>
                </a:solidFill>
                <a:effectLst>
                  <a:outerShdw blurRad="38100" dist="38100" dir="2700000" algn="tl">
                    <a:srgbClr val="000000">
                      <a:alpha val="43137"/>
                    </a:srgbClr>
                  </a:outerShdw>
                </a:effectLst>
                <a:latin typeface="+mn-lt"/>
                <a:ea typeface="+mn-ea"/>
                <a:cs typeface="+mn-cs"/>
              </a:rPr>
              <a:t>Strutture Socioassistenziali (SSA) e Residenze Sanitarie Assistenziali (RSA)</a:t>
            </a:r>
          </a:p>
        </p:txBody>
      </p:sp>
      <p:sp>
        <p:nvSpPr>
          <p:cNvPr id="3" name="Segnaposto contenuto 2">
            <a:extLst>
              <a:ext uri="{FF2B5EF4-FFF2-40B4-BE49-F238E27FC236}">
                <a16:creationId xmlns:a16="http://schemas.microsoft.com/office/drawing/2014/main" id="{5E00271A-8E6E-BD21-DE75-7FB9EF6817C7}"/>
              </a:ext>
            </a:extLst>
          </p:cNvPr>
          <p:cNvSpPr>
            <a:spLocks noGrp="1"/>
          </p:cNvSpPr>
          <p:nvPr>
            <p:ph idx="1"/>
          </p:nvPr>
        </p:nvSpPr>
        <p:spPr>
          <a:xfrm>
            <a:off x="838200" y="2154514"/>
            <a:ext cx="10515600" cy="4351338"/>
          </a:xfrm>
        </p:spPr>
        <p:txBody>
          <a:bodyPr>
            <a:normAutofit/>
          </a:bodyPr>
          <a:lstStyle/>
          <a:p>
            <a:pPr marL="0" indent="0">
              <a:buNone/>
            </a:pPr>
            <a:endParaRPr lang="it-IT" dirty="0"/>
          </a:p>
          <a:p>
            <a:pPr marL="0" indent="0" algn="ctr">
              <a:buNone/>
            </a:pPr>
            <a:endParaRPr lang="it-IT" b="1" dirty="0">
              <a:solidFill>
                <a:srgbClr val="000099"/>
              </a:solidFill>
            </a:endParaRPr>
          </a:p>
          <a:p>
            <a:pPr marL="0" indent="0" algn="ctr">
              <a:buNone/>
            </a:pPr>
            <a:r>
              <a:rPr lang="it-IT" b="1" i="1" dirty="0">
                <a:solidFill>
                  <a:srgbClr val="000099"/>
                </a:solidFill>
              </a:rPr>
              <a:t>				             Distretto 1</a:t>
            </a:r>
            <a:r>
              <a:rPr lang="it-IT" b="1" dirty="0">
                <a:solidFill>
                  <a:srgbClr val="000099"/>
                </a:solidFill>
              </a:rPr>
              <a:t>: 4 RSA e 51 SSA</a:t>
            </a:r>
          </a:p>
          <a:p>
            <a:pPr marL="0" indent="0" algn="ctr">
              <a:buNone/>
            </a:pPr>
            <a:endParaRPr lang="it-IT" dirty="0"/>
          </a:p>
          <a:p>
            <a:pPr marL="0" indent="0" algn="ctr">
              <a:buNone/>
            </a:pPr>
            <a:r>
              <a:rPr lang="it-IT" b="1" i="1" dirty="0">
                <a:solidFill>
                  <a:srgbClr val="FF0000"/>
                </a:solidFill>
              </a:rPr>
              <a:t>                                                         Distretto 2</a:t>
            </a:r>
            <a:r>
              <a:rPr lang="it-IT" b="1" dirty="0">
                <a:solidFill>
                  <a:srgbClr val="FF0000"/>
                </a:solidFill>
              </a:rPr>
              <a:t>: 2 RSA e 30 SSA</a:t>
            </a:r>
          </a:p>
          <a:p>
            <a:pPr marL="0" indent="0">
              <a:buNone/>
            </a:pPr>
            <a:endParaRPr lang="it-IT" dirty="0"/>
          </a:p>
          <a:p>
            <a:pPr marL="0" indent="0" algn="ctr">
              <a:buNone/>
            </a:pPr>
            <a:r>
              <a:rPr lang="it-IT" b="1" dirty="0">
                <a:solidFill>
                  <a:srgbClr val="00B050"/>
                </a:solidFill>
              </a:rPr>
              <a:t>                                                </a:t>
            </a:r>
            <a:r>
              <a:rPr lang="it-IT" b="1" i="1" dirty="0">
                <a:solidFill>
                  <a:srgbClr val="00B050"/>
                </a:solidFill>
              </a:rPr>
              <a:t>Totale:</a:t>
            </a:r>
            <a:r>
              <a:rPr lang="it-IT" b="1" dirty="0">
                <a:solidFill>
                  <a:srgbClr val="00B050"/>
                </a:solidFill>
              </a:rPr>
              <a:t> 6 RSA e 81 SSA</a:t>
            </a:r>
          </a:p>
          <a:p>
            <a:pPr marL="0" indent="0" algn="ctr">
              <a:buNone/>
            </a:pPr>
            <a:endParaRPr lang="it-IT" dirty="0"/>
          </a:p>
          <a:p>
            <a:pPr marL="0" indent="0">
              <a:buNone/>
            </a:pPr>
            <a:endParaRPr lang="it-IT" dirty="0"/>
          </a:p>
        </p:txBody>
      </p:sp>
      <p:pic>
        <p:nvPicPr>
          <p:cNvPr id="6" name="Immagine 5">
            <a:extLst>
              <a:ext uri="{FF2B5EF4-FFF2-40B4-BE49-F238E27FC236}">
                <a16:creationId xmlns:a16="http://schemas.microsoft.com/office/drawing/2014/main" id="{B0BFBC94-4059-F5A0-5B2F-72BB969525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EB8A181A-732E-B360-28F7-E61768FD3A34}"/>
              </a:ext>
            </a:extLst>
          </p:cNvPr>
          <p:cNvPicPr/>
          <p:nvPr/>
        </p:nvPicPr>
        <p:blipFill>
          <a:blip r:embed="rId3" cstate="print">
            <a:lum/>
            <a:alphaModFix/>
          </a:blip>
          <a:srcRect/>
          <a:stretch>
            <a:fillRect/>
          </a:stretch>
        </p:blipFill>
        <p:spPr>
          <a:xfrm>
            <a:off x="199621" y="149890"/>
            <a:ext cx="1617980" cy="542290"/>
          </a:xfrm>
          <a:prstGeom prst="rect">
            <a:avLst/>
          </a:prstGeom>
          <a:noFill/>
          <a:ln>
            <a:noFill/>
            <a:prstDash/>
          </a:ln>
        </p:spPr>
      </p:pic>
      <p:pic>
        <p:nvPicPr>
          <p:cNvPr id="9" name="Immagine 8">
            <a:extLst>
              <a:ext uri="{FF2B5EF4-FFF2-40B4-BE49-F238E27FC236}">
                <a16:creationId xmlns:a16="http://schemas.microsoft.com/office/drawing/2014/main" id="{74B49A5A-555C-24C3-01C6-F345E6427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93" y="2631248"/>
            <a:ext cx="5176857" cy="3874604"/>
          </a:xfrm>
          <a:prstGeom prst="rect">
            <a:avLst/>
          </a:prstGeom>
        </p:spPr>
      </p:pic>
    </p:spTree>
    <p:extLst>
      <p:ext uri="{BB962C8B-B14F-4D97-AF65-F5344CB8AC3E}">
        <p14:creationId xmlns:p14="http://schemas.microsoft.com/office/powerpoint/2010/main" val="293190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787303"/>
            <a:ext cx="10515600" cy="1325563"/>
          </a:xfrm>
        </p:spPr>
        <p:txBody>
          <a:bodyPr>
            <a:noAutofit/>
          </a:bodyPr>
          <a:lstStyle/>
          <a:p>
            <a:pPr algn="ctr"/>
            <a: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b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t>PRIMA ONDATA </a:t>
            </a:r>
            <a:r>
              <a:rPr lang="it-IT" sz="3600" b="1" i="1" dirty="0">
                <a:solidFill>
                  <a:schemeClr val="accent1">
                    <a:lumMod val="75000"/>
                  </a:schemeClr>
                </a:solidFill>
                <a:effectLst>
                  <a:outerShdw blurRad="38100" dist="38100" dir="2700000" algn="tl">
                    <a:srgbClr val="000000">
                      <a:alpha val="43137"/>
                    </a:srgbClr>
                  </a:outerShdw>
                </a:effectLst>
                <a:latin typeface="+mn-lt"/>
                <a:ea typeface="+mn-ea"/>
                <a:cs typeface="+mn-cs"/>
              </a:rPr>
              <a:t>APRILE 2020/GIUGNO 2020</a:t>
            </a:r>
            <a: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rPr>
            </a:br>
            <a:endParaRPr lang="it-IT" sz="36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838200" y="2254017"/>
            <a:ext cx="10515600" cy="4351338"/>
          </a:xfrm>
        </p:spPr>
        <p:txBody>
          <a:bodyPr/>
          <a:lstStyle/>
          <a:p>
            <a:pPr marL="0" indent="0">
              <a:buNone/>
            </a:pPr>
            <a:r>
              <a:rPr lang="it-IT" sz="3600" b="1" dirty="0">
                <a:solidFill>
                  <a:srgbClr val="002060"/>
                </a:solidFill>
              </a:rPr>
              <a:t>Strutture coinvolte da cluster:  </a:t>
            </a:r>
            <a:r>
              <a:rPr lang="it-IT" sz="3600" b="1" i="1" dirty="0">
                <a:solidFill>
                  <a:srgbClr val="FF0000"/>
                </a:solidFill>
              </a:rPr>
              <a:t>17</a:t>
            </a:r>
          </a:p>
          <a:p>
            <a:pPr marL="0" indent="0">
              <a:buNone/>
            </a:pPr>
            <a:endParaRPr lang="it-IT" sz="2700" b="1" dirty="0">
              <a:solidFill>
                <a:srgbClr val="002060"/>
              </a:solidFill>
            </a:endParaRPr>
          </a:p>
          <a:p>
            <a:pPr marL="0" indent="0">
              <a:buNone/>
            </a:pPr>
            <a:r>
              <a:rPr lang="it-IT" sz="3600" b="1" dirty="0">
                <a:solidFill>
                  <a:srgbClr val="002060"/>
                </a:solidFill>
              </a:rPr>
              <a:t>Deceduti: </a:t>
            </a:r>
            <a:r>
              <a:rPr lang="it-IT" sz="3600" b="1" i="1" dirty="0">
                <a:solidFill>
                  <a:srgbClr val="FF0000"/>
                </a:solidFill>
              </a:rPr>
              <a:t>33 </a:t>
            </a:r>
            <a:r>
              <a:rPr lang="it-IT" sz="3600" b="1" dirty="0">
                <a:solidFill>
                  <a:srgbClr val="002060"/>
                </a:solidFill>
              </a:rPr>
              <a:t> </a:t>
            </a:r>
          </a:p>
          <a:p>
            <a:endParaRPr lang="it-IT" sz="2700" b="1" dirty="0">
              <a:solidFill>
                <a:srgbClr val="002060"/>
              </a:solidFill>
            </a:endParaRPr>
          </a:p>
          <a:p>
            <a:endParaRPr lang="it-IT" sz="2700" b="1" dirty="0">
              <a:solidFill>
                <a:srgbClr val="002060"/>
              </a:solidFill>
            </a:endParaRP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pic>
        <p:nvPicPr>
          <p:cNvPr id="7" name="Immagine 6">
            <a:extLst>
              <a:ext uri="{FF2B5EF4-FFF2-40B4-BE49-F238E27FC236}">
                <a16:creationId xmlns:a16="http://schemas.microsoft.com/office/drawing/2014/main" id="{BF52A419-EEB9-DBFB-A5B8-B4764DD01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106" y="3959088"/>
            <a:ext cx="3649468" cy="1911626"/>
          </a:xfrm>
          <a:prstGeom prst="rect">
            <a:avLst/>
          </a:prstGeom>
        </p:spPr>
      </p:pic>
      <p:pic>
        <p:nvPicPr>
          <p:cNvPr id="11" name="Immagine 10">
            <a:extLst>
              <a:ext uri="{FF2B5EF4-FFF2-40B4-BE49-F238E27FC236}">
                <a16:creationId xmlns:a16="http://schemas.microsoft.com/office/drawing/2014/main" id="{2878E6D9-4C95-3BFE-D710-079BE3700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556372"/>
            <a:ext cx="2824364" cy="2113887"/>
          </a:xfrm>
          <a:prstGeom prst="rect">
            <a:avLst/>
          </a:prstGeom>
        </p:spPr>
      </p:pic>
    </p:spTree>
    <p:extLst>
      <p:ext uri="{BB962C8B-B14F-4D97-AF65-F5344CB8AC3E}">
        <p14:creationId xmlns:p14="http://schemas.microsoft.com/office/powerpoint/2010/main" val="34451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571B-7C84-E90C-0E30-37130A0373A7}"/>
              </a:ext>
            </a:extLst>
          </p:cNvPr>
          <p:cNvSpPr>
            <a:spLocks noGrp="1"/>
          </p:cNvSpPr>
          <p:nvPr>
            <p:ph type="title"/>
          </p:nvPr>
        </p:nvSpPr>
        <p:spPr>
          <a:xfrm>
            <a:off x="838200" y="787303"/>
            <a:ext cx="10515600" cy="1325563"/>
          </a:xfrm>
        </p:spPr>
        <p:txBody>
          <a:bodyPr>
            <a:normAutofit fontScale="90000"/>
          </a:bodyPr>
          <a:lstStyle/>
          <a:p>
            <a:pPr algn="ct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Situazione epidemiologica Rieti e provincia</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PRIMA ONDATA </a:t>
            </a:r>
            <a:r>
              <a:rPr lang="it-IT" sz="3200" b="1" i="1" dirty="0">
                <a:solidFill>
                  <a:schemeClr val="accent1">
                    <a:lumMod val="75000"/>
                  </a:schemeClr>
                </a:solidFill>
                <a:effectLst>
                  <a:outerShdw blurRad="38100" dist="38100" dir="2700000" algn="tl">
                    <a:srgbClr val="000000">
                      <a:alpha val="43137"/>
                    </a:srgbClr>
                  </a:outerShdw>
                </a:effectLst>
                <a:latin typeface="+mn-lt"/>
                <a:ea typeface="+mn-ea"/>
                <a:cs typeface="+mn-cs"/>
              </a:rPr>
              <a:t>APRILE 2020/GIUGNO 2020</a:t>
            </a:r>
            <a: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rPr>
            </a:br>
            <a:endParaRPr lang="it-IT"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3" name="Segnaposto contenuto 2">
            <a:extLst>
              <a:ext uri="{FF2B5EF4-FFF2-40B4-BE49-F238E27FC236}">
                <a16:creationId xmlns:a16="http://schemas.microsoft.com/office/drawing/2014/main" id="{D896E2BE-13A6-3DB7-928A-BE3BC27F9601}"/>
              </a:ext>
            </a:extLst>
          </p:cNvPr>
          <p:cNvSpPr>
            <a:spLocks noGrp="1"/>
          </p:cNvSpPr>
          <p:nvPr>
            <p:ph idx="1"/>
          </p:nvPr>
        </p:nvSpPr>
        <p:spPr>
          <a:xfrm>
            <a:off x="1116496" y="1949217"/>
            <a:ext cx="10515600" cy="4351338"/>
          </a:xfrm>
        </p:spPr>
        <p:txBody>
          <a:bodyPr/>
          <a:lstStyle/>
          <a:p>
            <a:pPr marL="0" indent="0">
              <a:buNone/>
            </a:pPr>
            <a:r>
              <a:rPr lang="it-IT" sz="3600" b="1" dirty="0">
                <a:solidFill>
                  <a:srgbClr val="002060"/>
                </a:solidFill>
              </a:rPr>
              <a:t>		L’esempio di una struttura a Rieti </a:t>
            </a:r>
          </a:p>
          <a:p>
            <a:pPr marL="0" indent="0">
              <a:buNone/>
            </a:pPr>
            <a:endParaRPr lang="it-IT" sz="2700" b="1" dirty="0">
              <a:solidFill>
                <a:srgbClr val="002060"/>
              </a:solidFill>
            </a:endParaRPr>
          </a:p>
          <a:p>
            <a:pPr marL="0" indent="0">
              <a:buNone/>
            </a:pPr>
            <a:r>
              <a:rPr lang="it-IT" sz="3600" b="1" dirty="0">
                <a:solidFill>
                  <a:srgbClr val="002060"/>
                </a:solidFill>
              </a:rPr>
              <a:t>		Ospiti: 56 OSPITI RESIDENZIALI</a:t>
            </a:r>
          </a:p>
          <a:p>
            <a:pPr marL="0" indent="0">
              <a:buNone/>
            </a:pPr>
            <a:endParaRPr lang="it-IT" sz="3600" b="1" dirty="0">
              <a:solidFill>
                <a:srgbClr val="002060"/>
              </a:solidFill>
            </a:endParaRPr>
          </a:p>
          <a:p>
            <a:pPr marL="0" indent="0">
              <a:buNone/>
            </a:pPr>
            <a:r>
              <a:rPr lang="it-IT" sz="3600" b="1" dirty="0">
                <a:solidFill>
                  <a:srgbClr val="002060"/>
                </a:solidFill>
              </a:rPr>
              <a:t>             			56 POSITIVI</a:t>
            </a:r>
          </a:p>
          <a:p>
            <a:pPr marL="0" indent="0">
              <a:buNone/>
            </a:pPr>
            <a:r>
              <a:rPr lang="it-IT" sz="3600" b="1" dirty="0">
                <a:solidFill>
                  <a:srgbClr val="002060"/>
                </a:solidFill>
              </a:rPr>
              <a:t>			</a:t>
            </a:r>
          </a:p>
          <a:p>
            <a:pPr marL="0" indent="0">
              <a:buNone/>
            </a:pPr>
            <a:r>
              <a:rPr lang="it-IT" sz="3600" b="1" dirty="0">
                <a:solidFill>
                  <a:srgbClr val="002060"/>
                </a:solidFill>
              </a:rPr>
              <a:t>            		   11 DECESSI (19,6%)</a:t>
            </a:r>
          </a:p>
          <a:p>
            <a:endParaRPr lang="it-IT" sz="2700" b="1" dirty="0">
              <a:solidFill>
                <a:srgbClr val="002060"/>
              </a:solidFill>
            </a:endParaRPr>
          </a:p>
          <a:p>
            <a:endParaRPr lang="it-IT" sz="2700" b="1" dirty="0">
              <a:solidFill>
                <a:srgbClr val="002060"/>
              </a:solidFill>
            </a:endParaRPr>
          </a:p>
        </p:txBody>
      </p:sp>
      <p:pic>
        <p:nvPicPr>
          <p:cNvPr id="4" name="Immagine 3">
            <a:extLst>
              <a:ext uri="{FF2B5EF4-FFF2-40B4-BE49-F238E27FC236}">
                <a16:creationId xmlns:a16="http://schemas.microsoft.com/office/drawing/2014/main" id="{9BF585EB-855B-4A90-26CA-5C4993E22666}"/>
              </a:ext>
            </a:extLst>
          </p:cNvPr>
          <p:cNvPicPr/>
          <p:nvPr/>
        </p:nvPicPr>
        <p:blipFill>
          <a:blip r:embed="rId2" cstate="print">
            <a:lum/>
            <a:alphaModFix/>
          </a:blip>
          <a:srcRect/>
          <a:stretch>
            <a:fillRect/>
          </a:stretch>
        </p:blipFill>
        <p:spPr>
          <a:xfrm>
            <a:off x="199621" y="149890"/>
            <a:ext cx="1617980" cy="542290"/>
          </a:xfrm>
          <a:prstGeom prst="rect">
            <a:avLst/>
          </a:prstGeom>
          <a:noFill/>
          <a:ln>
            <a:noFill/>
            <a:prstDash/>
          </a:ln>
        </p:spPr>
      </p:pic>
      <p:pic>
        <p:nvPicPr>
          <p:cNvPr id="5" name="Immagine 4">
            <a:extLst>
              <a:ext uri="{FF2B5EF4-FFF2-40B4-BE49-F238E27FC236}">
                <a16:creationId xmlns:a16="http://schemas.microsoft.com/office/drawing/2014/main" id="{85CAF0F8-F0B0-2298-5D7D-D90727A1F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189647"/>
            <a:ext cx="1660017" cy="456505"/>
          </a:xfrm>
          <a:prstGeom prst="rect">
            <a:avLst/>
          </a:prstGeom>
        </p:spPr>
      </p:pic>
      <p:sp>
        <p:nvSpPr>
          <p:cNvPr id="6" name="Freccia in giù 5">
            <a:extLst>
              <a:ext uri="{FF2B5EF4-FFF2-40B4-BE49-F238E27FC236}">
                <a16:creationId xmlns:a16="http://schemas.microsoft.com/office/drawing/2014/main" id="{29E9BC17-4A98-9429-DC24-EB10F1EAB851}"/>
              </a:ext>
            </a:extLst>
          </p:cNvPr>
          <p:cNvSpPr/>
          <p:nvPr/>
        </p:nvSpPr>
        <p:spPr>
          <a:xfrm>
            <a:off x="5910470" y="3635154"/>
            <a:ext cx="159026" cy="622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87BB10D1-3E43-0B31-F7F6-299B4F41FB7C}"/>
              </a:ext>
            </a:extLst>
          </p:cNvPr>
          <p:cNvSpPr/>
          <p:nvPr/>
        </p:nvSpPr>
        <p:spPr>
          <a:xfrm>
            <a:off x="5936974" y="4920261"/>
            <a:ext cx="159026" cy="622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8ABB5A64-BA12-B469-6392-E0828635A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734" y="3740817"/>
            <a:ext cx="2358887" cy="2358887"/>
          </a:xfrm>
          <a:prstGeom prst="rect">
            <a:avLst/>
          </a:prstGeom>
        </p:spPr>
      </p:pic>
    </p:spTree>
    <p:extLst>
      <p:ext uri="{BB962C8B-B14F-4D97-AF65-F5344CB8AC3E}">
        <p14:creationId xmlns:p14="http://schemas.microsoft.com/office/powerpoint/2010/main" val="19094195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802</Words>
  <Application>Microsoft Office PowerPoint</Application>
  <PresentationFormat>Widescreen</PresentationFormat>
  <Paragraphs>204</Paragraphs>
  <Slides>28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Calibri</vt:lpstr>
      <vt:lpstr>Calibri Light</vt:lpstr>
      <vt:lpstr>Times New Roman</vt:lpstr>
      <vt:lpstr>Tema di Office</vt:lpstr>
      <vt:lpstr>Presentazione standard di PowerPoint</vt:lpstr>
      <vt:lpstr>Presentazione standard di PowerPoint</vt:lpstr>
      <vt:lpstr>LA PROVINCIA DI RIETI CARATTERISTICHE DEL TERRITORIO</vt:lpstr>
      <vt:lpstr>LA PROVINCIA DI RIETI CARATTERISTICHE DEL TERRITORIO Strutture Socioassistenziali (SSA) e Residenze Sanitarie Assistenziali (RSA)</vt:lpstr>
      <vt:lpstr>Le strutture socioassistenziali: comunità semichiuse  </vt:lpstr>
      <vt:lpstr>Le strutture socioassistenziali: comunità semichiuse </vt:lpstr>
      <vt:lpstr>LA PROVINCIA DI RIETI CARATTERISTICHE DEL TERRITORIO Strutture Socioassistenziali (SSA) e Residenze Sanitarie Assistenziali (RSA)</vt:lpstr>
      <vt:lpstr>Situazione epidemiologica Rieti e provincia PRIMA ONDATA APRILE 2020/GIUGNO 2020 </vt:lpstr>
      <vt:lpstr>Situazione epidemiologica Rieti e provincia PRIMA ONDATA APRILE 2020/GIUGNO 2020 </vt:lpstr>
      <vt:lpstr>Situazione epidemiologica Rieti e provincia PRIMA ONDATA APRILE 2020/GIUGNO 2020 </vt:lpstr>
      <vt:lpstr>Situazione epidemiologica Rieti e provincia SECONDO PERIODO SETTEMBRE 2020/GENNAIO 202I </vt:lpstr>
      <vt:lpstr>Situazione epidemiologica Rieti e provincia  </vt:lpstr>
      <vt:lpstr>Situazione epidemiologica Rieti e provincia TERZO PERIODO FEBBRAIO 2021 /DICEMBRE 2021 </vt:lpstr>
      <vt:lpstr>Situazione epidemiologica Rieti e provincia QUARTO PERIODO GENNAIO 2022/0TTOBRE 2022</vt:lpstr>
      <vt:lpstr>Situazione epidemiologica Rieti e provincia  </vt:lpstr>
      <vt:lpstr>LA VACCINAZIONE </vt:lpstr>
      <vt:lpstr>LA VACCINAZIONE </vt:lpstr>
      <vt:lpstr>LA VACCINAZIONE A RIETI E PROVINCIA</vt:lpstr>
      <vt:lpstr>Presentazione standard di PowerPoint</vt:lpstr>
      <vt:lpstr>Presentazione standard di PowerPoint</vt:lpstr>
      <vt:lpstr>Presentazione standard di PowerPoint</vt:lpstr>
      <vt:lpstr>La Pandemia da SARS Cov2 e gli anziani</vt:lpstr>
      <vt:lpstr>La Pandemia da SARS Cov2 e gli anziani</vt:lpstr>
      <vt:lpstr>La Pandemia da SARS Cov2 e gli anziani</vt:lpstr>
      <vt:lpstr>CONSIDERAZIONI FINALI </vt:lpstr>
      <vt:lpstr>CONSIDERAZIONI FINALI </vt:lpstr>
      <vt:lpstr>CONSIDERAZIONI FINALI </vt:lpstr>
      <vt:lpstr>GRAZIE PER L’ATTENZIONE  E BUON LAVORO!!!</vt:lpstr>
    </vt:vector>
  </TitlesOfParts>
  <Company>AZIEND SANITARIA LOCALE - RIETI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Dipartimento Aziendale delle Professioni Sanitarie</dc:title>
  <dc:creator>d.novelli</dc:creator>
  <cp:lastModifiedBy>Luisa Di Loreto</cp:lastModifiedBy>
  <cp:revision>116</cp:revision>
  <dcterms:created xsi:type="dcterms:W3CDTF">2022-09-23T11:00:40Z</dcterms:created>
  <dcterms:modified xsi:type="dcterms:W3CDTF">2022-11-09T11:45:06Z</dcterms:modified>
</cp:coreProperties>
</file>