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7" d="100"/>
          <a:sy n="107" d="100"/>
        </p:scale>
        <p:origin x="13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FBB3F-DD17-40C3-A16D-4C26F172F9DE}"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it-IT"/>
        </a:p>
      </dgm:t>
    </dgm:pt>
    <dgm:pt modelId="{9606C3E5-A512-411F-ACAC-07E47D4AF712}">
      <dgm:prSet phldrT="[Testo]"/>
      <dgm:spPr/>
      <dgm:t>
        <a:bodyPr/>
        <a:lstStyle/>
        <a:p>
          <a:r>
            <a:rPr lang="it-IT" dirty="0" smtClean="0"/>
            <a:t>PRECETTI</a:t>
          </a:r>
          <a:endParaRPr lang="it-IT" dirty="0"/>
        </a:p>
      </dgm:t>
    </dgm:pt>
    <dgm:pt modelId="{5DF9FAF4-C6D5-4A10-A417-29EB35FCC5DF}" type="parTrans" cxnId="{BB0D1297-ABE5-4E15-86B1-C4ECE4971F94}">
      <dgm:prSet/>
      <dgm:spPr/>
      <dgm:t>
        <a:bodyPr/>
        <a:lstStyle/>
        <a:p>
          <a:endParaRPr lang="it-IT"/>
        </a:p>
      </dgm:t>
    </dgm:pt>
    <dgm:pt modelId="{40138624-DCF4-4BE8-8597-F147C7118AF3}" type="sibTrans" cxnId="{BB0D1297-ABE5-4E15-86B1-C4ECE4971F94}">
      <dgm:prSet/>
      <dgm:spPr/>
      <dgm:t>
        <a:bodyPr/>
        <a:lstStyle/>
        <a:p>
          <a:endParaRPr lang="it-IT"/>
        </a:p>
      </dgm:t>
    </dgm:pt>
    <dgm:pt modelId="{634B3954-1CAE-43B2-9BA3-B923B266B755}">
      <dgm:prSet phldrT="[Testo]"/>
      <dgm:spPr/>
      <dgm:t>
        <a:bodyPr/>
        <a:lstStyle/>
        <a:p>
          <a:r>
            <a:rPr lang="it-IT" dirty="0" smtClean="0"/>
            <a:t>STORIE E LEGGENDE</a:t>
          </a:r>
          <a:endParaRPr lang="it-IT" dirty="0"/>
        </a:p>
      </dgm:t>
    </dgm:pt>
    <dgm:pt modelId="{A0A2C5D8-A46F-468B-BC4A-602DAA0DF8BD}" type="parTrans" cxnId="{CFF67CCB-DC25-4328-A254-6C76E5E8499F}">
      <dgm:prSet/>
      <dgm:spPr/>
      <dgm:t>
        <a:bodyPr/>
        <a:lstStyle/>
        <a:p>
          <a:endParaRPr lang="it-IT"/>
        </a:p>
      </dgm:t>
    </dgm:pt>
    <dgm:pt modelId="{369FC151-40A1-499B-AE73-BB49E92F6D63}" type="sibTrans" cxnId="{CFF67CCB-DC25-4328-A254-6C76E5E8499F}">
      <dgm:prSet/>
      <dgm:spPr/>
      <dgm:t>
        <a:bodyPr/>
        <a:lstStyle/>
        <a:p>
          <a:endParaRPr lang="it-IT"/>
        </a:p>
      </dgm:t>
    </dgm:pt>
    <dgm:pt modelId="{E03565A0-8CF6-460F-A963-AE6E8FB94B1C}">
      <dgm:prSet phldrT="[Testo]"/>
      <dgm:spPr/>
      <dgm:t>
        <a:bodyPr/>
        <a:lstStyle/>
        <a:p>
          <a:r>
            <a:rPr lang="it-IT" dirty="0" smtClean="0"/>
            <a:t>ESORTAZIONI</a:t>
          </a:r>
        </a:p>
      </dgm:t>
    </dgm:pt>
    <dgm:pt modelId="{69A07748-F434-45E0-BBC2-17F560E70B57}" type="parTrans" cxnId="{186C8182-3BDB-4E01-81CA-D224913B2749}">
      <dgm:prSet/>
      <dgm:spPr/>
      <dgm:t>
        <a:bodyPr/>
        <a:lstStyle/>
        <a:p>
          <a:endParaRPr lang="it-IT"/>
        </a:p>
      </dgm:t>
    </dgm:pt>
    <dgm:pt modelId="{E49B371F-0968-46BD-B7B8-918BEEBE68BA}" type="sibTrans" cxnId="{186C8182-3BDB-4E01-81CA-D224913B2749}">
      <dgm:prSet/>
      <dgm:spPr/>
      <dgm:t>
        <a:bodyPr/>
        <a:lstStyle/>
        <a:p>
          <a:endParaRPr lang="it-IT"/>
        </a:p>
      </dgm:t>
    </dgm:pt>
    <dgm:pt modelId="{E9EC93BA-48DE-42A8-B58D-2304D0C44834}" type="pres">
      <dgm:prSet presAssocID="{073FBB3F-DD17-40C3-A16D-4C26F172F9DE}" presName="linear" presStyleCnt="0">
        <dgm:presLayoutVars>
          <dgm:dir/>
          <dgm:animLvl val="lvl"/>
          <dgm:resizeHandles val="exact"/>
        </dgm:presLayoutVars>
      </dgm:prSet>
      <dgm:spPr/>
      <dgm:t>
        <a:bodyPr/>
        <a:lstStyle/>
        <a:p>
          <a:endParaRPr lang="it-IT"/>
        </a:p>
      </dgm:t>
    </dgm:pt>
    <dgm:pt modelId="{77105F1B-2EC7-40BA-BE7A-B4778696DAEF}" type="pres">
      <dgm:prSet presAssocID="{9606C3E5-A512-411F-ACAC-07E47D4AF712}" presName="parentLin" presStyleCnt="0"/>
      <dgm:spPr/>
    </dgm:pt>
    <dgm:pt modelId="{BD867E65-C08B-4A0C-A8E7-1ACF4A717385}" type="pres">
      <dgm:prSet presAssocID="{9606C3E5-A512-411F-ACAC-07E47D4AF712}" presName="parentLeftMargin" presStyleLbl="node1" presStyleIdx="0" presStyleCnt="3"/>
      <dgm:spPr/>
      <dgm:t>
        <a:bodyPr/>
        <a:lstStyle/>
        <a:p>
          <a:endParaRPr lang="it-IT"/>
        </a:p>
      </dgm:t>
    </dgm:pt>
    <dgm:pt modelId="{F21D4B9F-095B-454C-8BE2-EF9BBF4B15E1}" type="pres">
      <dgm:prSet presAssocID="{9606C3E5-A512-411F-ACAC-07E47D4AF712}" presName="parentText" presStyleLbl="node1" presStyleIdx="0" presStyleCnt="3">
        <dgm:presLayoutVars>
          <dgm:chMax val="0"/>
          <dgm:bulletEnabled val="1"/>
        </dgm:presLayoutVars>
      </dgm:prSet>
      <dgm:spPr/>
      <dgm:t>
        <a:bodyPr/>
        <a:lstStyle/>
        <a:p>
          <a:endParaRPr lang="it-IT"/>
        </a:p>
      </dgm:t>
    </dgm:pt>
    <dgm:pt modelId="{69472184-C5E2-49B6-BF6B-985C823CC9B0}" type="pres">
      <dgm:prSet presAssocID="{9606C3E5-A512-411F-ACAC-07E47D4AF712}" presName="negativeSpace" presStyleCnt="0"/>
      <dgm:spPr/>
    </dgm:pt>
    <dgm:pt modelId="{FB096211-E473-4B48-9822-62D865A7AE06}" type="pres">
      <dgm:prSet presAssocID="{9606C3E5-A512-411F-ACAC-07E47D4AF712}" presName="childText" presStyleLbl="conFgAcc1" presStyleIdx="0" presStyleCnt="3">
        <dgm:presLayoutVars>
          <dgm:bulletEnabled val="1"/>
        </dgm:presLayoutVars>
      </dgm:prSet>
      <dgm:spPr/>
    </dgm:pt>
    <dgm:pt modelId="{A0771A8F-A953-4A17-99D1-54F35D838B12}" type="pres">
      <dgm:prSet presAssocID="{40138624-DCF4-4BE8-8597-F147C7118AF3}" presName="spaceBetweenRectangles" presStyleCnt="0"/>
      <dgm:spPr/>
    </dgm:pt>
    <dgm:pt modelId="{13927994-C849-41EE-B128-1C4F376AB3B6}" type="pres">
      <dgm:prSet presAssocID="{634B3954-1CAE-43B2-9BA3-B923B266B755}" presName="parentLin" presStyleCnt="0"/>
      <dgm:spPr/>
    </dgm:pt>
    <dgm:pt modelId="{69CEDAAD-76F5-4819-8CE8-D37A6643652B}" type="pres">
      <dgm:prSet presAssocID="{634B3954-1CAE-43B2-9BA3-B923B266B755}" presName="parentLeftMargin" presStyleLbl="node1" presStyleIdx="0" presStyleCnt="3"/>
      <dgm:spPr/>
      <dgm:t>
        <a:bodyPr/>
        <a:lstStyle/>
        <a:p>
          <a:endParaRPr lang="it-IT"/>
        </a:p>
      </dgm:t>
    </dgm:pt>
    <dgm:pt modelId="{80F1C031-6B93-4F47-994B-28CB38EF5139}" type="pres">
      <dgm:prSet presAssocID="{634B3954-1CAE-43B2-9BA3-B923B266B755}" presName="parentText" presStyleLbl="node1" presStyleIdx="1" presStyleCnt="3">
        <dgm:presLayoutVars>
          <dgm:chMax val="0"/>
          <dgm:bulletEnabled val="1"/>
        </dgm:presLayoutVars>
      </dgm:prSet>
      <dgm:spPr/>
      <dgm:t>
        <a:bodyPr/>
        <a:lstStyle/>
        <a:p>
          <a:endParaRPr lang="it-IT"/>
        </a:p>
      </dgm:t>
    </dgm:pt>
    <dgm:pt modelId="{AE7CE5C8-D7C8-4C7B-B5AA-27AFF22B7A87}" type="pres">
      <dgm:prSet presAssocID="{634B3954-1CAE-43B2-9BA3-B923B266B755}" presName="negativeSpace" presStyleCnt="0"/>
      <dgm:spPr/>
    </dgm:pt>
    <dgm:pt modelId="{2D9F53FA-39F8-4AEB-A1E9-B23BF77354E4}" type="pres">
      <dgm:prSet presAssocID="{634B3954-1CAE-43B2-9BA3-B923B266B755}" presName="childText" presStyleLbl="conFgAcc1" presStyleIdx="1" presStyleCnt="3">
        <dgm:presLayoutVars>
          <dgm:bulletEnabled val="1"/>
        </dgm:presLayoutVars>
      </dgm:prSet>
      <dgm:spPr/>
    </dgm:pt>
    <dgm:pt modelId="{9F08F182-14E8-4F61-AB4E-39E6D13EC80A}" type="pres">
      <dgm:prSet presAssocID="{369FC151-40A1-499B-AE73-BB49E92F6D63}" presName="spaceBetweenRectangles" presStyleCnt="0"/>
      <dgm:spPr/>
    </dgm:pt>
    <dgm:pt modelId="{90E1C247-CA7A-4150-B765-C129234E8E27}" type="pres">
      <dgm:prSet presAssocID="{E03565A0-8CF6-460F-A963-AE6E8FB94B1C}" presName="parentLin" presStyleCnt="0"/>
      <dgm:spPr/>
    </dgm:pt>
    <dgm:pt modelId="{EA785EF7-9178-408F-A909-239C574A9764}" type="pres">
      <dgm:prSet presAssocID="{E03565A0-8CF6-460F-A963-AE6E8FB94B1C}" presName="parentLeftMargin" presStyleLbl="node1" presStyleIdx="1" presStyleCnt="3"/>
      <dgm:spPr/>
      <dgm:t>
        <a:bodyPr/>
        <a:lstStyle/>
        <a:p>
          <a:endParaRPr lang="it-IT"/>
        </a:p>
      </dgm:t>
    </dgm:pt>
    <dgm:pt modelId="{1E92F3F6-E731-44F1-94CB-2366292CA066}" type="pres">
      <dgm:prSet presAssocID="{E03565A0-8CF6-460F-A963-AE6E8FB94B1C}" presName="parentText" presStyleLbl="node1" presStyleIdx="2" presStyleCnt="3">
        <dgm:presLayoutVars>
          <dgm:chMax val="0"/>
          <dgm:bulletEnabled val="1"/>
        </dgm:presLayoutVars>
      </dgm:prSet>
      <dgm:spPr/>
      <dgm:t>
        <a:bodyPr/>
        <a:lstStyle/>
        <a:p>
          <a:endParaRPr lang="it-IT"/>
        </a:p>
      </dgm:t>
    </dgm:pt>
    <dgm:pt modelId="{1D6519D5-7388-4E4F-ADFB-2D6E8C6F307C}" type="pres">
      <dgm:prSet presAssocID="{E03565A0-8CF6-460F-A963-AE6E8FB94B1C}" presName="negativeSpace" presStyleCnt="0"/>
      <dgm:spPr/>
    </dgm:pt>
    <dgm:pt modelId="{874978CC-4CBC-4A5D-B541-2341E5EE09FC}" type="pres">
      <dgm:prSet presAssocID="{E03565A0-8CF6-460F-A963-AE6E8FB94B1C}" presName="childText" presStyleLbl="conFgAcc1" presStyleIdx="2" presStyleCnt="3">
        <dgm:presLayoutVars>
          <dgm:bulletEnabled val="1"/>
        </dgm:presLayoutVars>
      </dgm:prSet>
      <dgm:spPr/>
      <dgm:t>
        <a:bodyPr/>
        <a:lstStyle/>
        <a:p>
          <a:endParaRPr lang="it-IT"/>
        </a:p>
      </dgm:t>
    </dgm:pt>
  </dgm:ptLst>
  <dgm:cxnLst>
    <dgm:cxn modelId="{0388227A-BCB9-40E9-B7F2-29E9A04D9AE5}" type="presOf" srcId="{9606C3E5-A512-411F-ACAC-07E47D4AF712}" destId="{F21D4B9F-095B-454C-8BE2-EF9BBF4B15E1}" srcOrd="1" destOrd="0" presId="urn:microsoft.com/office/officeart/2005/8/layout/list1"/>
    <dgm:cxn modelId="{1A388606-3B06-4814-8B47-770726C14FB4}" type="presOf" srcId="{073FBB3F-DD17-40C3-A16D-4C26F172F9DE}" destId="{E9EC93BA-48DE-42A8-B58D-2304D0C44834}" srcOrd="0" destOrd="0" presId="urn:microsoft.com/office/officeart/2005/8/layout/list1"/>
    <dgm:cxn modelId="{9D63FB44-6A06-47ED-93F6-8BFB0190B0E0}" type="presOf" srcId="{E03565A0-8CF6-460F-A963-AE6E8FB94B1C}" destId="{1E92F3F6-E731-44F1-94CB-2366292CA066}" srcOrd="1" destOrd="0" presId="urn:microsoft.com/office/officeart/2005/8/layout/list1"/>
    <dgm:cxn modelId="{186C8182-3BDB-4E01-81CA-D224913B2749}" srcId="{073FBB3F-DD17-40C3-A16D-4C26F172F9DE}" destId="{E03565A0-8CF6-460F-A963-AE6E8FB94B1C}" srcOrd="2" destOrd="0" parTransId="{69A07748-F434-45E0-BBC2-17F560E70B57}" sibTransId="{E49B371F-0968-46BD-B7B8-918BEEBE68BA}"/>
    <dgm:cxn modelId="{8BC9A4D8-928A-4956-BFC6-5667875B67AB}" type="presOf" srcId="{9606C3E5-A512-411F-ACAC-07E47D4AF712}" destId="{BD867E65-C08B-4A0C-A8E7-1ACF4A717385}" srcOrd="0" destOrd="0" presId="urn:microsoft.com/office/officeart/2005/8/layout/list1"/>
    <dgm:cxn modelId="{455C14E8-A5C2-41B8-98A8-EC3867691CD6}" type="presOf" srcId="{634B3954-1CAE-43B2-9BA3-B923B266B755}" destId="{69CEDAAD-76F5-4819-8CE8-D37A6643652B}" srcOrd="0" destOrd="0" presId="urn:microsoft.com/office/officeart/2005/8/layout/list1"/>
    <dgm:cxn modelId="{CFF67CCB-DC25-4328-A254-6C76E5E8499F}" srcId="{073FBB3F-DD17-40C3-A16D-4C26F172F9DE}" destId="{634B3954-1CAE-43B2-9BA3-B923B266B755}" srcOrd="1" destOrd="0" parTransId="{A0A2C5D8-A46F-468B-BC4A-602DAA0DF8BD}" sibTransId="{369FC151-40A1-499B-AE73-BB49E92F6D63}"/>
    <dgm:cxn modelId="{BB0D1297-ABE5-4E15-86B1-C4ECE4971F94}" srcId="{073FBB3F-DD17-40C3-A16D-4C26F172F9DE}" destId="{9606C3E5-A512-411F-ACAC-07E47D4AF712}" srcOrd="0" destOrd="0" parTransId="{5DF9FAF4-C6D5-4A10-A417-29EB35FCC5DF}" sibTransId="{40138624-DCF4-4BE8-8597-F147C7118AF3}"/>
    <dgm:cxn modelId="{B9656641-D510-4915-9B12-C7B9ECDEDBFC}" type="presOf" srcId="{634B3954-1CAE-43B2-9BA3-B923B266B755}" destId="{80F1C031-6B93-4F47-994B-28CB38EF5139}" srcOrd="1" destOrd="0" presId="urn:microsoft.com/office/officeart/2005/8/layout/list1"/>
    <dgm:cxn modelId="{C52F7972-9C5A-4255-9549-A0E68F14CFE1}" type="presOf" srcId="{E03565A0-8CF6-460F-A963-AE6E8FB94B1C}" destId="{EA785EF7-9178-408F-A909-239C574A9764}" srcOrd="0" destOrd="0" presId="urn:microsoft.com/office/officeart/2005/8/layout/list1"/>
    <dgm:cxn modelId="{81AE4D5A-5E09-4BB3-BC15-F61ED98D5D1C}" type="presParOf" srcId="{E9EC93BA-48DE-42A8-B58D-2304D0C44834}" destId="{77105F1B-2EC7-40BA-BE7A-B4778696DAEF}" srcOrd="0" destOrd="0" presId="urn:microsoft.com/office/officeart/2005/8/layout/list1"/>
    <dgm:cxn modelId="{563DF5AE-FEBB-447C-9C5D-3007ABAE31E2}" type="presParOf" srcId="{77105F1B-2EC7-40BA-BE7A-B4778696DAEF}" destId="{BD867E65-C08B-4A0C-A8E7-1ACF4A717385}" srcOrd="0" destOrd="0" presId="urn:microsoft.com/office/officeart/2005/8/layout/list1"/>
    <dgm:cxn modelId="{9F65DB9A-4097-48E9-9846-54E86C1F8891}" type="presParOf" srcId="{77105F1B-2EC7-40BA-BE7A-B4778696DAEF}" destId="{F21D4B9F-095B-454C-8BE2-EF9BBF4B15E1}" srcOrd="1" destOrd="0" presId="urn:microsoft.com/office/officeart/2005/8/layout/list1"/>
    <dgm:cxn modelId="{B9E713F9-A93A-4A94-82EC-F3A128A56B0E}" type="presParOf" srcId="{E9EC93BA-48DE-42A8-B58D-2304D0C44834}" destId="{69472184-C5E2-49B6-BF6B-985C823CC9B0}" srcOrd="1" destOrd="0" presId="urn:microsoft.com/office/officeart/2005/8/layout/list1"/>
    <dgm:cxn modelId="{B32F8C4C-5537-44B5-B887-B7C0583C96DD}" type="presParOf" srcId="{E9EC93BA-48DE-42A8-B58D-2304D0C44834}" destId="{FB096211-E473-4B48-9822-62D865A7AE06}" srcOrd="2" destOrd="0" presId="urn:microsoft.com/office/officeart/2005/8/layout/list1"/>
    <dgm:cxn modelId="{F451205D-8847-451C-8B66-104A87E56201}" type="presParOf" srcId="{E9EC93BA-48DE-42A8-B58D-2304D0C44834}" destId="{A0771A8F-A953-4A17-99D1-54F35D838B12}" srcOrd="3" destOrd="0" presId="urn:microsoft.com/office/officeart/2005/8/layout/list1"/>
    <dgm:cxn modelId="{37B8428F-F684-40DF-8A52-75A50C93B7EA}" type="presParOf" srcId="{E9EC93BA-48DE-42A8-B58D-2304D0C44834}" destId="{13927994-C849-41EE-B128-1C4F376AB3B6}" srcOrd="4" destOrd="0" presId="urn:microsoft.com/office/officeart/2005/8/layout/list1"/>
    <dgm:cxn modelId="{AB008856-04FA-4499-A0CA-AF08E3ACC689}" type="presParOf" srcId="{13927994-C849-41EE-B128-1C4F376AB3B6}" destId="{69CEDAAD-76F5-4819-8CE8-D37A6643652B}" srcOrd="0" destOrd="0" presId="urn:microsoft.com/office/officeart/2005/8/layout/list1"/>
    <dgm:cxn modelId="{8CEB0738-4DC2-4F8C-9DBD-79BBFC155173}" type="presParOf" srcId="{13927994-C849-41EE-B128-1C4F376AB3B6}" destId="{80F1C031-6B93-4F47-994B-28CB38EF5139}" srcOrd="1" destOrd="0" presId="urn:microsoft.com/office/officeart/2005/8/layout/list1"/>
    <dgm:cxn modelId="{524CB347-E2FF-465E-BA7A-47D7BBC93783}" type="presParOf" srcId="{E9EC93BA-48DE-42A8-B58D-2304D0C44834}" destId="{AE7CE5C8-D7C8-4C7B-B5AA-27AFF22B7A87}" srcOrd="5" destOrd="0" presId="urn:microsoft.com/office/officeart/2005/8/layout/list1"/>
    <dgm:cxn modelId="{C8511D92-35FA-47AB-9CEE-CACB53F30C8B}" type="presParOf" srcId="{E9EC93BA-48DE-42A8-B58D-2304D0C44834}" destId="{2D9F53FA-39F8-4AEB-A1E9-B23BF77354E4}" srcOrd="6" destOrd="0" presId="urn:microsoft.com/office/officeart/2005/8/layout/list1"/>
    <dgm:cxn modelId="{F3C60983-B2FA-439C-9C70-90E8F04927F0}" type="presParOf" srcId="{E9EC93BA-48DE-42A8-B58D-2304D0C44834}" destId="{9F08F182-14E8-4F61-AB4E-39E6D13EC80A}" srcOrd="7" destOrd="0" presId="urn:microsoft.com/office/officeart/2005/8/layout/list1"/>
    <dgm:cxn modelId="{706F3D2C-4D35-41CB-AF5A-9808FDAFBAFD}" type="presParOf" srcId="{E9EC93BA-48DE-42A8-B58D-2304D0C44834}" destId="{90E1C247-CA7A-4150-B765-C129234E8E27}" srcOrd="8" destOrd="0" presId="urn:microsoft.com/office/officeart/2005/8/layout/list1"/>
    <dgm:cxn modelId="{1D2EDA88-1732-4901-AFFF-67706FDCDDC8}" type="presParOf" srcId="{90E1C247-CA7A-4150-B765-C129234E8E27}" destId="{EA785EF7-9178-408F-A909-239C574A9764}" srcOrd="0" destOrd="0" presId="urn:microsoft.com/office/officeart/2005/8/layout/list1"/>
    <dgm:cxn modelId="{A4A0BE3C-8AEE-4C80-ABD0-3C96DEECA646}" type="presParOf" srcId="{90E1C247-CA7A-4150-B765-C129234E8E27}" destId="{1E92F3F6-E731-44F1-94CB-2366292CA066}" srcOrd="1" destOrd="0" presId="urn:microsoft.com/office/officeart/2005/8/layout/list1"/>
    <dgm:cxn modelId="{778B18E5-CFE9-418F-A42C-A14514E913E5}" type="presParOf" srcId="{E9EC93BA-48DE-42A8-B58D-2304D0C44834}" destId="{1D6519D5-7388-4E4F-ADFB-2D6E8C6F307C}" srcOrd="9" destOrd="0" presId="urn:microsoft.com/office/officeart/2005/8/layout/list1"/>
    <dgm:cxn modelId="{547984B9-18FA-4F71-A661-B8E37D60858E}" type="presParOf" srcId="{E9EC93BA-48DE-42A8-B58D-2304D0C44834}" destId="{874978CC-4CBC-4A5D-B541-2341E5EE09F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96211-E473-4B48-9822-62D865A7AE06}">
      <dsp:nvSpPr>
        <dsp:cNvPr id="0" name=""/>
        <dsp:cNvSpPr/>
      </dsp:nvSpPr>
      <dsp:spPr>
        <a:xfrm>
          <a:off x="0" y="1224223"/>
          <a:ext cx="4236278" cy="5544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1D4B9F-095B-454C-8BE2-EF9BBF4B15E1}">
      <dsp:nvSpPr>
        <dsp:cNvPr id="0" name=""/>
        <dsp:cNvSpPr/>
      </dsp:nvSpPr>
      <dsp:spPr>
        <a:xfrm>
          <a:off x="211813" y="899503"/>
          <a:ext cx="2965394" cy="64944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85" tIns="0" rIns="112085" bIns="0" numCol="1" spcCol="1270" anchor="ctr" anchorCtr="0">
          <a:noAutofit/>
        </a:bodyPr>
        <a:lstStyle/>
        <a:p>
          <a:pPr lvl="0" algn="l" defTabSz="977900">
            <a:lnSpc>
              <a:spcPct val="90000"/>
            </a:lnSpc>
            <a:spcBef>
              <a:spcPct val="0"/>
            </a:spcBef>
            <a:spcAft>
              <a:spcPct val="35000"/>
            </a:spcAft>
          </a:pPr>
          <a:r>
            <a:rPr lang="it-IT" sz="2200" kern="1200" dirty="0" smtClean="0"/>
            <a:t>PRECETTI</a:t>
          </a:r>
          <a:endParaRPr lang="it-IT" sz="2200" kern="1200" dirty="0"/>
        </a:p>
      </dsp:txBody>
      <dsp:txXfrm>
        <a:off x="243516" y="931206"/>
        <a:ext cx="2901988" cy="586034"/>
      </dsp:txXfrm>
    </dsp:sp>
    <dsp:sp modelId="{2D9F53FA-39F8-4AEB-A1E9-B23BF77354E4}">
      <dsp:nvSpPr>
        <dsp:cNvPr id="0" name=""/>
        <dsp:cNvSpPr/>
      </dsp:nvSpPr>
      <dsp:spPr>
        <a:xfrm>
          <a:off x="0" y="2222143"/>
          <a:ext cx="4236278" cy="5544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1C031-6B93-4F47-994B-28CB38EF5139}">
      <dsp:nvSpPr>
        <dsp:cNvPr id="0" name=""/>
        <dsp:cNvSpPr/>
      </dsp:nvSpPr>
      <dsp:spPr>
        <a:xfrm>
          <a:off x="211813" y="1897423"/>
          <a:ext cx="2965394" cy="64944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85" tIns="0" rIns="112085" bIns="0" numCol="1" spcCol="1270" anchor="ctr" anchorCtr="0">
          <a:noAutofit/>
        </a:bodyPr>
        <a:lstStyle/>
        <a:p>
          <a:pPr lvl="0" algn="l" defTabSz="977900">
            <a:lnSpc>
              <a:spcPct val="90000"/>
            </a:lnSpc>
            <a:spcBef>
              <a:spcPct val="0"/>
            </a:spcBef>
            <a:spcAft>
              <a:spcPct val="35000"/>
            </a:spcAft>
          </a:pPr>
          <a:r>
            <a:rPr lang="it-IT" sz="2200" kern="1200" dirty="0" smtClean="0"/>
            <a:t>STORIE E LEGGENDE</a:t>
          </a:r>
          <a:endParaRPr lang="it-IT" sz="2200" kern="1200" dirty="0"/>
        </a:p>
      </dsp:txBody>
      <dsp:txXfrm>
        <a:off x="243516" y="1929126"/>
        <a:ext cx="2901988" cy="586034"/>
      </dsp:txXfrm>
    </dsp:sp>
    <dsp:sp modelId="{874978CC-4CBC-4A5D-B541-2341E5EE09FC}">
      <dsp:nvSpPr>
        <dsp:cNvPr id="0" name=""/>
        <dsp:cNvSpPr/>
      </dsp:nvSpPr>
      <dsp:spPr>
        <a:xfrm>
          <a:off x="0" y="3220064"/>
          <a:ext cx="4236278" cy="554400"/>
        </a:xfrm>
        <a:prstGeom prst="rect">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2F3F6-E731-44F1-94CB-2366292CA066}">
      <dsp:nvSpPr>
        <dsp:cNvPr id="0" name=""/>
        <dsp:cNvSpPr/>
      </dsp:nvSpPr>
      <dsp:spPr>
        <a:xfrm>
          <a:off x="211813" y="2895343"/>
          <a:ext cx="2965394" cy="64944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85" tIns="0" rIns="112085" bIns="0" numCol="1" spcCol="1270" anchor="ctr" anchorCtr="0">
          <a:noAutofit/>
        </a:bodyPr>
        <a:lstStyle/>
        <a:p>
          <a:pPr lvl="0" algn="l" defTabSz="977900">
            <a:lnSpc>
              <a:spcPct val="90000"/>
            </a:lnSpc>
            <a:spcBef>
              <a:spcPct val="0"/>
            </a:spcBef>
            <a:spcAft>
              <a:spcPct val="35000"/>
            </a:spcAft>
          </a:pPr>
          <a:r>
            <a:rPr lang="it-IT" sz="2200" kern="1200" dirty="0" smtClean="0"/>
            <a:t>ESORTAZIONI</a:t>
          </a:r>
        </a:p>
      </dsp:txBody>
      <dsp:txXfrm>
        <a:off x="243516" y="2927046"/>
        <a:ext cx="2901988"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6/24/2022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3" y="702365"/>
            <a:ext cx="8603649" cy="5201297"/>
          </a:xfrm>
          <a:prstGeom prst="rect">
            <a:avLst/>
          </a:prstGeom>
        </p:spPr>
      </p:pic>
      <p:sp>
        <p:nvSpPr>
          <p:cNvPr id="2" name="Titolo 1"/>
          <p:cNvSpPr>
            <a:spLocks noGrp="1"/>
          </p:cNvSpPr>
          <p:nvPr>
            <p:ph type="ctrTitle"/>
          </p:nvPr>
        </p:nvSpPr>
        <p:spPr>
          <a:xfrm>
            <a:off x="2589213" y="3525077"/>
            <a:ext cx="8915399" cy="1252303"/>
          </a:xfrm>
        </p:spPr>
        <p:txBody>
          <a:bodyPr/>
          <a:lstStyle/>
          <a:p>
            <a:pPr algn="ctr"/>
            <a:r>
              <a:rPr lang="it-IT" dirty="0" smtClean="0">
                <a:solidFill>
                  <a:schemeClr val="bg1"/>
                </a:solidFill>
                <a:latin typeface="AR BERKLEY" panose="02000000000000000000" pitchFamily="2" charset="0"/>
              </a:rPr>
              <a:t>La morte nell’Islam</a:t>
            </a:r>
            <a:endParaRPr lang="it-IT" dirty="0">
              <a:solidFill>
                <a:schemeClr val="bg1"/>
              </a:solidFill>
              <a:latin typeface="AR BERKLEY" panose="02000000000000000000" pitchFamily="2" charset="0"/>
            </a:endParaRPr>
          </a:p>
        </p:txBody>
      </p:sp>
      <p:sp>
        <p:nvSpPr>
          <p:cNvPr id="3" name="Sottotitolo 2"/>
          <p:cNvSpPr>
            <a:spLocks noGrp="1"/>
          </p:cNvSpPr>
          <p:nvPr>
            <p:ph type="subTitle" idx="1"/>
          </p:nvPr>
        </p:nvSpPr>
        <p:spPr/>
        <p:txBody>
          <a:bodyPr/>
          <a:lstStyle/>
          <a:p>
            <a:r>
              <a:rPr lang="it-IT" dirty="0" smtClean="0">
                <a:solidFill>
                  <a:schemeClr val="bg1"/>
                </a:solidFill>
              </a:rPr>
              <a:t>Dottoressa Maria Giuseppina Troiano</a:t>
            </a:r>
          </a:p>
          <a:p>
            <a:endParaRPr lang="it-IT" dirty="0">
              <a:solidFill>
                <a:schemeClr val="bg1"/>
              </a:solidFill>
            </a:endParaRPr>
          </a:p>
        </p:txBody>
      </p:sp>
    </p:spTree>
    <p:extLst>
      <p:ext uri="{BB962C8B-B14F-4D97-AF65-F5344CB8AC3E}">
        <p14:creationId xmlns:p14="http://schemas.microsoft.com/office/powerpoint/2010/main" val="10291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620982" y="515359"/>
            <a:ext cx="10372235" cy="6120967"/>
          </a:xfrm>
          <a:prstGeom prst="rect">
            <a:avLst/>
          </a:prstGeom>
        </p:spPr>
      </p:pic>
      <mc:AlternateContent xmlns:mc="http://schemas.openxmlformats.org/markup-compatibility/2006" xmlns:a14="http://schemas.microsoft.com/office/drawing/2010/main">
        <mc:Choice Requires="a14">
          <p:sp>
            <p:nvSpPr>
              <p:cNvPr id="2" name="Titolo 1"/>
              <p:cNvSpPr>
                <a:spLocks noGrp="1"/>
              </p:cNvSpPr>
              <p:nvPr>
                <p:ph type="title"/>
              </p:nvPr>
            </p:nvSpPr>
            <p:spPr>
              <a:xfrm>
                <a:off x="1951904" y="2663687"/>
                <a:ext cx="6166860" cy="3113659"/>
              </a:xfrm>
            </p:spPr>
            <p:txBody>
              <a:bodyPr>
                <a:noAutofit/>
              </a:bodyPr>
              <a:lstStyle/>
              <a:p>
                <a:pPr algn="ctr"/>
                <a14:m>
                  <m:oMathPara xmlns:m="http://schemas.openxmlformats.org/officeDocument/2006/math">
                    <m:oMathParaPr>
                      <m:jc m:val="centerGroup"/>
                    </m:oMathParaPr>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r>
                        <a:rPr lang="it-IT" sz="3200" b="1" i="1" smtClean="0">
                          <a:effectLst/>
                          <a:latin typeface="Cambria Math" panose="02040503050406030204" pitchFamily="18" charset="0"/>
                          <a:ea typeface="Cambria Math" panose="02040503050406030204" pitchFamily="18" charset="0"/>
                        </a:rPr>
                        <m:t>𝑰𝒏</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𝒗𝒆𝒓𝒊𝒕</m:t>
                      </m:r>
                      <m:r>
                        <a:rPr lang="it-IT" sz="3200" b="1" i="1" smtClean="0">
                          <a:effectLst/>
                          <a:latin typeface="Cambria Math" panose="02040503050406030204" pitchFamily="18" charset="0"/>
                          <a:ea typeface="Cambria Math" panose="02040503050406030204" pitchFamily="18" charset="0"/>
                        </a:rPr>
                        <m:t>à </m:t>
                      </m:r>
                      <m:r>
                        <a:rPr lang="it-IT" sz="3200" b="1" i="1" smtClean="0">
                          <a:effectLst/>
                          <a:latin typeface="Cambria Math" panose="02040503050406030204" pitchFamily="18" charset="0"/>
                          <a:ea typeface="Cambria Math" panose="02040503050406030204" pitchFamily="18" charset="0"/>
                        </a:rPr>
                        <m:t>𝒄𝒓𝒆𝒂𝒎𝒎𝒐</m:t>
                      </m:r>
                      <m:r>
                        <a:rPr lang="it-IT" sz="3200" b="1" i="1" smtClean="0">
                          <a:effectLst/>
                          <a:latin typeface="Cambria Math" panose="02040503050406030204" pitchFamily="18" charset="0"/>
                          <a:ea typeface="Cambria Math" panose="02040503050406030204" pitchFamily="18" charset="0"/>
                        </a:rPr>
                        <m:t> </m:t>
                      </m:r>
                      <m:sSup>
                        <m:sSupPr>
                          <m:ctrlPr>
                            <a:rPr lang="it-IT" sz="3200" b="1" i="1" smtClean="0">
                              <a:effectLst/>
                              <a:latin typeface="Cambria Math" panose="02040503050406030204" pitchFamily="18" charset="0"/>
                              <a:ea typeface="Cambria Math" panose="02040503050406030204" pitchFamily="18" charset="0"/>
                            </a:rPr>
                          </m:ctrlPr>
                        </m:sSupPr>
                        <m:e>
                          <m:r>
                            <a:rPr lang="it-IT" sz="3200" b="1" i="1" smtClean="0">
                              <a:effectLst/>
                              <a:latin typeface="Cambria Math" panose="02040503050406030204" pitchFamily="18" charset="0"/>
                              <a:ea typeface="Cambria Math" panose="02040503050406030204" pitchFamily="18" charset="0"/>
                            </a:rPr>
                            <m:t>𝒍</m:t>
                          </m:r>
                        </m:e>
                        <m:sup>
                          <m:r>
                            <a:rPr lang="it-IT" sz="3200" b="1" i="1" smtClean="0">
                              <a:effectLst/>
                              <a:latin typeface="Cambria Math" panose="02040503050406030204" pitchFamily="18" charset="0"/>
                              <a:ea typeface="Cambria Math" panose="02040503050406030204" pitchFamily="18" charset="0"/>
                            </a:rPr>
                            <m:t>′</m:t>
                          </m:r>
                        </m:sup>
                      </m:sSup>
                      <m:r>
                        <a:rPr lang="it-IT" sz="3200" b="1" i="1" smtClean="0">
                          <a:effectLst/>
                          <a:latin typeface="Cambria Math" panose="02040503050406030204" pitchFamily="18" charset="0"/>
                          <a:ea typeface="Cambria Math" panose="02040503050406030204" pitchFamily="18" charset="0"/>
                        </a:rPr>
                        <m:t>𝒖𝒐𝒎𝒐</m:t>
                      </m:r>
                      <m:r>
                        <a:rPr lang="it-IT" sz="3200" b="1" i="1" smtClean="0">
                          <a:effectLst/>
                          <a:latin typeface="Cambria Math" panose="02040503050406030204" pitchFamily="18" charset="0"/>
                          <a:ea typeface="Cambria Math" panose="02040503050406030204" pitchFamily="18" charset="0"/>
                        </a:rPr>
                        <m:t> </m:t>
                      </m:r>
                    </m:oMath>
                    <m:oMath xmlns:m="http://schemas.openxmlformats.org/officeDocument/2006/math">
                      <m:r>
                        <a:rPr lang="it-IT" sz="3200" b="1" i="1" smtClean="0">
                          <a:effectLst/>
                          <a:latin typeface="Cambria Math" panose="02040503050406030204" pitchFamily="18" charset="0"/>
                          <a:ea typeface="Cambria Math" panose="02040503050406030204" pitchFamily="18" charset="0"/>
                        </a:rPr>
                        <m:t>𝒅𝒂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𝒖𝒏</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𝒆𝒔𝒕𝒓𝒂𝒕𝒕𝒐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𝒅𝒊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𝒂𝒓𝒈𝒊𝒍𝒍𝒂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𝒑𝒐𝒊</m:t>
                      </m:r>
                    </m:oMath>
                  </m:oMathPara>
                </a14:m>
                <a:r>
                  <a:rPr lang="it-IT" sz="3200" b="1" i="1" dirty="0" smtClean="0">
                    <a:effectLst/>
                    <a:latin typeface="Cambria Math" panose="02040503050406030204" pitchFamily="18" charset="0"/>
                    <a:ea typeface="Cambria Math" panose="02040503050406030204" pitchFamily="18" charset="0"/>
                  </a:rPr>
                  <a:t/>
                </a:r>
                <a:br>
                  <a:rPr lang="it-IT" sz="3200" b="1" i="1" dirty="0" smtClean="0">
                    <a:effectLst/>
                    <a:latin typeface="Cambria Math" panose="02040503050406030204" pitchFamily="18" charset="0"/>
                    <a:ea typeface="Cambria Math" panose="02040503050406030204" pitchFamily="18" charset="0"/>
                  </a:rPr>
                </a:br>
                <a:r>
                  <a:rPr lang="it-IT" sz="3200" b="1" i="1" dirty="0" smtClean="0">
                    <a:effectLst/>
                    <a:latin typeface="Cambria Math" panose="02040503050406030204" pitchFamily="18" charset="0"/>
                    <a:ea typeface="Cambria Math" panose="02040503050406030204" pitchFamily="18" charset="0"/>
                  </a:rPr>
                  <a:t>ne facemmo una goccia di sperma</a:t>
                </a:r>
                <a:br>
                  <a:rPr lang="it-IT" sz="3200" b="1" i="1" dirty="0" smtClean="0">
                    <a:effectLst/>
                    <a:latin typeface="Cambria Math" panose="02040503050406030204" pitchFamily="18" charset="0"/>
                    <a:ea typeface="Cambria Math" panose="02040503050406030204" pitchFamily="18" charset="0"/>
                  </a:rPr>
                </a:br>
                <a:r>
                  <a:rPr lang="it-IT" sz="3200" b="1" i="1" dirty="0">
                    <a:latin typeface="Cambria Math" panose="02040503050406030204" pitchFamily="18" charset="0"/>
                    <a:ea typeface="Cambria Math" panose="02040503050406030204" pitchFamily="18" charset="0"/>
                  </a:rPr>
                  <a:t>(</a:t>
                </a:r>
                <a:r>
                  <a:rPr lang="it-IT" sz="3200" b="1" i="1" dirty="0" smtClean="0">
                    <a:latin typeface="Cambria Math" panose="02040503050406030204" pitchFamily="18" charset="0"/>
                    <a:ea typeface="Cambria Math" panose="02040503050406030204" pitchFamily="18" charset="0"/>
                  </a:rPr>
                  <a:t>posta) in un sicuro ricettacolo.</a:t>
                </a:r>
                <a:br>
                  <a:rPr lang="it-IT" sz="3200" b="1" i="1" dirty="0" smtClean="0">
                    <a:latin typeface="Cambria Math" panose="02040503050406030204" pitchFamily="18" charset="0"/>
                    <a:ea typeface="Cambria Math" panose="02040503050406030204" pitchFamily="18" charset="0"/>
                  </a:rPr>
                </a:br>
                <a:r>
                  <a:rPr lang="it-IT" sz="3200" b="1" i="1" dirty="0" smtClean="0">
                    <a:latin typeface="Cambria Math" panose="02040503050406030204" pitchFamily="18" charset="0"/>
                    <a:ea typeface="Cambria Math" panose="02040503050406030204" pitchFamily="18" charset="0"/>
                  </a:rPr>
                  <a:t>Poi di questa goccia facemmo</a:t>
                </a:r>
                <a:br>
                  <a:rPr lang="it-IT" sz="3200" b="1" i="1" dirty="0" smtClean="0">
                    <a:latin typeface="Cambria Math" panose="02040503050406030204" pitchFamily="18" charset="0"/>
                    <a:ea typeface="Cambria Math" panose="02040503050406030204" pitchFamily="18" charset="0"/>
                  </a:rPr>
                </a:br>
                <a:r>
                  <a:rPr lang="it-IT" sz="3200" b="1" i="1" dirty="0" smtClean="0">
                    <a:latin typeface="Cambria Math" panose="02040503050406030204" pitchFamily="18" charset="0"/>
                    <a:ea typeface="Cambria Math" panose="02040503050406030204" pitchFamily="18" charset="0"/>
                  </a:rPr>
                  <a:t>un’aderenza e, dell’aderenza. Un embrione, dall’embrione creammo le ossa e le rivestimmo di carne. </a:t>
                </a:r>
                <a:br>
                  <a:rPr lang="it-IT" sz="3200" b="1" i="1" dirty="0" smtClean="0">
                    <a:latin typeface="Cambria Math" panose="02040503050406030204" pitchFamily="18" charset="0"/>
                    <a:ea typeface="Cambria Math" panose="02040503050406030204" pitchFamily="18" charset="0"/>
                  </a:rPr>
                </a:br>
                <a:r>
                  <a:rPr lang="it-IT" sz="3200" b="1" i="1" dirty="0" smtClean="0">
                    <a:latin typeface="Cambria Math" panose="02040503050406030204" pitchFamily="18" charset="0"/>
                    <a:ea typeface="Cambria Math" panose="02040503050406030204" pitchFamily="18" charset="0"/>
                  </a:rPr>
                  <a:t>E quindi ne facemmo un’altra creatura</a:t>
                </a:r>
                <a14:m>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oMath>
                </a14:m>
                <a:r>
                  <a:rPr lang="it-IT" sz="3200" b="1" dirty="0" smtClean="0">
                    <a:effectLst/>
                  </a:rPr>
                  <a:t/>
                </a:r>
                <a:br>
                  <a:rPr lang="it-IT" sz="3200" b="1" dirty="0" smtClean="0">
                    <a:effectLst/>
                  </a:rPr>
                </a:br>
                <a:r>
                  <a:rPr lang="it-IT" sz="3200" b="1" dirty="0" smtClean="0"/>
                  <a:t>XXIII </a:t>
                </a:r>
                <a:r>
                  <a:rPr lang="it-IT" sz="3200" b="1" dirty="0" err="1" smtClean="0"/>
                  <a:t>Sura</a:t>
                </a:r>
                <a:r>
                  <a:rPr lang="it-IT" sz="3200" b="1" dirty="0" smtClean="0"/>
                  <a:t> </a:t>
                </a:r>
                <a:r>
                  <a:rPr lang="it-IT" sz="3200" b="1" dirty="0" err="1" smtClean="0"/>
                  <a:t>vers</a:t>
                </a:r>
                <a:r>
                  <a:rPr lang="it-IT" sz="3200" b="1" dirty="0" smtClean="0"/>
                  <a:t>. N. 12-14</a:t>
                </a:r>
                <a:r>
                  <a:rPr lang="it-IT" sz="3200" b="1" dirty="0" smtClean="0">
                    <a:effectLst/>
                  </a:rPr>
                  <a:t> </a:t>
                </a:r>
                <a:endParaRPr lang="it-IT" sz="3200" b="1" dirty="0">
                  <a:effectLst/>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951904" y="2663687"/>
                <a:ext cx="6166860" cy="3113659"/>
              </a:xfrm>
              <a:blipFill rotWithShape="0">
                <a:blip r:embed="rId3"/>
                <a:stretch>
                  <a:fillRect l="-1581" t="-71037" r="-3162" b="-6458"/>
                </a:stretch>
              </a:blipFill>
            </p:spPr>
            <p:txBody>
              <a:bodyPr/>
              <a:lstStyle/>
              <a:p>
                <a:r>
                  <a:rPr lang="it-IT">
                    <a:noFill/>
                  </a:rPr>
                  <a:t> </a:t>
                </a:r>
              </a:p>
            </p:txBody>
          </p:sp>
        </mc:Fallback>
      </mc:AlternateContent>
    </p:spTree>
    <p:extLst>
      <p:ext uri="{BB962C8B-B14F-4D97-AF65-F5344CB8AC3E}">
        <p14:creationId xmlns:p14="http://schemas.microsoft.com/office/powerpoint/2010/main" val="228363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620982" y="515359"/>
            <a:ext cx="10372235" cy="6120967"/>
          </a:xfrm>
          <a:prstGeom prst="rect">
            <a:avLst/>
          </a:prstGeom>
        </p:spPr>
      </p:pic>
      <mc:AlternateContent xmlns:mc="http://schemas.openxmlformats.org/markup-compatibility/2006" xmlns:a14="http://schemas.microsoft.com/office/drawing/2010/main">
        <mc:Choice Requires="a14">
          <p:sp>
            <p:nvSpPr>
              <p:cNvPr id="2" name="Titolo 1"/>
              <p:cNvSpPr>
                <a:spLocks noGrp="1"/>
              </p:cNvSpPr>
              <p:nvPr>
                <p:ph type="title"/>
              </p:nvPr>
            </p:nvSpPr>
            <p:spPr>
              <a:xfrm>
                <a:off x="1951904" y="2663687"/>
                <a:ext cx="6166860" cy="3113659"/>
              </a:xfrm>
            </p:spPr>
            <p:txBody>
              <a:bodyPr>
                <a:noAutofit/>
              </a:bodyPr>
              <a:lstStyle/>
              <a:p>
                <a:pPr algn="ctr"/>
                <a14:m>
                  <m:oMathPara xmlns:m="http://schemas.openxmlformats.org/officeDocument/2006/math">
                    <m:oMathParaPr>
                      <m:jc m:val="centerGroup"/>
                    </m:oMathParaPr>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r>
                        <a:rPr lang="it-IT" sz="3200" b="1" i="1" smtClean="0">
                          <a:effectLst/>
                          <a:latin typeface="Cambria Math" panose="02040503050406030204" pitchFamily="18" charset="0"/>
                          <a:ea typeface="Cambria Math" panose="02040503050406030204" pitchFamily="18" charset="0"/>
                        </a:rPr>
                        <m:t>𝑳𝒂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𝒎𝒐𝒓𝒕𝒆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𝒗𝒊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𝒄𝒐𝒈𝒍𝒊𝒆𝒓</m:t>
                      </m:r>
                      <m:r>
                        <a:rPr lang="it-IT" sz="3200" b="1" i="1" smtClean="0">
                          <a:effectLst/>
                          <a:latin typeface="Cambria Math" panose="02040503050406030204" pitchFamily="18" charset="0"/>
                          <a:ea typeface="Cambria Math" panose="02040503050406030204" pitchFamily="18" charset="0"/>
                        </a:rPr>
                        <m:t>à </m:t>
                      </m:r>
                      <m:r>
                        <a:rPr lang="it-IT" sz="3200" b="1" i="1" smtClean="0">
                          <a:effectLst/>
                          <a:latin typeface="Cambria Math" panose="02040503050406030204" pitchFamily="18" charset="0"/>
                          <a:ea typeface="Cambria Math" panose="02040503050406030204" pitchFamily="18" charset="0"/>
                        </a:rPr>
                        <m:t>𝒐𝒗𝒖𝒏𝒒𝒖𝒆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𝒔𝒂𝒓𝒆𝒕𝒆</m:t>
                      </m:r>
                    </m:oMath>
                  </m:oMathPara>
                </a14:m>
                <a:r>
                  <a:rPr lang="it-IT" sz="3200" b="1" i="1" dirty="0" smtClean="0">
                    <a:effectLst/>
                    <a:latin typeface="Cambria Math" panose="02040503050406030204" pitchFamily="18" charset="0"/>
                    <a:ea typeface="Cambria Math" panose="02040503050406030204" pitchFamily="18" charset="0"/>
                  </a:rPr>
                  <a:t/>
                </a:r>
                <a:br>
                  <a:rPr lang="it-IT" sz="3200" b="1" i="1" dirty="0" smtClean="0">
                    <a:effectLst/>
                    <a:latin typeface="Cambria Math" panose="02040503050406030204" pitchFamily="18" charset="0"/>
                    <a:ea typeface="Cambria Math" panose="02040503050406030204" pitchFamily="18" charset="0"/>
                  </a:rPr>
                </a:br>
                <a:r>
                  <a:rPr lang="it-IT" sz="3200" b="1" i="1" dirty="0" smtClean="0">
                    <a:effectLst/>
                    <a:latin typeface="Cambria Math" panose="02040503050406030204" pitchFamily="18" charset="0"/>
                    <a:ea typeface="Cambria Math" panose="02040503050406030204" pitchFamily="18" charset="0"/>
                  </a:rPr>
                  <a:t>fosse anche in torri fortificate</a:t>
                </a:r>
                <a14:m>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oMath>
                </a14:m>
                <a:r>
                  <a:rPr lang="it-IT" sz="3200" b="1" dirty="0" smtClean="0"/>
                  <a:t/>
                </a:r>
                <a:br>
                  <a:rPr lang="it-IT" sz="3200" b="1" dirty="0" smtClean="0"/>
                </a:br>
                <a:r>
                  <a:rPr lang="it-IT" sz="3200" b="1" dirty="0" smtClean="0"/>
                  <a:t> VI Sura </a:t>
                </a:r>
                <a:r>
                  <a:rPr lang="it-IT" sz="3200" b="1" dirty="0" err="1" smtClean="0"/>
                  <a:t>vers</a:t>
                </a:r>
                <a:r>
                  <a:rPr lang="it-IT" sz="3200" b="1" dirty="0" smtClean="0"/>
                  <a:t>. N. 7-8</a:t>
                </a:r>
                <a:r>
                  <a:rPr lang="it-IT" sz="3200" b="1" dirty="0" smtClean="0">
                    <a:effectLst/>
                  </a:rPr>
                  <a:t> </a:t>
                </a:r>
                <a:endParaRPr lang="it-IT" sz="3200" b="1" dirty="0">
                  <a:effectLst/>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951904" y="2663687"/>
                <a:ext cx="6166860" cy="3113659"/>
              </a:xfrm>
              <a:blipFill rotWithShape="0">
                <a:blip r:embed="rId3"/>
                <a:stretch>
                  <a:fillRect l="-12747" r="-11561" b="-6458"/>
                </a:stretch>
              </a:blipFill>
            </p:spPr>
            <p:txBody>
              <a:bodyPr/>
              <a:lstStyle/>
              <a:p>
                <a:r>
                  <a:rPr lang="it-IT">
                    <a:noFill/>
                  </a:rPr>
                  <a:t> </a:t>
                </a:r>
              </a:p>
            </p:txBody>
          </p:sp>
        </mc:Fallback>
      </mc:AlternateContent>
    </p:spTree>
    <p:extLst>
      <p:ext uri="{BB962C8B-B14F-4D97-AF65-F5344CB8AC3E}">
        <p14:creationId xmlns:p14="http://schemas.microsoft.com/office/powerpoint/2010/main" val="1712920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620982" y="515359"/>
            <a:ext cx="10372235" cy="6120967"/>
          </a:xfrm>
          <a:prstGeom prst="rect">
            <a:avLst/>
          </a:prstGeom>
        </p:spPr>
      </p:pic>
      <mc:AlternateContent xmlns:mc="http://schemas.openxmlformats.org/markup-compatibility/2006" xmlns:a14="http://schemas.microsoft.com/office/drawing/2010/main">
        <mc:Choice Requires="a14">
          <p:sp>
            <p:nvSpPr>
              <p:cNvPr id="2" name="Titolo 1"/>
              <p:cNvSpPr>
                <a:spLocks noGrp="1"/>
              </p:cNvSpPr>
              <p:nvPr>
                <p:ph type="title"/>
              </p:nvPr>
            </p:nvSpPr>
            <p:spPr>
              <a:xfrm>
                <a:off x="1951904" y="2663687"/>
                <a:ext cx="6166860" cy="3113659"/>
              </a:xfrm>
            </p:spPr>
            <p:txBody>
              <a:bodyPr>
                <a:noAutofit/>
              </a:bodyPr>
              <a:lstStyle/>
              <a:p>
                <a:pPr algn="ctr"/>
                <a14:m>
                  <m:oMathPara xmlns:m="http://schemas.openxmlformats.org/officeDocument/2006/math">
                    <m:oMathParaPr>
                      <m:jc m:val="centerGroup"/>
                    </m:oMathParaPr>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r>
                        <a:rPr lang="it-IT" sz="3200" b="1" i="1" smtClean="0">
                          <a:effectLst/>
                          <a:latin typeface="Cambria Math" panose="02040503050406030204" pitchFamily="18" charset="0"/>
                          <a:ea typeface="Cambria Math" panose="02040503050406030204" pitchFamily="18" charset="0"/>
                        </a:rPr>
                        <m:t>𝑰𝒏</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𝒗𝒆𝒓𝒊𝒕</m:t>
                      </m:r>
                      <m:r>
                        <a:rPr lang="it-IT" sz="3200" b="1" i="1" smtClean="0">
                          <a:effectLst/>
                          <a:latin typeface="Cambria Math" panose="02040503050406030204" pitchFamily="18" charset="0"/>
                          <a:ea typeface="Cambria Math" panose="02040503050406030204" pitchFamily="18" charset="0"/>
                        </a:rPr>
                        <m:t>à </m:t>
                      </m:r>
                      <m:r>
                        <a:rPr lang="it-IT" sz="3200" b="1" i="1" smtClean="0">
                          <a:effectLst/>
                          <a:latin typeface="Cambria Math" panose="02040503050406030204" pitchFamily="18" charset="0"/>
                          <a:ea typeface="Cambria Math" panose="02040503050406030204" pitchFamily="18" charset="0"/>
                        </a:rPr>
                        <m:t>𝒍𝒂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𝒎𝒊𝒂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𝒐𝒓𝒂𝒛𝒊𝒐𝒏𝒆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𝒎𝒊𝒐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𝒓𝒊𝒕𝒐</m:t>
                      </m:r>
                      <m:r>
                        <a:rPr lang="it-IT" sz="3200" b="1" i="1" smtClean="0">
                          <a:effectLst/>
                          <a:latin typeface="Cambria Math" panose="02040503050406030204" pitchFamily="18" charset="0"/>
                          <a:ea typeface="Cambria Math" panose="02040503050406030204" pitchFamily="18" charset="0"/>
                        </a:rPr>
                        <m:t>, </m:t>
                      </m:r>
                    </m:oMath>
                  </m:oMathPara>
                </a14:m>
                <a:r>
                  <a:rPr lang="it-IT" sz="3200" b="1" i="1" dirty="0" smtClean="0">
                    <a:effectLst/>
                    <a:latin typeface="Cambria Math" panose="02040503050406030204" pitchFamily="18" charset="0"/>
                    <a:ea typeface="Cambria Math" panose="02040503050406030204" pitchFamily="18" charset="0"/>
                  </a:rPr>
                  <a:t/>
                </a:r>
                <a:br>
                  <a:rPr lang="it-IT" sz="3200" b="1" i="1" dirty="0" smtClean="0">
                    <a:effectLst/>
                    <a:latin typeface="Cambria Math" panose="02040503050406030204" pitchFamily="18" charset="0"/>
                    <a:ea typeface="Cambria Math" panose="02040503050406030204" pitchFamily="18" charset="0"/>
                  </a:rPr>
                </a:br>
                <a:r>
                  <a:rPr lang="it-IT" sz="3200" b="1" i="1" dirty="0" smtClean="0">
                    <a:effectLst/>
                    <a:latin typeface="Cambria Math" panose="02040503050406030204" pitchFamily="18" charset="0"/>
                    <a:ea typeface="Cambria Math" panose="02040503050406030204" pitchFamily="18" charset="0"/>
                  </a:rPr>
                  <a:t>la mia vita e la mia morte, appartengono ad Allah, </a:t>
                </a:r>
                <a:r>
                  <a:rPr lang="it-IT" sz="3200" b="1" i="1" dirty="0" err="1" smtClean="0">
                    <a:effectLst/>
                    <a:latin typeface="Cambria Math" panose="02040503050406030204" pitchFamily="18" charset="0"/>
                    <a:ea typeface="Cambria Math" panose="02040503050406030204" pitchFamily="18" charset="0"/>
                  </a:rPr>
                  <a:t>sognore</a:t>
                </a:r>
                <a:r>
                  <a:rPr lang="it-IT" sz="3200" b="1" i="1" dirty="0" smtClean="0">
                    <a:effectLst/>
                    <a:latin typeface="Cambria Math" panose="02040503050406030204" pitchFamily="18" charset="0"/>
                    <a:ea typeface="Cambria Math" panose="02040503050406030204" pitchFamily="18" charset="0"/>
                  </a:rPr>
                  <a:t> dei mondi</a:t>
                </a:r>
                <a14:m>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oMath>
                </a14:m>
                <a:r>
                  <a:rPr lang="it-IT" sz="3200" b="1" dirty="0" smtClean="0"/>
                  <a:t/>
                </a:r>
                <a:br>
                  <a:rPr lang="it-IT" sz="3200" b="1" dirty="0" smtClean="0"/>
                </a:br>
                <a:r>
                  <a:rPr lang="it-IT" sz="3200" b="1" dirty="0" smtClean="0"/>
                  <a:t> VI Sura </a:t>
                </a:r>
                <a:r>
                  <a:rPr lang="it-IT" sz="3200" b="1" dirty="0" err="1" smtClean="0"/>
                  <a:t>vers</a:t>
                </a:r>
                <a:r>
                  <a:rPr lang="it-IT" sz="3200" b="1" dirty="0" smtClean="0"/>
                  <a:t>. N. 162</a:t>
                </a:r>
                <a:r>
                  <a:rPr lang="it-IT" sz="3200" b="1" dirty="0" smtClean="0">
                    <a:effectLst/>
                  </a:rPr>
                  <a:t> </a:t>
                </a:r>
                <a:endParaRPr lang="it-IT" sz="3200" b="1" dirty="0">
                  <a:effectLst/>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951904" y="2663687"/>
                <a:ext cx="6166860" cy="3113659"/>
              </a:xfrm>
              <a:blipFill rotWithShape="0">
                <a:blip r:embed="rId3"/>
                <a:stretch>
                  <a:fillRect l="-12154" r="-9585" b="-6458"/>
                </a:stretch>
              </a:blipFill>
            </p:spPr>
            <p:txBody>
              <a:bodyPr/>
              <a:lstStyle/>
              <a:p>
                <a:r>
                  <a:rPr lang="it-IT">
                    <a:noFill/>
                  </a:rPr>
                  <a:t> </a:t>
                </a:r>
              </a:p>
            </p:txBody>
          </p:sp>
        </mc:Fallback>
      </mc:AlternateContent>
    </p:spTree>
    <p:extLst>
      <p:ext uri="{BB962C8B-B14F-4D97-AF65-F5344CB8AC3E}">
        <p14:creationId xmlns:p14="http://schemas.microsoft.com/office/powerpoint/2010/main" val="2811046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620982" y="515359"/>
            <a:ext cx="10372235" cy="6120967"/>
          </a:xfrm>
          <a:prstGeom prst="rect">
            <a:avLst/>
          </a:prstGeom>
        </p:spPr>
      </p:pic>
      <mc:AlternateContent xmlns:mc="http://schemas.openxmlformats.org/markup-compatibility/2006" xmlns:a14="http://schemas.microsoft.com/office/drawing/2010/main">
        <mc:Choice Requires="a14">
          <p:sp>
            <p:nvSpPr>
              <p:cNvPr id="2" name="Titolo 1"/>
              <p:cNvSpPr>
                <a:spLocks noGrp="1"/>
              </p:cNvSpPr>
              <p:nvPr>
                <p:ph type="title"/>
              </p:nvPr>
            </p:nvSpPr>
            <p:spPr>
              <a:xfrm>
                <a:off x="1951904" y="2663687"/>
                <a:ext cx="6166860" cy="3113659"/>
              </a:xfrm>
            </p:spPr>
            <p:txBody>
              <a:bodyPr>
                <a:noAutofit/>
              </a:bodyPr>
              <a:lstStyle/>
              <a:p>
                <a:pPr algn="ctr"/>
                <a14:m>
                  <m:oMathPara xmlns:m="http://schemas.openxmlformats.org/officeDocument/2006/math">
                    <m:oMathParaPr>
                      <m:jc m:val="centerGroup"/>
                    </m:oMathParaPr>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r>
                        <a:rPr lang="it-IT" sz="3200" b="1" i="1" smtClean="0">
                          <a:effectLst/>
                          <a:latin typeface="Cambria Math" panose="02040503050406030204" pitchFamily="18" charset="0"/>
                          <a:ea typeface="Cambria Math" panose="02040503050406030204" pitchFamily="18" charset="0"/>
                        </a:rPr>
                        <m:t>𝑰𝒏</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𝒗𝒆𝒓𝒊𝒕</m:t>
                      </m:r>
                      <m:r>
                        <a:rPr lang="it-IT" sz="3200" b="1" i="1" smtClean="0">
                          <a:effectLst/>
                          <a:latin typeface="Cambria Math" panose="02040503050406030204" pitchFamily="18" charset="0"/>
                          <a:ea typeface="Cambria Math" panose="02040503050406030204" pitchFamily="18" charset="0"/>
                        </a:rPr>
                        <m:t>à </m:t>
                      </m:r>
                      <m:r>
                        <a:rPr lang="it-IT" sz="3200" b="1" i="1" smtClean="0">
                          <a:effectLst/>
                          <a:latin typeface="Cambria Math" panose="02040503050406030204" pitchFamily="18" charset="0"/>
                          <a:ea typeface="Cambria Math" panose="02040503050406030204" pitchFamily="18" charset="0"/>
                        </a:rPr>
                        <m:t>𝒈𝒍𝒊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𝒊𝒏𝒈𝒊𝒖𝒔𝒕𝒊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𝒏𝒐𝒏</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𝒑𝒓𝒐𝒔𝒑𝒆𝒓𝒆𝒓𝒂𝒏𝒏𝒐</m:t>
                      </m:r>
                      <m:r>
                        <a:rPr lang="it-IT" sz="3200" b="1" i="1" smtClean="0">
                          <a:effectLst/>
                          <a:latin typeface="Cambria Math" panose="02040503050406030204" pitchFamily="18" charset="0"/>
                          <a:ea typeface="Cambria Math" panose="02040503050406030204" pitchFamily="18" charset="0"/>
                        </a:rPr>
                        <m:t>…</m:t>
                      </m:r>
                    </m:oMath>
                  </m:oMathPara>
                </a14:m>
                <a:r>
                  <a:rPr lang="it-IT" sz="3200" b="1" i="1" dirty="0" smtClean="0">
                    <a:effectLst/>
                    <a:latin typeface="Cambria Math" panose="02040503050406030204" pitchFamily="18" charset="0"/>
                    <a:ea typeface="Cambria Math" panose="02040503050406030204" pitchFamily="18" charset="0"/>
                  </a:rPr>
                  <a:t/>
                </a:r>
                <a:br>
                  <a:rPr lang="it-IT" sz="3200" b="1" i="1" dirty="0" smtClean="0">
                    <a:effectLst/>
                    <a:latin typeface="Cambria Math" panose="02040503050406030204" pitchFamily="18" charset="0"/>
                    <a:ea typeface="Cambria Math" panose="02040503050406030204" pitchFamily="18" charset="0"/>
                  </a:rPr>
                </a:br>
                <a:r>
                  <a:rPr lang="it-IT" sz="3200" b="1" i="1" dirty="0" smtClean="0">
                    <a:effectLst/>
                    <a:latin typeface="Cambria Math" panose="02040503050406030204" pitchFamily="18" charset="0"/>
                    <a:ea typeface="Cambria Math" panose="02040503050406030204" pitchFamily="18" charset="0"/>
                  </a:rPr>
                  <a:t>la vita presente non è che un gioco effimero,</a:t>
                </a:r>
                <a:br>
                  <a:rPr lang="it-IT" sz="3200" b="1" i="1" dirty="0" smtClean="0">
                    <a:effectLst/>
                    <a:latin typeface="Cambria Math" panose="02040503050406030204" pitchFamily="18" charset="0"/>
                    <a:ea typeface="Cambria Math" panose="02040503050406030204" pitchFamily="18" charset="0"/>
                  </a:rPr>
                </a:br>
                <a:r>
                  <a:rPr lang="it-IT" sz="3200" b="1" i="1" dirty="0">
                    <a:latin typeface="Cambria Math" panose="02040503050406030204" pitchFamily="18" charset="0"/>
                    <a:ea typeface="Cambria Math" panose="02040503050406030204" pitchFamily="18" charset="0"/>
                  </a:rPr>
                  <a:t>l</a:t>
                </a:r>
                <a:r>
                  <a:rPr lang="it-IT" sz="3200" b="1" i="1" dirty="0" smtClean="0">
                    <a:latin typeface="Cambria Math" panose="02040503050406030204" pitchFamily="18" charset="0"/>
                    <a:ea typeface="Cambria Math" panose="02040503050406030204" pitchFamily="18" charset="0"/>
                  </a:rPr>
                  <a:t>’altra è certamente migliore per quelli che temono Allah.</a:t>
                </a:r>
                <a:br>
                  <a:rPr lang="it-IT" sz="3200" b="1" i="1" dirty="0" smtClean="0">
                    <a:latin typeface="Cambria Math" panose="02040503050406030204" pitchFamily="18" charset="0"/>
                    <a:ea typeface="Cambria Math" panose="02040503050406030204" pitchFamily="18" charset="0"/>
                  </a:rPr>
                </a:br>
                <a:r>
                  <a:rPr lang="it-IT" sz="3200" b="1" i="1" dirty="0">
                    <a:latin typeface="Cambria Math" panose="02040503050406030204" pitchFamily="18" charset="0"/>
                    <a:ea typeface="Cambria Math" panose="02040503050406030204" pitchFamily="18" charset="0"/>
                  </a:rPr>
                  <a:t>N</a:t>
                </a:r>
                <a:r>
                  <a:rPr lang="it-IT" sz="3200" b="1" i="1" dirty="0" smtClean="0">
                    <a:latin typeface="Cambria Math" panose="02040503050406030204" pitchFamily="18" charset="0"/>
                    <a:ea typeface="Cambria Math" panose="02040503050406030204" pitchFamily="18" charset="0"/>
                  </a:rPr>
                  <a:t>on capite dunque?</a:t>
                </a:r>
                <a14:m>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oMath>
                </a14:m>
                <a:r>
                  <a:rPr lang="it-IT" sz="3200" b="1" dirty="0" smtClean="0"/>
                  <a:t/>
                </a:r>
                <a:br>
                  <a:rPr lang="it-IT" sz="3200" b="1" dirty="0" smtClean="0"/>
                </a:br>
                <a:r>
                  <a:rPr lang="it-IT" sz="3200" b="1" dirty="0" smtClean="0"/>
                  <a:t> XI Sura </a:t>
                </a:r>
                <a:r>
                  <a:rPr lang="it-IT" sz="3200" b="1" dirty="0" err="1" smtClean="0"/>
                  <a:t>vers</a:t>
                </a:r>
                <a:r>
                  <a:rPr lang="it-IT" sz="3200" b="1" dirty="0" smtClean="0"/>
                  <a:t>. N. 20-32</a:t>
                </a:r>
                <a:r>
                  <a:rPr lang="it-IT" sz="3200" b="1" dirty="0" smtClean="0">
                    <a:effectLst/>
                  </a:rPr>
                  <a:t> </a:t>
                </a:r>
                <a:endParaRPr lang="it-IT" sz="3200" b="1" dirty="0">
                  <a:effectLst/>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951904" y="2663687"/>
                <a:ext cx="6166860" cy="3113659"/>
              </a:xfrm>
              <a:blipFill rotWithShape="0">
                <a:blip r:embed="rId3"/>
                <a:stretch>
                  <a:fillRect l="-26383" t="-7632" r="-21640" b="-6458"/>
                </a:stretch>
              </a:blipFill>
            </p:spPr>
            <p:txBody>
              <a:bodyPr/>
              <a:lstStyle/>
              <a:p>
                <a:r>
                  <a:rPr lang="it-IT">
                    <a:noFill/>
                  </a:rPr>
                  <a:t> </a:t>
                </a:r>
              </a:p>
            </p:txBody>
          </p:sp>
        </mc:Fallback>
      </mc:AlternateContent>
    </p:spTree>
    <p:extLst>
      <p:ext uri="{BB962C8B-B14F-4D97-AF65-F5344CB8AC3E}">
        <p14:creationId xmlns:p14="http://schemas.microsoft.com/office/powerpoint/2010/main" val="1962263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567973" y="409341"/>
            <a:ext cx="10372235" cy="6120967"/>
          </a:xfrm>
          <a:prstGeom prst="rect">
            <a:avLst/>
          </a:prstGeom>
        </p:spPr>
      </p:pic>
      <mc:AlternateContent xmlns:mc="http://schemas.openxmlformats.org/markup-compatibility/2006" xmlns:a14="http://schemas.microsoft.com/office/drawing/2010/main">
        <mc:Choice Requires="a14">
          <p:sp>
            <p:nvSpPr>
              <p:cNvPr id="2" name="Titolo 1"/>
              <p:cNvSpPr>
                <a:spLocks noGrp="1"/>
              </p:cNvSpPr>
              <p:nvPr>
                <p:ph type="title"/>
              </p:nvPr>
            </p:nvSpPr>
            <p:spPr>
              <a:xfrm>
                <a:off x="1951904" y="2663687"/>
                <a:ext cx="6166860" cy="3113659"/>
              </a:xfrm>
            </p:spPr>
            <p:txBody>
              <a:bodyPr>
                <a:noAutofit/>
              </a:bodyPr>
              <a:lstStyle/>
              <a:p>
                <a:pPr algn="ctr"/>
                <a14:m>
                  <m:oMathPara xmlns:m="http://schemas.openxmlformats.org/officeDocument/2006/math">
                    <m:oMathParaPr>
                      <m:jc m:val="centerGroup"/>
                    </m:oMathParaPr>
                    <m:oMath xmlns:m="http://schemas.openxmlformats.org/officeDocument/2006/math">
                      <m:r>
                        <a:rPr lang="it-IT" sz="3200" b="1" i="1" smtClean="0">
                          <a:effectLst/>
                          <a:latin typeface="Cambria Math" panose="02040503050406030204" pitchFamily="18" charset="0"/>
                        </a:rPr>
                        <m:t>𝑨𝒍</m:t>
                      </m:r>
                      <m:r>
                        <a:rPr lang="it-IT" sz="3200" b="1" i="1" smtClean="0">
                          <a:effectLst/>
                          <a:latin typeface="Cambria Math" panose="02040503050406030204" pitchFamily="18" charset="0"/>
                        </a:rPr>
                        <m:t> </m:t>
                      </m:r>
                      <m:r>
                        <a:rPr lang="it-IT" sz="3200" b="1" i="1" smtClean="0">
                          <a:effectLst/>
                          <a:latin typeface="Cambria Math" panose="02040503050406030204" pitchFamily="18" charset="0"/>
                        </a:rPr>
                        <m:t>𝒎𝒐𝒎𝒆𝒏𝒕𝒐</m:t>
                      </m:r>
                      <m:r>
                        <a:rPr lang="it-IT" sz="3200" b="1" i="1" smtClean="0">
                          <a:effectLst/>
                          <a:latin typeface="Cambria Math" panose="02040503050406030204" pitchFamily="18" charset="0"/>
                        </a:rPr>
                        <m:t> </m:t>
                      </m:r>
                      <m:r>
                        <a:rPr lang="it-IT" sz="3200" b="1" i="1" smtClean="0">
                          <a:effectLst/>
                          <a:latin typeface="Cambria Math" panose="02040503050406030204" pitchFamily="18" charset="0"/>
                        </a:rPr>
                        <m:t>𝒅𝒆𝒍</m:t>
                      </m:r>
                      <m:r>
                        <a:rPr lang="it-IT" sz="3200" b="1" i="1" smtClean="0">
                          <a:effectLst/>
                          <a:latin typeface="Cambria Math" panose="02040503050406030204" pitchFamily="18" charset="0"/>
                        </a:rPr>
                        <m:t> </m:t>
                      </m:r>
                      <m:r>
                        <a:rPr lang="it-IT" sz="3200" b="1" i="1" smtClean="0">
                          <a:effectLst/>
                          <a:latin typeface="Cambria Math" panose="02040503050406030204" pitchFamily="18" charset="0"/>
                        </a:rPr>
                        <m:t>𝒕𝒓𝒂𝒑𝒂𝒔𝒔𝒐</m:t>
                      </m:r>
                      <m:r>
                        <a:rPr lang="it-IT" sz="3200" b="1" i="1" smtClean="0">
                          <a:effectLst/>
                          <a:latin typeface="Cambria Math" panose="02040503050406030204" pitchFamily="18" charset="0"/>
                        </a:rPr>
                        <m:t> </m:t>
                      </m:r>
                    </m:oMath>
                  </m:oMathPara>
                </a14:m>
                <a:r>
                  <a:rPr lang="it-IT" sz="3200" b="1" dirty="0" smtClean="0">
                    <a:effectLst/>
                  </a:rPr>
                  <a:t/>
                </a:r>
                <a:br>
                  <a:rPr lang="it-IT" sz="3200" b="1" dirty="0" smtClean="0">
                    <a:effectLst/>
                  </a:rPr>
                </a:br>
                <a:r>
                  <a:rPr lang="it-IT" sz="3200" b="1" dirty="0" smtClean="0">
                    <a:effectLst/>
                  </a:rPr>
                  <a:t>ogni creden</a:t>
                </a:r>
                <a:r>
                  <a:rPr lang="it-IT" sz="3200" b="1" dirty="0" smtClean="0"/>
                  <a:t>te ottiene la rivelazione del proprio destino nell’aldilà.</a:t>
                </a:r>
                <a:endParaRPr lang="it-IT" sz="3200" b="1" dirty="0">
                  <a:effectLst/>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951904" y="2663687"/>
                <a:ext cx="6166860" cy="3113659"/>
              </a:xfrm>
              <a:blipFill rotWithShape="0">
                <a:blip r:embed="rId3"/>
                <a:stretch>
                  <a:fillRect l="-2075" r="-4150" b="-6458"/>
                </a:stretch>
              </a:blipFill>
            </p:spPr>
            <p:txBody>
              <a:bodyPr/>
              <a:lstStyle/>
              <a:p>
                <a:r>
                  <a:rPr lang="it-IT">
                    <a:noFill/>
                  </a:rPr>
                  <a:t> </a:t>
                </a:r>
              </a:p>
            </p:txBody>
          </p:sp>
        </mc:Fallback>
      </mc:AlternateContent>
    </p:spTree>
    <p:extLst>
      <p:ext uri="{BB962C8B-B14F-4D97-AF65-F5344CB8AC3E}">
        <p14:creationId xmlns:p14="http://schemas.microsoft.com/office/powerpoint/2010/main" val="2537417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567973" y="409341"/>
            <a:ext cx="10372235" cy="6120967"/>
          </a:xfrm>
          <a:prstGeom prst="rect">
            <a:avLst/>
          </a:prstGeom>
        </p:spPr>
      </p:pic>
      <mc:AlternateContent xmlns:mc="http://schemas.openxmlformats.org/markup-compatibility/2006" xmlns:a14="http://schemas.microsoft.com/office/drawing/2010/main">
        <mc:Choice Requires="a14">
          <p:sp>
            <p:nvSpPr>
              <p:cNvPr id="2" name="Titolo 1"/>
              <p:cNvSpPr>
                <a:spLocks noGrp="1"/>
              </p:cNvSpPr>
              <p:nvPr>
                <p:ph type="title"/>
              </p:nvPr>
            </p:nvSpPr>
            <p:spPr>
              <a:xfrm>
                <a:off x="1951904" y="2663687"/>
                <a:ext cx="6166860" cy="3113659"/>
              </a:xfrm>
            </p:spPr>
            <p:txBody>
              <a:bodyPr>
                <a:noAutofit/>
              </a:bodyPr>
              <a:lstStyle/>
              <a:p>
                <a:pPr algn="ctr"/>
                <a14:m>
                  <m:oMathPara xmlns:m="http://schemas.openxmlformats.org/officeDocument/2006/math">
                    <m:oMathParaPr>
                      <m:jc m:val="centerGroup"/>
                    </m:oMathParaPr>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r>
                        <a:rPr lang="it-IT" sz="3200" b="1" i="1" smtClean="0">
                          <a:effectLst/>
                          <a:latin typeface="Cambria Math" panose="02040503050406030204" pitchFamily="18" charset="0"/>
                          <a:ea typeface="Cambria Math" panose="02040503050406030204" pitchFamily="18" charset="0"/>
                        </a:rPr>
                        <m:t>𝑰𝒏</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𝒒𝒖𝒆𝒍</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𝒈𝒊𝒐𝒓𝒏𝒐</m:t>
                      </m:r>
                      <m:r>
                        <a:rPr lang="it-IT" sz="3200" b="1" i="1" smtClean="0">
                          <a:effectLst/>
                          <a:latin typeface="Cambria Math" panose="02040503050406030204" pitchFamily="18" charset="0"/>
                          <a:ea typeface="Cambria Math" panose="02040503050406030204" pitchFamily="18" charset="0"/>
                        </a:rPr>
                        <m:t> </m:t>
                      </m:r>
                      <m:sSup>
                        <m:sSupPr>
                          <m:ctrlPr>
                            <a:rPr lang="it-IT" sz="3200" b="1" i="1" smtClean="0">
                              <a:effectLst/>
                              <a:latin typeface="Cambria Math" panose="02040503050406030204" pitchFamily="18" charset="0"/>
                              <a:ea typeface="Cambria Math" panose="02040503050406030204" pitchFamily="18" charset="0"/>
                            </a:rPr>
                          </m:ctrlPr>
                        </m:sSupPr>
                        <m:e>
                          <m:r>
                            <a:rPr lang="it-IT" sz="3200" b="1" i="1" smtClean="0">
                              <a:effectLst/>
                              <a:latin typeface="Cambria Math" panose="02040503050406030204" pitchFamily="18" charset="0"/>
                              <a:ea typeface="Cambria Math" panose="02040503050406030204" pitchFamily="18" charset="0"/>
                            </a:rPr>
                            <m:t>𝒍</m:t>
                          </m:r>
                        </m:e>
                        <m:sup>
                          <m:r>
                            <a:rPr lang="it-IT" sz="3200" b="1" i="1" smtClean="0">
                              <a:effectLst/>
                              <a:latin typeface="Cambria Math" panose="02040503050406030204" pitchFamily="18" charset="0"/>
                              <a:ea typeface="Cambria Math" panose="02040503050406030204" pitchFamily="18" charset="0"/>
                            </a:rPr>
                            <m:t>′</m:t>
                          </m:r>
                        </m:sup>
                      </m:sSup>
                      <m:r>
                        <a:rPr lang="it-IT" sz="3200" b="1" i="1" smtClean="0">
                          <a:effectLst/>
                          <a:latin typeface="Cambria Math" panose="02040503050406030204" pitchFamily="18" charset="0"/>
                          <a:ea typeface="Cambria Math" panose="02040503050406030204" pitchFamily="18" charset="0"/>
                        </a:rPr>
                        <m:t>𝒖𝒏𝒊𝒄𝒐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𝒑𝒆𝒔𝒐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𝒔𝒂𝒓</m:t>
                      </m:r>
                      <m:r>
                        <a:rPr lang="it-IT" sz="3200" b="1" i="1" smtClean="0">
                          <a:effectLst/>
                          <a:latin typeface="Cambria Math" panose="02040503050406030204" pitchFamily="18" charset="0"/>
                          <a:ea typeface="Cambria Math" panose="02040503050406030204" pitchFamily="18" charset="0"/>
                        </a:rPr>
                        <m:t>à </m:t>
                      </m:r>
                      <m:r>
                        <a:rPr lang="it-IT" sz="3200" b="1" i="1" smtClean="0">
                          <a:effectLst/>
                          <a:latin typeface="Cambria Math" panose="02040503050406030204" pitchFamily="18" charset="0"/>
                          <a:ea typeface="Cambria Math" panose="02040503050406030204" pitchFamily="18" charset="0"/>
                        </a:rPr>
                        <m:t>𝒍𝒂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𝒗𝒆𝒓𝒊𝒕</m:t>
                      </m:r>
                      <m:r>
                        <a:rPr lang="it-IT" sz="3200" b="1" i="1" smtClean="0">
                          <a:effectLst/>
                          <a:latin typeface="Cambria Math" panose="02040503050406030204" pitchFamily="18" charset="0"/>
                          <a:ea typeface="Cambria Math" panose="02040503050406030204" pitchFamily="18" charset="0"/>
                        </a:rPr>
                        <m:t>à </m:t>
                      </m:r>
                    </m:oMath>
                    <m:oMath xmlns:m="http://schemas.openxmlformats.org/officeDocument/2006/math">
                      <m:r>
                        <a:rPr lang="it-IT" sz="3200" b="1" i="1" smtClean="0">
                          <a:effectLst/>
                          <a:latin typeface="Cambria Math" panose="02040503050406030204" pitchFamily="18" charset="0"/>
                          <a:ea typeface="Cambria Math" panose="02040503050406030204" pitchFamily="18" charset="0"/>
                        </a:rPr>
                        <m:t>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𝒒𝒖𝒆𝒍𝒍𝒊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𝒄𝒉𝒆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𝒂𝒗𝒓𝒂𝒏𝒏𝒐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𝒍𝒆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𝒃𝒊𝒍𝒂𝒏𝒄𝒆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𝒑𝒆𝒔𝒂𝒏𝒕𝒊</m:t>
                      </m:r>
                      <m:r>
                        <a:rPr lang="it-IT" sz="3200" b="1" i="1" smtClean="0">
                          <a:effectLst/>
                          <a:latin typeface="Cambria Math" panose="02040503050406030204" pitchFamily="18" charset="0"/>
                          <a:ea typeface="Cambria Math" panose="02040503050406030204" pitchFamily="18" charset="0"/>
                        </a:rPr>
                        <m:t>,</m:t>
                      </m:r>
                    </m:oMath>
                  </m:oMathPara>
                </a14:m>
                <a:r>
                  <a:rPr lang="it-IT" sz="3200" b="1" i="1" dirty="0" smtClean="0">
                    <a:effectLst/>
                    <a:latin typeface="Cambria Math" panose="02040503050406030204" pitchFamily="18" charset="0"/>
                    <a:ea typeface="Cambria Math" panose="02040503050406030204" pitchFamily="18" charset="0"/>
                  </a:rPr>
                  <a:t/>
                </a:r>
                <a:br>
                  <a:rPr lang="it-IT" sz="3200" b="1" i="1" dirty="0" smtClean="0">
                    <a:effectLst/>
                    <a:latin typeface="Cambria Math" panose="02040503050406030204" pitchFamily="18" charset="0"/>
                    <a:ea typeface="Cambria Math" panose="02040503050406030204" pitchFamily="18" charset="0"/>
                  </a:rPr>
                </a:br>
                <a:r>
                  <a:rPr lang="it-IT" sz="3200" b="1" i="1" dirty="0" smtClean="0">
                    <a:effectLst/>
                    <a:latin typeface="Cambria Math" panose="02040503050406030204" pitchFamily="18" charset="0"/>
                    <a:ea typeface="Cambria Math" panose="02040503050406030204" pitchFamily="18" charset="0"/>
                  </a:rPr>
                  <a:t>quelli saranno i fortunati, mentre quelli che avranno le bilance leggere, quelli saranno coloro che avranno perduto sé stessi, perché sono stati ingiusti contro i nostri segni</a:t>
                </a:r>
                <a14:m>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oMath>
                </a14:m>
                <a:r>
                  <a:rPr lang="it-IT" sz="3200" b="1" i="1" dirty="0" smtClean="0">
                    <a:effectLst/>
                    <a:latin typeface="Cambria Math" panose="02040503050406030204" pitchFamily="18" charset="0"/>
                    <a:ea typeface="Cambria Math" panose="02040503050406030204" pitchFamily="18" charset="0"/>
                  </a:rPr>
                  <a:t/>
                </a:r>
                <a:br>
                  <a:rPr lang="it-IT" sz="3200" b="1" i="1" dirty="0" smtClean="0">
                    <a:effectLst/>
                    <a:latin typeface="Cambria Math" panose="02040503050406030204" pitchFamily="18" charset="0"/>
                    <a:ea typeface="Cambria Math" panose="02040503050406030204" pitchFamily="18" charset="0"/>
                  </a:rPr>
                </a:br>
                <a:r>
                  <a:rPr lang="it-IT" sz="3200" b="1" i="1" dirty="0" smtClean="0">
                    <a:effectLst/>
                    <a:latin typeface="Cambria Math" panose="02040503050406030204" pitchFamily="18" charset="0"/>
                    <a:ea typeface="Cambria Math" panose="02040503050406030204" pitchFamily="18" charset="0"/>
                  </a:rPr>
                  <a:t>VII </a:t>
                </a:r>
                <a:r>
                  <a:rPr lang="it-IT" sz="3200" b="1" i="1" dirty="0" err="1" smtClean="0">
                    <a:effectLst/>
                    <a:latin typeface="Cambria Math" panose="02040503050406030204" pitchFamily="18" charset="0"/>
                    <a:ea typeface="Cambria Math" panose="02040503050406030204" pitchFamily="18" charset="0"/>
                  </a:rPr>
                  <a:t>Sura</a:t>
                </a:r>
                <a:r>
                  <a:rPr lang="it-IT" sz="3200" b="1" i="1" dirty="0" smtClean="0">
                    <a:effectLst/>
                    <a:latin typeface="Cambria Math" panose="02040503050406030204" pitchFamily="18" charset="0"/>
                    <a:ea typeface="Cambria Math" panose="02040503050406030204" pitchFamily="18" charset="0"/>
                  </a:rPr>
                  <a:t> </a:t>
                </a:r>
                <a:r>
                  <a:rPr lang="it-IT" sz="3200" b="1" i="1" dirty="0" err="1" smtClean="0">
                    <a:effectLst/>
                    <a:latin typeface="Cambria Math" panose="02040503050406030204" pitchFamily="18" charset="0"/>
                    <a:ea typeface="Cambria Math" panose="02040503050406030204" pitchFamily="18" charset="0"/>
                  </a:rPr>
                  <a:t>Vers</a:t>
                </a:r>
                <a:r>
                  <a:rPr lang="it-IT" sz="3200" b="1" i="1" dirty="0" smtClean="0">
                    <a:effectLst/>
                    <a:latin typeface="Cambria Math" panose="02040503050406030204" pitchFamily="18" charset="0"/>
                    <a:ea typeface="Cambria Math" panose="02040503050406030204" pitchFamily="18" charset="0"/>
                  </a:rPr>
                  <a:t>. N. 8-9</a:t>
                </a:r>
                <a:endParaRPr lang="it-IT" sz="3200" b="1" dirty="0">
                  <a:effectLst/>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951904" y="2663687"/>
                <a:ext cx="6166860" cy="3113659"/>
              </a:xfrm>
              <a:blipFill rotWithShape="0">
                <a:blip r:embed="rId3"/>
                <a:stretch>
                  <a:fillRect l="-22727" t="-39726" r="-18182" b="-6458"/>
                </a:stretch>
              </a:blipFill>
            </p:spPr>
            <p:txBody>
              <a:bodyPr/>
              <a:lstStyle/>
              <a:p>
                <a:r>
                  <a:rPr lang="it-IT">
                    <a:noFill/>
                  </a:rPr>
                  <a:t> </a:t>
                </a:r>
              </a:p>
            </p:txBody>
          </p:sp>
        </mc:Fallback>
      </mc:AlternateContent>
    </p:spTree>
    <p:extLst>
      <p:ext uri="{BB962C8B-B14F-4D97-AF65-F5344CB8AC3E}">
        <p14:creationId xmlns:p14="http://schemas.microsoft.com/office/powerpoint/2010/main" val="4017461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effectLst>
                  <a:outerShdw blurRad="38100" dist="38100" dir="2700000" algn="tl">
                    <a:srgbClr val="000000">
                      <a:alpha val="43137"/>
                    </a:srgbClr>
                  </a:outerShdw>
                </a:effectLst>
              </a:rPr>
              <a:t>Rituali funebri </a:t>
            </a:r>
            <a:r>
              <a:rPr lang="it-IT" sz="2800" dirty="0" smtClean="0">
                <a:effectLst>
                  <a:outerShdw blurRad="38100" dist="38100" dir="2700000" algn="tl">
                    <a:srgbClr val="000000">
                      <a:alpha val="43137"/>
                    </a:srgbClr>
                  </a:outerShdw>
                </a:effectLst>
              </a:rPr>
              <a:t>nell’islam</a:t>
            </a:r>
            <a:endParaRPr lang="it-IT" sz="2800" dirty="0">
              <a:effectLst>
                <a:outerShdw blurRad="38100" dist="38100" dir="2700000" algn="tl">
                  <a:srgbClr val="000000">
                    <a:alpha val="43137"/>
                  </a:srgbClr>
                </a:outerShdw>
              </a:effectLst>
            </a:endParaRPr>
          </a:p>
        </p:txBody>
      </p:sp>
      <p:pic>
        <p:nvPicPr>
          <p:cNvPr id="5" name="Segnaposto immagine 4"/>
          <p:cNvPicPr>
            <a:picLocks noGrp="1" noChangeAspect="1"/>
          </p:cNvPicPr>
          <p:nvPr>
            <p:ph type="pic" idx="1"/>
          </p:nvPr>
        </p:nvPicPr>
        <p:blipFill>
          <a:blip r:embed="rId2"/>
          <a:srcRect t="13972" b="13972"/>
          <a:stretch>
            <a:fillRect/>
          </a:stretch>
        </p:blipFill>
        <p:spPr>
          <a:xfrm>
            <a:off x="3597214" y="1070820"/>
            <a:ext cx="6421363" cy="2776562"/>
          </a:xfrm>
          <a:prstGeom prst="rect">
            <a:avLst/>
          </a:prstGeom>
        </p:spPr>
      </p:pic>
      <p:sp>
        <p:nvSpPr>
          <p:cNvPr id="4" name="Segnaposto testo 3"/>
          <p:cNvSpPr>
            <a:spLocks noGrp="1"/>
          </p:cNvSpPr>
          <p:nvPr>
            <p:ph type="body" sz="half" idx="2"/>
          </p:nvPr>
        </p:nvSpPr>
        <p:spPr/>
        <p:txBody>
          <a:bodyPr>
            <a:normAutofit/>
          </a:bodyPr>
          <a:lstStyle/>
          <a:p>
            <a:pPr algn="ctr"/>
            <a:r>
              <a:rPr lang="it-IT" sz="1800" dirty="0" smtClean="0"/>
              <a:t>Il decesso: l’anima abbandona il corpo</a:t>
            </a:r>
            <a:endParaRPr lang="it-IT" sz="1800" dirty="0"/>
          </a:p>
        </p:txBody>
      </p:sp>
    </p:spTree>
    <p:extLst>
      <p:ext uri="{BB962C8B-B14F-4D97-AF65-F5344CB8AC3E}">
        <p14:creationId xmlns:p14="http://schemas.microsoft.com/office/powerpoint/2010/main" val="320375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1)Il lavaggio rituale: GHUSL</a:t>
            </a:r>
            <a:br>
              <a:rPr lang="it-IT" dirty="0" smtClean="0"/>
            </a:br>
            <a:r>
              <a:rPr lang="it-IT" dirty="0" smtClean="0"/>
              <a:t/>
            </a:r>
            <a:br>
              <a:rPr lang="it-IT" dirty="0" smtClean="0"/>
            </a:br>
            <a:r>
              <a:rPr lang="it-IT" dirty="0" smtClean="0"/>
              <a:t>2)L’avvolgimento nel sudario</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9983" y="2286001"/>
            <a:ext cx="7443308" cy="2756120"/>
          </a:xfrm>
        </p:spPr>
      </p:pic>
      <p:sp>
        <p:nvSpPr>
          <p:cNvPr id="5" name="Rettangolo 4"/>
          <p:cNvSpPr/>
          <p:nvPr/>
        </p:nvSpPr>
        <p:spPr>
          <a:xfrm>
            <a:off x="2709983" y="5555411"/>
            <a:ext cx="7443308" cy="500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a:t>processo codificato nella sunna del Profeta</a:t>
            </a:r>
          </a:p>
        </p:txBody>
      </p:sp>
    </p:spTree>
    <p:extLst>
      <p:ext uri="{BB962C8B-B14F-4D97-AF65-F5344CB8AC3E}">
        <p14:creationId xmlns:p14="http://schemas.microsoft.com/office/powerpoint/2010/main" val="24532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funerale e il corteo funebre</a:t>
            </a:r>
            <a:endParaRPr lang="it-IT" dirty="0"/>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l="4753" r="4753"/>
          <a:stretch>
            <a:fillRect/>
          </a:stretch>
        </p:blipFill>
        <p:spPr/>
      </p:pic>
    </p:spTree>
    <p:extLst>
      <p:ext uri="{BB962C8B-B14F-4D97-AF65-F5344CB8AC3E}">
        <p14:creationId xmlns:p14="http://schemas.microsoft.com/office/powerpoint/2010/main" val="3745071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9188" y="715992"/>
            <a:ext cx="6569167" cy="4796287"/>
          </a:xfrm>
        </p:spPr>
      </p:pic>
      <p:sp>
        <p:nvSpPr>
          <p:cNvPr id="4" name="Segnaposto testo 3"/>
          <p:cNvSpPr>
            <a:spLocks noGrp="1"/>
          </p:cNvSpPr>
          <p:nvPr>
            <p:ph type="body" sz="half" idx="2"/>
          </p:nvPr>
        </p:nvSpPr>
        <p:spPr>
          <a:xfrm>
            <a:off x="2589212" y="1598613"/>
            <a:ext cx="2672901" cy="4262436"/>
          </a:xfrm>
        </p:spPr>
        <p:txBody>
          <a:bodyPr/>
          <a:lstStyle/>
          <a:p>
            <a:endParaRPr lang="it-IT" dirty="0" smtClean="0"/>
          </a:p>
          <a:p>
            <a:endParaRPr lang="it-IT" dirty="0"/>
          </a:p>
          <a:p>
            <a:endParaRPr lang="it-IT" dirty="0" smtClean="0"/>
          </a:p>
          <a:p>
            <a:r>
              <a:rPr lang="it-IT" dirty="0" smtClean="0"/>
              <a:t>1)INUMAZIONE</a:t>
            </a:r>
          </a:p>
          <a:p>
            <a:endParaRPr lang="it-IT" dirty="0"/>
          </a:p>
          <a:p>
            <a:r>
              <a:rPr lang="it-IT" dirty="0" smtClean="0"/>
              <a:t>2)IL LUTTO</a:t>
            </a:r>
          </a:p>
          <a:p>
            <a:endParaRPr lang="it-IT" dirty="0"/>
          </a:p>
          <a:p>
            <a:r>
              <a:rPr lang="it-IT" dirty="0" smtClean="0"/>
              <a:t>3)DONAZIONE DI ORGANI E TANATOPRASSI</a:t>
            </a:r>
            <a:endParaRPr lang="it-IT" dirty="0"/>
          </a:p>
        </p:txBody>
      </p:sp>
    </p:spTree>
    <p:extLst>
      <p:ext uri="{BB962C8B-B14F-4D97-AF65-F5344CB8AC3E}">
        <p14:creationId xmlns:p14="http://schemas.microsoft.com/office/powerpoint/2010/main" val="387260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620982" y="515359"/>
            <a:ext cx="10372235" cy="6120967"/>
          </a:xfrm>
          <a:prstGeom prst="rect">
            <a:avLst/>
          </a:prstGeom>
        </p:spPr>
      </p:pic>
      <p:sp>
        <p:nvSpPr>
          <p:cNvPr id="2" name="Titolo 1"/>
          <p:cNvSpPr>
            <a:spLocks noGrp="1"/>
          </p:cNvSpPr>
          <p:nvPr>
            <p:ph type="title"/>
          </p:nvPr>
        </p:nvSpPr>
        <p:spPr>
          <a:xfrm>
            <a:off x="1993468" y="969818"/>
            <a:ext cx="6166860" cy="4239491"/>
          </a:xfrm>
        </p:spPr>
        <p:txBody>
          <a:bodyPr>
            <a:noAutofit/>
          </a:bodyPr>
          <a:lstStyle/>
          <a:p>
            <a:pPr algn="ctr"/>
            <a:r>
              <a:rPr lang="it-IT" sz="3200" b="1" dirty="0" smtClean="0"/>
              <a:t>Le religioni monoteiste sono come grandi famiglie imparentate tra loro.</a:t>
            </a:r>
            <a:br>
              <a:rPr lang="it-IT" sz="3200" b="1" dirty="0" smtClean="0"/>
            </a:br>
            <a:r>
              <a:rPr lang="it-IT" sz="3200" b="1" dirty="0" smtClean="0"/>
              <a:t>Troviamo, infatti, numerosi elementi comuni…in particolar modo per quanto riguarda il concetto di morte.</a:t>
            </a:r>
            <a:endParaRPr lang="it-IT" sz="3200" b="1" dirty="0">
              <a:effectLst/>
            </a:endParaRPr>
          </a:p>
        </p:txBody>
      </p:sp>
    </p:spTree>
    <p:extLst>
      <p:ext uri="{BB962C8B-B14F-4D97-AF65-F5344CB8AC3E}">
        <p14:creationId xmlns:p14="http://schemas.microsoft.com/office/powerpoint/2010/main" val="311414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smtClean="0"/>
              <a:t>REGOLAMENTO NAZIONALE IN MATERIA DI COSTRUZIONE REPARTI SPECIALI CIMITERIALI</a:t>
            </a:r>
            <a:br>
              <a:rPr lang="it-IT" sz="2400" dirty="0" smtClean="0"/>
            </a:br>
            <a:endParaRPr lang="it-IT" sz="2400" dirty="0"/>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905000"/>
            <a:ext cx="8911687" cy="4797725"/>
          </a:xfrm>
        </p:spPr>
      </p:pic>
    </p:spTree>
    <p:extLst>
      <p:ext uri="{BB962C8B-B14F-4D97-AF65-F5344CB8AC3E}">
        <p14:creationId xmlns:p14="http://schemas.microsoft.com/office/powerpoint/2010/main" val="465721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ART. 100 D.P.R. 10/09/1990 N. 285</a:t>
            </a:r>
            <a:endParaRPr lang="it-IT" dirty="0"/>
          </a:p>
        </p:txBody>
      </p:sp>
      <p:sp>
        <p:nvSpPr>
          <p:cNvPr id="4" name="Rettangolo 3"/>
          <p:cNvSpPr/>
          <p:nvPr/>
        </p:nvSpPr>
        <p:spPr>
          <a:xfrm>
            <a:off x="2872596" y="1708030"/>
            <a:ext cx="7134046" cy="3950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Capo XX</a:t>
            </a:r>
          </a:p>
          <a:p>
            <a:pPr algn="ctr"/>
            <a:endParaRPr lang="it-IT" dirty="0"/>
          </a:p>
          <a:p>
            <a:pPr algn="ctr"/>
            <a:r>
              <a:rPr lang="it-IT" u="sng" dirty="0"/>
              <a:t>Reparti speciali entro i cimiteri</a:t>
            </a:r>
          </a:p>
          <a:p>
            <a:pPr algn="ctr"/>
            <a:r>
              <a:rPr lang="it-IT" dirty="0" smtClean="0"/>
              <a:t> </a:t>
            </a:r>
            <a:endParaRPr lang="it-IT" dirty="0"/>
          </a:p>
          <a:p>
            <a:pPr algn="ctr"/>
            <a:r>
              <a:rPr lang="it-IT" dirty="0"/>
              <a:t> </a:t>
            </a:r>
            <a:r>
              <a:rPr lang="it-IT" dirty="0" smtClean="0"/>
              <a:t>Art</a:t>
            </a:r>
            <a:r>
              <a:rPr lang="it-IT" dirty="0"/>
              <a:t>. 100. </a:t>
            </a:r>
            <a:endParaRPr lang="it-IT" dirty="0" smtClean="0"/>
          </a:p>
          <a:p>
            <a:pPr algn="ctr"/>
            <a:r>
              <a:rPr lang="it-IT" dirty="0" smtClean="0"/>
              <a:t>1</a:t>
            </a:r>
            <a:r>
              <a:rPr lang="it-IT" dirty="0"/>
              <a:t>. I piani regolatori cimiteriali di cui all'art. 54 possono prevedere reparti speciali e separati per la sepoltura di cadaveri di persone professanti un culto diverso da quello cattolico.</a:t>
            </a:r>
          </a:p>
          <a:p>
            <a:pPr algn="ctr"/>
            <a:endParaRPr lang="it-IT" dirty="0"/>
          </a:p>
          <a:p>
            <a:pPr algn="ctr"/>
            <a:r>
              <a:rPr lang="it-IT" dirty="0"/>
              <a:t>     2. Alle comunità straniere, che fanno domanda di avere un reparto proprio per la sepoltura delle salme dei loro connazionali, può parimenti essere data dal sindaco in concessione un'area adeguata nel cimitero.</a:t>
            </a:r>
          </a:p>
          <a:p>
            <a:pPr algn="ctr"/>
            <a:endParaRPr lang="it-IT" dirty="0"/>
          </a:p>
          <a:p>
            <a:pPr algn="ctr"/>
            <a:r>
              <a:rPr lang="it-IT" dirty="0"/>
              <a:t> </a:t>
            </a:r>
          </a:p>
        </p:txBody>
      </p:sp>
    </p:spTree>
    <p:extLst>
      <p:ext uri="{BB962C8B-B14F-4D97-AF65-F5344CB8AC3E}">
        <p14:creationId xmlns:p14="http://schemas.microsoft.com/office/powerpoint/2010/main" val="4005073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ctr"/>
            <a:r>
              <a:rPr lang="it-IT" i="1" dirty="0" smtClean="0"/>
              <a:t>GRAZIE PER L’ATTENZIONE</a:t>
            </a:r>
            <a:endParaRPr lang="it-IT" i="1"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7872" y="1716657"/>
            <a:ext cx="7289320" cy="4753154"/>
          </a:xfrm>
        </p:spPr>
      </p:pic>
    </p:spTree>
    <p:extLst>
      <p:ext uri="{BB962C8B-B14F-4D97-AF65-F5344CB8AC3E}">
        <p14:creationId xmlns:p14="http://schemas.microsoft.com/office/powerpoint/2010/main" val="69627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620982" y="515359"/>
            <a:ext cx="10372235" cy="6120967"/>
          </a:xfrm>
          <a:prstGeom prst="rect">
            <a:avLst/>
          </a:prstGeom>
        </p:spPr>
      </p:pic>
      <mc:AlternateContent xmlns:mc="http://schemas.openxmlformats.org/markup-compatibility/2006" xmlns:a14="http://schemas.microsoft.com/office/drawing/2010/main">
        <mc:Choice Requires="a14">
          <p:sp>
            <p:nvSpPr>
              <p:cNvPr id="2" name="Titolo 1"/>
              <p:cNvSpPr>
                <a:spLocks noGrp="1"/>
              </p:cNvSpPr>
              <p:nvPr>
                <p:ph type="title"/>
              </p:nvPr>
            </p:nvSpPr>
            <p:spPr>
              <a:xfrm>
                <a:off x="1993468" y="969818"/>
                <a:ext cx="6166860" cy="4239491"/>
              </a:xfrm>
            </p:spPr>
            <p:txBody>
              <a:bodyPr>
                <a:noAutofit/>
              </a:bodyPr>
              <a:lstStyle/>
              <a:p>
                <a:pPr algn="ctr"/>
                <a14:m>
                  <m:oMathPara xmlns:m="http://schemas.openxmlformats.org/officeDocument/2006/math">
                    <m:oMathParaPr>
                      <m:jc m:val="centerGroup"/>
                    </m:oMathParaPr>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r>
                        <a:rPr lang="it-IT" sz="3200" b="1" i="1" smtClean="0">
                          <a:effectLst/>
                          <a:latin typeface="Cambria Math" panose="02040503050406030204" pitchFamily="18" charset="0"/>
                          <a:ea typeface="Cambria Math" panose="02040503050406030204" pitchFamily="18" charset="0"/>
                        </a:rPr>
                        <m:t>𝑬𝒈𝒍𝒊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𝒉𝒂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𝒄𝒓𝒆𝒂𝒕𝒐</m:t>
                      </m:r>
                      <m:r>
                        <a:rPr lang="it-IT" sz="3200" b="1" i="1" smtClean="0">
                          <a:effectLst/>
                          <a:latin typeface="Cambria Math" panose="02040503050406030204" pitchFamily="18" charset="0"/>
                          <a:ea typeface="Cambria Math" panose="02040503050406030204" pitchFamily="18" charset="0"/>
                        </a:rPr>
                        <m:t> </m:t>
                      </m:r>
                      <m:sSup>
                        <m:sSupPr>
                          <m:ctrlPr>
                            <a:rPr lang="it-IT" sz="3200" b="1" i="1" smtClean="0">
                              <a:effectLst/>
                              <a:latin typeface="Cambria Math" panose="02040503050406030204" pitchFamily="18" charset="0"/>
                              <a:ea typeface="Cambria Math" panose="02040503050406030204" pitchFamily="18" charset="0"/>
                            </a:rPr>
                          </m:ctrlPr>
                        </m:sSupPr>
                        <m:e>
                          <m:r>
                            <a:rPr lang="it-IT" sz="3200" b="1" i="1" smtClean="0">
                              <a:effectLst/>
                              <a:latin typeface="Cambria Math" panose="02040503050406030204" pitchFamily="18" charset="0"/>
                              <a:ea typeface="Cambria Math" panose="02040503050406030204" pitchFamily="18" charset="0"/>
                            </a:rPr>
                            <m:t>𝒍</m:t>
                          </m:r>
                        </m:e>
                        <m:sup>
                          <m:r>
                            <a:rPr lang="it-IT" sz="3200" b="1" i="1" smtClean="0">
                              <a:effectLst/>
                              <a:latin typeface="Cambria Math" panose="02040503050406030204" pitchFamily="18" charset="0"/>
                              <a:ea typeface="Cambria Math" panose="02040503050406030204" pitchFamily="18" charset="0"/>
                            </a:rPr>
                            <m:t>′</m:t>
                          </m:r>
                        </m:sup>
                      </m:sSup>
                      <m:r>
                        <a:rPr lang="it-IT" sz="3200" b="1" i="1" smtClean="0">
                          <a:effectLst/>
                          <a:latin typeface="Cambria Math" panose="02040503050406030204" pitchFamily="18" charset="0"/>
                          <a:ea typeface="Cambria Math" panose="02040503050406030204" pitchFamily="18" charset="0"/>
                        </a:rPr>
                        <m:t>𝒂𝒍𝒅𝒊𝒍</m:t>
                      </m:r>
                      <m:r>
                        <a:rPr lang="it-IT" sz="3200" b="1" i="1" smtClean="0">
                          <a:effectLst/>
                          <a:latin typeface="Cambria Math" panose="02040503050406030204" pitchFamily="18" charset="0"/>
                          <a:ea typeface="Cambria Math" panose="02040503050406030204" pitchFamily="18" charset="0"/>
                        </a:rPr>
                        <m:t>à </m:t>
                      </m:r>
                    </m:oMath>
                    <m:oMath xmlns:m="http://schemas.openxmlformats.org/officeDocument/2006/math">
                      <m:r>
                        <a:rPr lang="it-IT" sz="3200" b="1" i="1" smtClean="0">
                          <a:effectLst/>
                          <a:latin typeface="Cambria Math" panose="02040503050406030204" pitchFamily="18" charset="0"/>
                          <a:ea typeface="Cambria Math" panose="02040503050406030204" pitchFamily="18" charset="0"/>
                        </a:rPr>
                        <m:t>𝒄𝒐𝒎𝒆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𝒖𝒏</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𝒍𝒖𝒐𝒈𝒐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𝒅𝒊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𝒓𝒊𝒄𝒐𝒎𝒑𝒆𝒏𝒔𝒂</m:t>
                      </m:r>
                      <m:r>
                        <a:rPr lang="it-IT" sz="3200" b="1" i="1" smtClean="0">
                          <a:effectLst/>
                          <a:latin typeface="Cambria Math" panose="02040503050406030204" pitchFamily="18" charset="0"/>
                          <a:ea typeface="Cambria Math" panose="02040503050406030204" pitchFamily="18" charset="0"/>
                        </a:rPr>
                        <m:t> </m:t>
                      </m:r>
                    </m:oMath>
                    <m:oMath xmlns:m="http://schemas.openxmlformats.org/officeDocument/2006/math">
                      <m:r>
                        <a:rPr lang="it-IT" sz="3200" b="1" i="1" smtClean="0">
                          <a:effectLst/>
                          <a:latin typeface="Cambria Math" panose="02040503050406030204" pitchFamily="18" charset="0"/>
                          <a:ea typeface="Cambria Math" panose="02040503050406030204" pitchFamily="18" charset="0"/>
                        </a:rPr>
                        <m:t>𝒑𝒆𝒓</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𝒔𝒖𝒐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𝒔𝒆𝒓𝒗𝒊𝒕𝒐𝒓𝒊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𝒇𝒆𝒅𝒆𝒍𝒊</m:t>
                      </m:r>
                      <m:r>
                        <a:rPr lang="it-IT" sz="3200" b="1" i="1" smtClean="0">
                          <a:effectLst/>
                          <a:latin typeface="Cambria Math" panose="02040503050406030204" pitchFamily="18" charset="0"/>
                          <a:ea typeface="Cambria Math" panose="02040503050406030204" pitchFamily="18" charset="0"/>
                        </a:rPr>
                        <m:t> </m:t>
                      </m:r>
                    </m:oMath>
                    <m:oMath xmlns:m="http://schemas.openxmlformats.org/officeDocument/2006/math">
                      <m:r>
                        <a:rPr lang="it-IT" sz="3200" b="1" i="1" smtClean="0">
                          <a:effectLst/>
                          <a:latin typeface="Cambria Math" panose="02040503050406030204" pitchFamily="18" charset="0"/>
                          <a:ea typeface="Cambria Math" panose="02040503050406030204" pitchFamily="18" charset="0"/>
                        </a:rPr>
                        <m:t>𝒔𝒐𝒍𝒐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𝒑𝒆𝒓𝒄𝒉</m:t>
                      </m:r>
                      <m:r>
                        <a:rPr lang="it-IT" sz="3200" b="1" i="1" smtClean="0">
                          <a:effectLst/>
                          <a:latin typeface="Cambria Math" panose="02040503050406030204" pitchFamily="18" charset="0"/>
                          <a:ea typeface="Cambria Math" panose="02040503050406030204" pitchFamily="18" charset="0"/>
                        </a:rPr>
                        <m:t>è </m:t>
                      </m:r>
                      <m:r>
                        <a:rPr lang="it-IT" sz="3200" b="1" i="1" smtClean="0">
                          <a:effectLst/>
                          <a:latin typeface="Cambria Math" panose="02040503050406030204" pitchFamily="18" charset="0"/>
                          <a:ea typeface="Cambria Math" panose="02040503050406030204" pitchFamily="18" charset="0"/>
                        </a:rPr>
                        <m:t>𝒒𝒖𝒆𝒔𝒕𝒐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𝒎𝒐𝒏𝒅𝒐</m:t>
                      </m:r>
                      <m:r>
                        <a:rPr lang="it-IT" sz="3200" b="1" i="1" smtClean="0">
                          <a:effectLst/>
                          <a:latin typeface="Cambria Math" panose="02040503050406030204" pitchFamily="18" charset="0"/>
                          <a:ea typeface="Cambria Math" panose="02040503050406030204" pitchFamily="18" charset="0"/>
                        </a:rPr>
                        <m:t> </m:t>
                      </m:r>
                    </m:oMath>
                    <m:oMath xmlns:m="http://schemas.openxmlformats.org/officeDocument/2006/math">
                      <m:r>
                        <a:rPr lang="it-IT" sz="3200" b="1" i="1" smtClean="0">
                          <a:effectLst/>
                          <a:latin typeface="Cambria Math" panose="02040503050406030204" pitchFamily="18" charset="0"/>
                          <a:ea typeface="Cambria Math" panose="02040503050406030204" pitchFamily="18" charset="0"/>
                        </a:rPr>
                        <m:t>𝒏𝒐𝒏</m:t>
                      </m:r>
                      <m:r>
                        <a:rPr lang="it-IT" sz="3200" b="1" i="1" smtClean="0">
                          <a:effectLst/>
                          <a:latin typeface="Cambria Math" panose="02040503050406030204" pitchFamily="18" charset="0"/>
                          <a:ea typeface="Cambria Math" panose="02040503050406030204" pitchFamily="18" charset="0"/>
                        </a:rPr>
                        <m:t> è </m:t>
                      </m:r>
                      <m:r>
                        <a:rPr lang="it-IT" sz="3200" b="1" i="1" smtClean="0">
                          <a:effectLst/>
                          <a:latin typeface="Cambria Math" panose="02040503050406030204" pitchFamily="18" charset="0"/>
                          <a:ea typeface="Cambria Math" panose="02040503050406030204" pitchFamily="18" charset="0"/>
                        </a:rPr>
                        <m:t>𝒂𝒃𝒃𝒂𝒔𝒕𝒂𝒏𝒛𝒂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𝒈𝒓𝒂𝒏𝒅𝒆</m:t>
                      </m:r>
                      <m:r>
                        <a:rPr lang="it-IT" sz="3200" b="1" i="1" smtClean="0">
                          <a:effectLst/>
                          <a:latin typeface="Cambria Math" panose="02040503050406030204" pitchFamily="18" charset="0"/>
                          <a:ea typeface="Cambria Math" panose="02040503050406030204" pitchFamily="18" charset="0"/>
                        </a:rPr>
                        <m:t> </m:t>
                      </m:r>
                    </m:oMath>
                    <m:oMath xmlns:m="http://schemas.openxmlformats.org/officeDocument/2006/math">
                      <m:r>
                        <a:rPr lang="it-IT" sz="3200" b="1" i="1" smtClean="0">
                          <a:effectLst/>
                          <a:latin typeface="Cambria Math" panose="02040503050406030204" pitchFamily="18" charset="0"/>
                          <a:ea typeface="Cambria Math" panose="02040503050406030204" pitchFamily="18" charset="0"/>
                        </a:rPr>
                        <m:t>𝒑𝒆𝒓</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𝒒𝒖𝒆𝒍𝒍𝒐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𝒄𝒉𝒆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𝑬𝒈𝒍𝒊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𝒗𝒖𝒐𝒍𝒆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𝒅𝒐𝒏𝒂𝒓𝒆</m:t>
                      </m:r>
                      <m:r>
                        <a:rPr lang="it-IT" sz="3200" b="1" i="1" smtClean="0">
                          <a:effectLst/>
                          <a:latin typeface="Cambria Math" panose="02040503050406030204" pitchFamily="18" charset="0"/>
                          <a:ea typeface="Cambria Math" panose="02040503050406030204" pitchFamily="18" charset="0"/>
                        </a:rPr>
                        <m:t> </m:t>
                      </m:r>
                    </m:oMath>
                  </m:oMathPara>
                </a14:m>
                <a:r>
                  <a:rPr lang="it-IT" sz="3200" b="1" i="1" dirty="0" smtClean="0">
                    <a:effectLst/>
                    <a:latin typeface="Cambria Math" panose="02040503050406030204" pitchFamily="18" charset="0"/>
                    <a:ea typeface="Cambria Math" panose="02040503050406030204" pitchFamily="18" charset="0"/>
                  </a:rPr>
                  <a:t/>
                </a:r>
                <a:br>
                  <a:rPr lang="it-IT" sz="3200" b="1" i="1" dirty="0" smtClean="0">
                    <a:effectLst/>
                    <a:latin typeface="Cambria Math" panose="02040503050406030204" pitchFamily="18" charset="0"/>
                    <a:ea typeface="Cambria Math" panose="02040503050406030204" pitchFamily="18" charset="0"/>
                  </a:rPr>
                </a:br>
                <a14:m>
                  <m:oMath xmlns:m="http://schemas.openxmlformats.org/officeDocument/2006/math">
                    <m:r>
                      <a:rPr lang="it-IT" sz="3200" b="1" i="1" smtClean="0">
                        <a:effectLst/>
                        <a:latin typeface="Cambria Math" panose="02040503050406030204" pitchFamily="18" charset="0"/>
                        <a:ea typeface="Cambria Math" panose="02040503050406030204" pitchFamily="18" charset="0"/>
                      </a:rPr>
                      <m:t>𝒍𝒐𝒓𝒐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𝒆</m:t>
                    </m:r>
                    <m:r>
                      <a:rPr lang="it-IT" sz="3200" b="1" i="1" smtClean="0">
                        <a:effectLst/>
                        <a:latin typeface="Cambria Math" panose="02040503050406030204" pitchFamily="18" charset="0"/>
                        <a:ea typeface="Cambria Math" panose="02040503050406030204" pitchFamily="18" charset="0"/>
                      </a:rPr>
                      <m:t> </m:t>
                    </m:r>
                  </m:oMath>
                </a14:m>
                <a:r>
                  <a:rPr lang="it-IT" sz="3200" b="1" i="1" dirty="0" smtClean="0">
                    <a:effectLst/>
                    <a:latin typeface="Cambria Math" panose="02040503050406030204" pitchFamily="18" charset="0"/>
                    <a:ea typeface="Cambria Math" panose="02040503050406030204" pitchFamily="18" charset="0"/>
                  </a:rPr>
                  <a:t>perché li considera troppo , in un luogo che non ha  durata</a:t>
                </a:r>
                <a14:m>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oMath>
                </a14:m>
                <a:r>
                  <a:rPr lang="it-IT" sz="3200" b="1" i="1" dirty="0" smtClean="0">
                    <a:effectLst/>
                    <a:latin typeface="Cambria Math" panose="02040503050406030204" pitchFamily="18" charset="0"/>
                    <a:ea typeface="Cambria Math" panose="02040503050406030204" pitchFamily="18" charset="0"/>
                  </a:rPr>
                  <a:t/>
                </a:r>
                <a:br>
                  <a:rPr lang="it-IT" sz="3200" b="1" i="1" dirty="0" smtClean="0">
                    <a:effectLst/>
                    <a:latin typeface="Cambria Math" panose="02040503050406030204" pitchFamily="18" charset="0"/>
                    <a:ea typeface="Cambria Math" panose="02040503050406030204" pitchFamily="18" charset="0"/>
                  </a:rPr>
                </a:br>
                <a:r>
                  <a:rPr lang="it-IT" sz="3200" b="1" i="1" dirty="0" smtClean="0">
                    <a:effectLst/>
                    <a:latin typeface="Cambria Math" panose="02040503050406030204" pitchFamily="18" charset="0"/>
                    <a:ea typeface="Cambria Math" panose="02040503050406030204" pitchFamily="18" charset="0"/>
                  </a:rPr>
                  <a:t>Cit. </a:t>
                </a:r>
                <a:r>
                  <a:rPr lang="it-IT" sz="3200" b="1" i="1" dirty="0" err="1" smtClean="0">
                    <a:effectLst/>
                    <a:latin typeface="Cambria Math" panose="02040503050406030204" pitchFamily="18" charset="0"/>
                    <a:ea typeface="Cambria Math" panose="02040503050406030204" pitchFamily="18" charset="0"/>
                  </a:rPr>
                  <a:t>Ibn</a:t>
                </a:r>
                <a:r>
                  <a:rPr lang="it-IT" sz="3200" b="1" i="1" dirty="0" smtClean="0">
                    <a:effectLst/>
                    <a:latin typeface="Cambria Math" panose="02040503050406030204" pitchFamily="18" charset="0"/>
                    <a:ea typeface="Cambria Math" panose="02040503050406030204" pitchFamily="18" charset="0"/>
                  </a:rPr>
                  <a:t> Ata Allah</a:t>
                </a:r>
                <a:endParaRPr lang="it-IT" sz="3200" b="1" dirty="0">
                  <a:effectLst/>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993468" y="969818"/>
                <a:ext cx="6166860" cy="4239491"/>
              </a:xfrm>
              <a:blipFill rotWithShape="0">
                <a:blip r:embed="rId3"/>
                <a:stretch>
                  <a:fillRect l="-4348" t="-2586" r="-1087" b="-4741"/>
                </a:stretch>
              </a:blipFill>
            </p:spPr>
            <p:txBody>
              <a:bodyPr/>
              <a:lstStyle/>
              <a:p>
                <a:r>
                  <a:rPr lang="it-IT">
                    <a:noFill/>
                  </a:rPr>
                  <a:t> </a:t>
                </a:r>
              </a:p>
            </p:txBody>
          </p:sp>
        </mc:Fallback>
      </mc:AlternateContent>
    </p:spTree>
    <p:extLst>
      <p:ext uri="{BB962C8B-B14F-4D97-AF65-F5344CB8AC3E}">
        <p14:creationId xmlns:p14="http://schemas.microsoft.com/office/powerpoint/2010/main" val="100501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620982" y="515359"/>
            <a:ext cx="10372235" cy="6120967"/>
          </a:xfrm>
          <a:prstGeom prst="rect">
            <a:avLst/>
          </a:prstGeom>
        </p:spPr>
      </p:pic>
      <mc:AlternateContent xmlns:mc="http://schemas.openxmlformats.org/markup-compatibility/2006" xmlns:a14="http://schemas.microsoft.com/office/drawing/2010/main">
        <mc:Choice Requires="a14">
          <p:sp>
            <p:nvSpPr>
              <p:cNvPr id="2" name="Titolo 1"/>
              <p:cNvSpPr>
                <a:spLocks noGrp="1"/>
              </p:cNvSpPr>
              <p:nvPr>
                <p:ph type="title"/>
              </p:nvPr>
            </p:nvSpPr>
            <p:spPr>
              <a:xfrm>
                <a:off x="1951904" y="3228109"/>
                <a:ext cx="6166860" cy="2549237"/>
              </a:xfrm>
            </p:spPr>
            <p:txBody>
              <a:bodyPr>
                <a:noAutofit/>
              </a:bodyPr>
              <a:lstStyle/>
              <a:p>
                <a:pPr algn="ctr"/>
                <a14:m>
                  <m:oMathPara xmlns:m="http://schemas.openxmlformats.org/officeDocument/2006/math">
                    <m:oMathParaPr>
                      <m:jc m:val="centerGroup"/>
                    </m:oMathParaPr>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r>
                        <a:rPr lang="it-IT" sz="3200" b="1" i="1" smtClean="0">
                          <a:effectLst/>
                          <a:latin typeface="Cambria Math" panose="02040503050406030204" pitchFamily="18" charset="0"/>
                          <a:ea typeface="Cambria Math" panose="02040503050406030204" pitchFamily="18" charset="0"/>
                        </a:rPr>
                        <m:t>𝑨𝒅</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𝑨𝒍𝒍𝒂𝒉</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𝒂𝒑𝒑𝒂𝒓𝒕𝒆𝒏𝒊𝒂𝒎𝒐</m:t>
                      </m:r>
                      <m:r>
                        <a:rPr lang="it-IT" sz="3200" b="1" i="1" smtClean="0">
                          <a:effectLst/>
                          <a:latin typeface="Cambria Math" panose="02040503050406030204" pitchFamily="18" charset="0"/>
                          <a:ea typeface="Cambria Math" panose="02040503050406030204" pitchFamily="18" charset="0"/>
                        </a:rPr>
                        <m:t> </m:t>
                      </m:r>
                    </m:oMath>
                    <m:oMath xmlns:m="http://schemas.openxmlformats.org/officeDocument/2006/math">
                      <m:r>
                        <a:rPr lang="it-IT" sz="3200" b="1" i="1" smtClean="0">
                          <a:effectLst/>
                          <a:latin typeface="Cambria Math" panose="02040503050406030204" pitchFamily="18" charset="0"/>
                          <a:ea typeface="Cambria Math" panose="02040503050406030204" pitchFamily="18" charset="0"/>
                        </a:rPr>
                        <m:t>𝒆𝒅</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𝑳𝒖𝒊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𝒇𝒂𝒄𝒄𝒊𝒂𝒎𝒐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𝒓𝒊𝒕𝒐𝒓𝒏𝒐</m:t>
                      </m:r>
                      <m:r>
                        <a:rPr lang="it-IT" sz="3200" b="1" i="1" smtClean="0">
                          <a:effectLst/>
                          <a:latin typeface="Cambria Math" panose="02040503050406030204" pitchFamily="18" charset="0"/>
                          <a:ea typeface="Cambria Math" panose="02040503050406030204" pitchFamily="18" charset="0"/>
                        </a:rPr>
                        <m:t>≫</m:t>
                      </m:r>
                    </m:oMath>
                  </m:oMathPara>
                </a14:m>
                <a:r>
                  <a:rPr lang="it-IT" sz="3200" b="1" i="1" dirty="0" smtClean="0">
                    <a:effectLst/>
                    <a:latin typeface="Cambria Math" panose="02040503050406030204" pitchFamily="18" charset="0"/>
                    <a:ea typeface="Cambria Math" panose="02040503050406030204" pitchFamily="18" charset="0"/>
                  </a:rPr>
                  <a:t/>
                </a:r>
                <a:br>
                  <a:rPr lang="it-IT" sz="3200" b="1" i="1" dirty="0" smtClean="0">
                    <a:effectLst/>
                    <a:latin typeface="Cambria Math" panose="02040503050406030204" pitchFamily="18" charset="0"/>
                    <a:ea typeface="Cambria Math" panose="02040503050406030204" pitchFamily="18" charset="0"/>
                  </a:rPr>
                </a:br>
                <a:r>
                  <a:rPr lang="it-IT" sz="3200" b="1" i="1" dirty="0" smtClean="0">
                    <a:effectLst/>
                    <a:latin typeface="Cambria Math" panose="02040503050406030204" pitchFamily="18" charset="0"/>
                    <a:ea typeface="Cambria Math" panose="02040503050406030204" pitchFamily="18" charset="0"/>
                  </a:rPr>
                  <a:t>Corano – II </a:t>
                </a:r>
                <a:r>
                  <a:rPr lang="it-IT" sz="3200" b="1" i="1" dirty="0" err="1" smtClean="0">
                    <a:effectLst/>
                    <a:latin typeface="Cambria Math" panose="02040503050406030204" pitchFamily="18" charset="0"/>
                    <a:ea typeface="Cambria Math" panose="02040503050406030204" pitchFamily="18" charset="0"/>
                  </a:rPr>
                  <a:t>sura</a:t>
                </a:r>
                <a:r>
                  <a:rPr lang="it-IT" sz="3200" b="1" i="1" dirty="0" smtClean="0">
                    <a:effectLst/>
                    <a:latin typeface="Cambria Math" panose="02040503050406030204" pitchFamily="18" charset="0"/>
                    <a:ea typeface="Cambria Math" panose="02040503050406030204" pitchFamily="18" charset="0"/>
                  </a:rPr>
                  <a:t> (Al </a:t>
                </a:r>
                <a:r>
                  <a:rPr lang="it-IT" sz="3200" b="1" i="1" dirty="0" err="1" smtClean="0">
                    <a:effectLst/>
                    <a:latin typeface="Cambria Math" panose="02040503050406030204" pitchFamily="18" charset="0"/>
                    <a:ea typeface="Cambria Math" panose="02040503050406030204" pitchFamily="18" charset="0"/>
                  </a:rPr>
                  <a:t>Baqara</a:t>
                </a:r>
                <a:r>
                  <a:rPr lang="it-IT" sz="3200" b="1" i="1" dirty="0" smtClean="0">
                    <a:effectLst/>
                    <a:latin typeface="Cambria Math" panose="02040503050406030204" pitchFamily="18" charset="0"/>
                    <a:ea typeface="Cambria Math" panose="02040503050406030204" pitchFamily="18" charset="0"/>
                  </a:rPr>
                  <a:t>)</a:t>
                </a:r>
                <a:endParaRPr lang="it-IT" sz="3200" b="1" dirty="0">
                  <a:effectLst/>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951904" y="3228109"/>
                <a:ext cx="6166860" cy="2549237"/>
              </a:xfrm>
              <a:blipFill rotWithShape="0">
                <a:blip r:embed="rId3"/>
                <a:stretch>
                  <a:fillRect b="-7895"/>
                </a:stretch>
              </a:blipFill>
            </p:spPr>
            <p:txBody>
              <a:bodyPr/>
              <a:lstStyle/>
              <a:p>
                <a:r>
                  <a:rPr lang="it-IT">
                    <a:noFill/>
                  </a:rPr>
                  <a:t> </a:t>
                </a:r>
              </a:p>
            </p:txBody>
          </p:sp>
        </mc:Fallback>
      </mc:AlternateContent>
    </p:spTree>
    <p:extLst>
      <p:ext uri="{BB962C8B-B14F-4D97-AF65-F5344CB8AC3E}">
        <p14:creationId xmlns:p14="http://schemas.microsoft.com/office/powerpoint/2010/main" val="152545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7"/>
                                        </p:tgtEl>
                                        <p:attrNameLst>
                                          <p:attrName>style.color</p:attrName>
                                        </p:attrNameLst>
                                      </p:cBhvr>
                                      <p:to>
                                        <a:schemeClr val="bg1"/>
                                      </p:to>
                                    </p:animClr>
                                    <p:animClr clrSpc="rgb" dir="cw">
                                      <p:cBhvr>
                                        <p:cTn id="14" dur="250" autoRev="1" fill="remove"/>
                                        <p:tgtEl>
                                          <p:spTgt spid="7"/>
                                        </p:tgtEl>
                                        <p:attrNameLst>
                                          <p:attrName>fillcolor</p:attrName>
                                        </p:attrNameLst>
                                      </p:cBhvr>
                                      <p:to>
                                        <a:schemeClr val="bg1"/>
                                      </p:to>
                                    </p:animClr>
                                    <p:set>
                                      <p:cBhvr>
                                        <p:cTn id="15" dur="250" autoRev="1" fill="remove"/>
                                        <p:tgtEl>
                                          <p:spTgt spid="7"/>
                                        </p:tgtEl>
                                        <p:attrNameLst>
                                          <p:attrName>fill.type</p:attrName>
                                        </p:attrNameLst>
                                      </p:cBhvr>
                                      <p:to>
                                        <p:strVal val="solid"/>
                                      </p:to>
                                    </p:set>
                                    <p:set>
                                      <p:cBhvr>
                                        <p:cTn id="16" dur="250" autoRev="1" fill="remove"/>
                                        <p:tgtEl>
                                          <p:spTgt spid="7"/>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620982" y="515359"/>
            <a:ext cx="10372235" cy="6120967"/>
          </a:xfrm>
          <a:prstGeom prst="rect">
            <a:avLst/>
          </a:prstGeom>
        </p:spPr>
      </p:pic>
      <p:sp>
        <p:nvSpPr>
          <p:cNvPr id="2" name="Titolo 1"/>
          <p:cNvSpPr>
            <a:spLocks noGrp="1"/>
          </p:cNvSpPr>
          <p:nvPr>
            <p:ph type="title"/>
          </p:nvPr>
        </p:nvSpPr>
        <p:spPr>
          <a:xfrm>
            <a:off x="1951904" y="3228109"/>
            <a:ext cx="6166860" cy="2549237"/>
          </a:xfrm>
        </p:spPr>
        <p:txBody>
          <a:bodyPr>
            <a:noAutofit/>
          </a:bodyPr>
          <a:lstStyle/>
          <a:p>
            <a:pPr algn="ctr"/>
            <a:r>
              <a:rPr lang="it-IT" sz="3200" b="1" dirty="0" smtClean="0"/>
              <a:t>IL CORANO: parola di Allah tramandato alle genti</a:t>
            </a:r>
            <a:br>
              <a:rPr lang="it-IT" sz="3200" b="1" dirty="0" smtClean="0"/>
            </a:br>
            <a:r>
              <a:rPr lang="it-IT" sz="3200" b="1" dirty="0" err="1" smtClean="0">
                <a:effectLst/>
              </a:rPr>
              <a:t>Hifz</a:t>
            </a:r>
            <a:r>
              <a:rPr lang="it-IT" sz="3200" b="1" dirty="0" smtClean="0">
                <a:effectLst/>
              </a:rPr>
              <a:t> </a:t>
            </a:r>
            <a:r>
              <a:rPr lang="it-IT" sz="3200" b="1" dirty="0" err="1" smtClean="0">
                <a:effectLst/>
              </a:rPr>
              <a:t>Kalimat</a:t>
            </a:r>
            <a:r>
              <a:rPr lang="it-IT" sz="3200" b="1" dirty="0" smtClean="0">
                <a:effectLst/>
              </a:rPr>
              <a:t> Allah (difesa/conservazione della parola di Dio)</a:t>
            </a:r>
            <a:endParaRPr lang="it-IT" sz="3200" b="1" dirty="0">
              <a:effectLst/>
            </a:endParaRPr>
          </a:p>
        </p:txBody>
      </p:sp>
    </p:spTree>
    <p:extLst>
      <p:ext uri="{BB962C8B-B14F-4D97-AF65-F5344CB8AC3E}">
        <p14:creationId xmlns:p14="http://schemas.microsoft.com/office/powerpoint/2010/main" val="33425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620982" y="515359"/>
            <a:ext cx="10372235" cy="6120967"/>
          </a:xfrm>
          <a:prstGeom prst="rect">
            <a:avLst/>
          </a:prstGeom>
        </p:spPr>
      </p:pic>
      <p:sp>
        <p:nvSpPr>
          <p:cNvPr id="2" name="Titolo 1"/>
          <p:cNvSpPr>
            <a:spLocks noGrp="1"/>
          </p:cNvSpPr>
          <p:nvPr>
            <p:ph type="title"/>
          </p:nvPr>
        </p:nvSpPr>
        <p:spPr>
          <a:xfrm>
            <a:off x="1951904" y="3228109"/>
            <a:ext cx="6166860" cy="2549237"/>
          </a:xfrm>
        </p:spPr>
        <p:txBody>
          <a:bodyPr>
            <a:noAutofit/>
          </a:bodyPr>
          <a:lstStyle/>
          <a:p>
            <a:pPr algn="ctr"/>
            <a:r>
              <a:rPr lang="it-IT" sz="3200" b="1" dirty="0" smtClean="0">
                <a:effectLst/>
              </a:rPr>
              <a:t>Corano: monito per tutte le genti, le </a:t>
            </a:r>
            <a:r>
              <a:rPr lang="it-IT" sz="3200" b="1" dirty="0" err="1" smtClean="0">
                <a:effectLst/>
              </a:rPr>
              <a:t>sure</a:t>
            </a:r>
            <a:r>
              <a:rPr lang="it-IT" sz="3200" b="1" dirty="0" smtClean="0">
                <a:effectLst/>
              </a:rPr>
              <a:t> trattano argomenti diversi…</a:t>
            </a:r>
            <a:endParaRPr lang="it-IT" sz="3200" b="1" dirty="0">
              <a:effectLst/>
            </a:endParaRPr>
          </a:p>
        </p:txBody>
      </p:sp>
    </p:spTree>
    <p:extLst>
      <p:ext uri="{BB962C8B-B14F-4D97-AF65-F5344CB8AC3E}">
        <p14:creationId xmlns:p14="http://schemas.microsoft.com/office/powerpoint/2010/main" val="825699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idx="1"/>
          </p:nvPr>
        </p:nvPicPr>
        <p:blipFill>
          <a:blip r:embed="rId2"/>
          <a:srcRect t="17676" b="17676"/>
          <a:stretch>
            <a:fillRect/>
          </a:stretch>
        </p:blipFill>
        <p:spPr>
          <a:xfrm>
            <a:off x="2589212" y="634964"/>
            <a:ext cx="8915400" cy="5580305"/>
          </a:xfrm>
          <a:prstGeom prst="rect">
            <a:avLst/>
          </a:prstGeom>
        </p:spPr>
      </p:pic>
      <p:graphicFrame>
        <p:nvGraphicFramePr>
          <p:cNvPr id="6" name="Diagramma 5"/>
          <p:cNvGraphicFramePr/>
          <p:nvPr>
            <p:extLst>
              <p:ext uri="{D42A27DB-BD31-4B8C-83A1-F6EECF244321}">
                <p14:modId xmlns:p14="http://schemas.microsoft.com/office/powerpoint/2010/main" val="567792103"/>
              </p:ext>
            </p:extLst>
          </p:nvPr>
        </p:nvGraphicFramePr>
        <p:xfrm>
          <a:off x="2032000" y="719667"/>
          <a:ext cx="4236278" cy="467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p:cNvSpPr/>
          <p:nvPr/>
        </p:nvSpPr>
        <p:spPr>
          <a:xfrm>
            <a:off x="2032000" y="4727503"/>
            <a:ext cx="4236278" cy="970931"/>
          </a:xfrm>
          <a:prstGeom prst="rect">
            <a:avLst/>
          </a:pr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8" name="Rettangolo arrotondato 7"/>
          <p:cNvSpPr/>
          <p:nvPr/>
        </p:nvSpPr>
        <p:spPr>
          <a:xfrm>
            <a:off x="2372139" y="4837044"/>
            <a:ext cx="2319131" cy="5565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INNI AD ALLAH</a:t>
            </a:r>
            <a:endParaRPr lang="it-IT" dirty="0">
              <a:solidFill>
                <a:schemeClr val="tx1"/>
              </a:solidFill>
            </a:endParaRPr>
          </a:p>
        </p:txBody>
      </p:sp>
    </p:spTree>
    <p:extLst>
      <p:ext uri="{BB962C8B-B14F-4D97-AF65-F5344CB8AC3E}">
        <p14:creationId xmlns:p14="http://schemas.microsoft.com/office/powerpoint/2010/main" val="269992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2"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6" grpId="2">
        <p:bldAsOne/>
      </p:bldGraphic>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620982" y="515359"/>
            <a:ext cx="10372235" cy="6120967"/>
          </a:xfrm>
          <a:prstGeom prst="rect">
            <a:avLst/>
          </a:prstGeom>
        </p:spPr>
      </p:pic>
      <p:sp>
        <p:nvSpPr>
          <p:cNvPr id="2" name="Titolo 1"/>
          <p:cNvSpPr>
            <a:spLocks noGrp="1"/>
          </p:cNvSpPr>
          <p:nvPr>
            <p:ph type="title"/>
          </p:nvPr>
        </p:nvSpPr>
        <p:spPr>
          <a:xfrm>
            <a:off x="1951904" y="3228109"/>
            <a:ext cx="6166860" cy="2549237"/>
          </a:xfrm>
        </p:spPr>
        <p:txBody>
          <a:bodyPr>
            <a:noAutofit/>
          </a:bodyPr>
          <a:lstStyle/>
          <a:p>
            <a:pPr algn="ctr"/>
            <a:r>
              <a:rPr lang="it-IT" sz="3200" b="1" dirty="0" smtClean="0"/>
              <a:t>Dal Corano deduciamo che la vita è vista come un ciclo che inizia dalla creazione, all’età matura e si conclude con la morte</a:t>
            </a:r>
            <a:endParaRPr lang="it-IT" sz="3200" b="1" dirty="0">
              <a:effectLst/>
            </a:endParaRPr>
          </a:p>
        </p:txBody>
      </p:sp>
    </p:spTree>
    <p:extLst>
      <p:ext uri="{BB962C8B-B14F-4D97-AF65-F5344CB8AC3E}">
        <p14:creationId xmlns:p14="http://schemas.microsoft.com/office/powerpoint/2010/main" val="645628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1620982" y="515359"/>
            <a:ext cx="10372235" cy="6120967"/>
          </a:xfrm>
          <a:prstGeom prst="rect">
            <a:avLst/>
          </a:prstGeom>
        </p:spPr>
      </p:pic>
      <mc:AlternateContent xmlns:mc="http://schemas.openxmlformats.org/markup-compatibility/2006" xmlns:a14="http://schemas.microsoft.com/office/drawing/2010/main">
        <mc:Choice Requires="a14">
          <p:sp>
            <p:nvSpPr>
              <p:cNvPr id="2" name="Titolo 1"/>
              <p:cNvSpPr>
                <a:spLocks noGrp="1"/>
              </p:cNvSpPr>
              <p:nvPr>
                <p:ph type="title"/>
              </p:nvPr>
            </p:nvSpPr>
            <p:spPr>
              <a:xfrm>
                <a:off x="1951904" y="2663687"/>
                <a:ext cx="6166860" cy="3113659"/>
              </a:xfrm>
            </p:spPr>
            <p:txBody>
              <a:bodyPr>
                <a:noAutofit/>
              </a:bodyPr>
              <a:lstStyle/>
              <a:p>
                <a:pPr algn="ctr"/>
                <a14:m>
                  <m:oMathPara xmlns:m="http://schemas.openxmlformats.org/officeDocument/2006/math">
                    <m:oMathParaPr>
                      <m:jc m:val="centerGroup"/>
                    </m:oMathParaPr>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r>
                        <a:rPr lang="it-IT" sz="3200" b="1" i="1" smtClean="0">
                          <a:effectLst/>
                          <a:latin typeface="Cambria Math" panose="02040503050406030204" pitchFamily="18" charset="0"/>
                          <a:ea typeface="Cambria Math" panose="02040503050406030204" pitchFamily="18" charset="0"/>
                        </a:rPr>
                        <m:t>𝑬</m:t>
                      </m:r>
                      <m:r>
                        <a:rPr lang="it-IT" sz="3200" b="1" i="1" smtClean="0">
                          <a:effectLst/>
                          <a:latin typeface="Cambria Math" panose="02040503050406030204" pitchFamily="18" charset="0"/>
                          <a:ea typeface="Cambria Math" panose="02040503050406030204" pitchFamily="18" charset="0"/>
                        </a:rPr>
                        <m:t>′</m:t>
                      </m:r>
                      <m:r>
                        <a:rPr lang="it-IT" sz="3200" b="1" i="1" smtClean="0">
                          <a:effectLst/>
                          <a:latin typeface="Cambria Math" panose="02040503050406030204" pitchFamily="18" charset="0"/>
                          <a:ea typeface="Cambria Math" panose="02040503050406030204" pitchFamily="18" charset="0"/>
                        </a:rPr>
                        <m:t>𝑳𝒖𝒊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𝒄𝒉𝒆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𝒗𝒊</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𝒉𝒂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𝒄𝒓𝒆𝒂𝒕𝒐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𝒔𝒖𝒍𝒍𝒂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𝒕𝒆𝒓𝒓𝒂</m:t>
                      </m:r>
                      <m:r>
                        <a:rPr lang="it-IT" sz="3200" b="1" i="1" smtClean="0">
                          <a:effectLst/>
                          <a:latin typeface="Cambria Math" panose="02040503050406030204" pitchFamily="18" charset="0"/>
                          <a:ea typeface="Cambria Math" panose="02040503050406030204" pitchFamily="18" charset="0"/>
                        </a:rPr>
                        <m:t> </m:t>
                      </m:r>
                    </m:oMath>
                  </m:oMathPara>
                </a14:m>
                <a:r>
                  <a:rPr lang="it-IT" sz="3200" b="1" i="1" dirty="0" smtClean="0">
                    <a:effectLst/>
                    <a:latin typeface="Cambria Math" panose="02040503050406030204" pitchFamily="18" charset="0"/>
                    <a:ea typeface="Cambria Math" panose="02040503050406030204" pitchFamily="18" charset="0"/>
                  </a:rPr>
                  <a:t/>
                </a:r>
                <a:br>
                  <a:rPr lang="it-IT" sz="3200" b="1" i="1" dirty="0" smtClean="0">
                    <a:effectLst/>
                    <a:latin typeface="Cambria Math" panose="02040503050406030204" pitchFamily="18" charset="0"/>
                    <a:ea typeface="Cambria Math" panose="02040503050406030204" pitchFamily="18" charset="0"/>
                  </a:rPr>
                </a:br>
                <a14:m>
                  <m:oMath xmlns:m="http://schemas.openxmlformats.org/officeDocument/2006/math">
                    <m:r>
                      <a:rPr lang="it-IT" sz="3200" b="1" i="1" smtClean="0">
                        <a:effectLst/>
                        <a:latin typeface="Cambria Math" panose="02040503050406030204" pitchFamily="18" charset="0"/>
                        <a:ea typeface="Cambria Math" panose="02040503050406030204" pitchFamily="18" charset="0"/>
                      </a:rPr>
                      <m:t>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𝒉𝒂</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𝒔𝒕𝒂𝒃𝒊𝒍𝒊𝒕𝒐</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𝒊𝒍</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𝒕𝒆𝒓𝒎𝒊𝒏𝒆</m:t>
                    </m:r>
                    <m:r>
                      <a:rPr lang="it-IT" sz="3200" b="1" i="1" smtClean="0">
                        <a:effectLst/>
                        <a:latin typeface="Cambria Math" panose="02040503050406030204" pitchFamily="18" charset="0"/>
                        <a:ea typeface="Cambria Math" panose="02040503050406030204" pitchFamily="18" charset="0"/>
                      </a:rPr>
                      <m:t> </m:t>
                    </m:r>
                    <m:r>
                      <a:rPr lang="it-IT" sz="3200" b="1" i="1" smtClean="0">
                        <a:effectLst/>
                        <a:latin typeface="Cambria Math" panose="02040503050406030204" pitchFamily="18" charset="0"/>
                        <a:ea typeface="Cambria Math" panose="02040503050406030204" pitchFamily="18" charset="0"/>
                      </a:rPr>
                      <m:t>𝒗𝒐𝒔𝒕𝒓𝒐</m:t>
                    </m:r>
                  </m:oMath>
                </a14:m>
                <a:r>
                  <a:rPr lang="it-IT" sz="3200" b="1" i="1" dirty="0" smtClean="0">
                    <a:effectLst/>
                    <a:latin typeface="Cambria" panose="02040503050406030204" pitchFamily="18" charset="0"/>
                    <a:ea typeface="Cambria" panose="02040503050406030204" pitchFamily="18" charset="0"/>
                  </a:rPr>
                  <a:t>… eppure ancora dubitate</a:t>
                </a:r>
                <a14:m>
                  <m:oMath xmlns:m="http://schemas.openxmlformats.org/officeDocument/2006/math">
                    <m:r>
                      <a:rPr lang="it-IT" sz="3200" b="1" i="1" smtClean="0">
                        <a:effectLst/>
                        <a:latin typeface="Cambria Math" panose="02040503050406030204" pitchFamily="18" charset="0"/>
                        <a:ea typeface="Cambria Math" panose="02040503050406030204" pitchFamily="18" charset="0"/>
                      </a:rPr>
                      <m:t>≫</m:t>
                    </m:r>
                  </m:oMath>
                </a14:m>
                <a:r>
                  <a:rPr lang="it-IT" sz="3200" b="1" dirty="0" smtClean="0">
                    <a:effectLst/>
                  </a:rPr>
                  <a:t/>
                </a:r>
                <a:br>
                  <a:rPr lang="it-IT" sz="3200" b="1" dirty="0" smtClean="0">
                    <a:effectLst/>
                  </a:rPr>
                </a:br>
                <a:r>
                  <a:rPr lang="it-IT" sz="3200" b="1" dirty="0" smtClean="0"/>
                  <a:t>XI </a:t>
                </a:r>
                <a:r>
                  <a:rPr lang="it-IT" sz="3200" b="1" dirty="0" err="1" smtClean="0"/>
                  <a:t>Sura</a:t>
                </a:r>
                <a:r>
                  <a:rPr lang="it-IT" sz="3200" b="1" dirty="0" smtClean="0"/>
                  <a:t> </a:t>
                </a:r>
                <a:r>
                  <a:rPr lang="it-IT" sz="3200" b="1" dirty="0" err="1" smtClean="0"/>
                  <a:t>vers</a:t>
                </a:r>
                <a:r>
                  <a:rPr lang="it-IT" sz="3200" b="1" dirty="0" smtClean="0"/>
                  <a:t>. N. 2</a:t>
                </a:r>
                <a:r>
                  <a:rPr lang="it-IT" sz="3200" b="1" dirty="0" smtClean="0">
                    <a:effectLst/>
                  </a:rPr>
                  <a:t> </a:t>
                </a:r>
                <a:endParaRPr lang="it-IT" sz="3200" b="1" dirty="0">
                  <a:effectLst/>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951904" y="2663687"/>
                <a:ext cx="6166860" cy="3113659"/>
              </a:xfrm>
              <a:blipFill rotWithShape="0">
                <a:blip r:embed="rId3"/>
                <a:stretch>
                  <a:fillRect l="-8004" r="-5534" b="-6654"/>
                </a:stretch>
              </a:blipFill>
            </p:spPr>
            <p:txBody>
              <a:bodyPr/>
              <a:lstStyle/>
              <a:p>
                <a:r>
                  <a:rPr lang="it-IT">
                    <a:noFill/>
                  </a:rPr>
                  <a:t> </a:t>
                </a:r>
              </a:p>
            </p:txBody>
          </p:sp>
        </mc:Fallback>
      </mc:AlternateContent>
    </p:spTree>
    <p:extLst>
      <p:ext uri="{BB962C8B-B14F-4D97-AF65-F5344CB8AC3E}">
        <p14:creationId xmlns:p14="http://schemas.microsoft.com/office/powerpoint/2010/main" val="3216739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2946</TotalTime>
  <Words>272</Words>
  <Application>Microsoft Office PowerPoint</Application>
  <PresentationFormat>Widescreen</PresentationFormat>
  <Paragraphs>45</Paragraphs>
  <Slides>22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AR BERKLEY</vt:lpstr>
      <vt:lpstr>Arial</vt:lpstr>
      <vt:lpstr>Cambria</vt:lpstr>
      <vt:lpstr>Cambria Math</vt:lpstr>
      <vt:lpstr>Century Gothic</vt:lpstr>
      <vt:lpstr>Wingdings 3</vt:lpstr>
      <vt:lpstr>Filo</vt:lpstr>
      <vt:lpstr>La morte nell’Islam</vt:lpstr>
      <vt:lpstr>Le religioni monoteiste sono come grandi famiglie imparentate tra loro. Troviamo, infatti, numerosi elementi comuni…in particolar modo per quanto riguarda il concetto di morte.</vt:lpstr>
      <vt:lpstr>≪Egli ha creato l^′ aldilà  come un luogo di ricompensa  per i suo servitori fedeli  solo perchè questo mondo  non è abbastanza grande  per quello che Egli vuole donare  loro e perché li considera troppo , in un luogo che non ha  durata≫ Cit. Ibn Ata Allah</vt:lpstr>
      <vt:lpstr>≪Ad Allah apparteniamo  ed a Lui facciamo ritorno≫ Corano – II sura (Al Baqara)</vt:lpstr>
      <vt:lpstr>IL CORANO: parola di Allah tramandato alle genti Hifz Kalimat Allah (difesa/conservazione della parola di Dio)</vt:lpstr>
      <vt:lpstr>Corano: monito per tutte le genti, le sure trattano argomenti diversi…</vt:lpstr>
      <vt:lpstr>Presentazione standard di PowerPoint</vt:lpstr>
      <vt:lpstr>Dal Corano deduciamo che la vita è vista come un ciclo che inizia dalla creazione, all’età matura e si conclude con la morte</vt:lpstr>
      <vt:lpstr>≪E′Lui che vi ha creato sulla terra  e ha stabilito il termine vostro… eppure ancora dubitate≫ XI Sura vers. N. 2 </vt:lpstr>
      <vt:lpstr>≪In verità creammo l^′ uomo  da un estratto di argilla, poi ne facemmo una goccia di sperma (posta) in un sicuro ricettacolo. Poi di questa goccia facemmo un’aderenza e, dell’aderenza. Un embrione, dall’embrione creammo le ossa e le rivestimmo di carne.  E quindi ne facemmo un’altra creatura≫ XXIII Sura vers. N. 12-14 </vt:lpstr>
      <vt:lpstr>≪La morte vi coglierà ovunque sarete fosse anche in torri fortificate≫  VI Sura vers. N. 7-8 </vt:lpstr>
      <vt:lpstr>≪In verità la mia orazione, i mio rito,  la mia vita e la mia morte, appartengono ad Allah, sognore dei mondi≫  VI Sura vers. N. 162 </vt:lpstr>
      <vt:lpstr>≪In verità gli ingiusti non prospereranno… la vita presente non è che un gioco effimero, l’altra è certamente migliore per quelli che temono Allah. Non capite dunque?≫  XI Sura vers. N. 20-32 </vt:lpstr>
      <vt:lpstr>Al momento del trapasso  ogni credente ottiene la rivelazione del proprio destino nell’aldilà.</vt:lpstr>
      <vt:lpstr>≪In quel giorno l^′ unico peso sarà la verità  e quelli che avranno le bilance pesanti, quelli saranno i fortunati, mentre quelli che avranno le bilance leggere, quelli saranno coloro che avranno perduto sé stessi, perché sono stati ingiusti contro i nostri segni≫ VII Sura Vers. N. 8-9</vt:lpstr>
      <vt:lpstr>Rituali funebri nell’islam</vt:lpstr>
      <vt:lpstr>1)Il lavaggio rituale: GHUSL  2)L’avvolgimento nel sudario</vt:lpstr>
      <vt:lpstr>Il funerale e il corteo funebre</vt:lpstr>
      <vt:lpstr>Presentazione standard di PowerPoint</vt:lpstr>
      <vt:lpstr>REGOLAMENTO NAZIONALE IN MATERIA DI COSTRUZIONE REPARTI SPECIALI CIMITERIALI </vt:lpstr>
      <vt:lpstr>ART. 100 D.P.R. 10/09/1990 N. 285</vt:lpstr>
      <vt:lpstr>GRAZIE PER L’ATTENZIONE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morte nell’Islam</dc:title>
  <dc:creator>Francesca Rossi</dc:creator>
  <cp:lastModifiedBy>Luisa Di Loreto</cp:lastModifiedBy>
  <cp:revision>21</cp:revision>
  <dcterms:created xsi:type="dcterms:W3CDTF">2022-06-12T19:12:24Z</dcterms:created>
  <dcterms:modified xsi:type="dcterms:W3CDTF">2022-06-24T09:29:22Z</dcterms:modified>
</cp:coreProperties>
</file>