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81" r:id="rId2"/>
    <p:sldId id="320" r:id="rId3"/>
    <p:sldId id="322" r:id="rId4"/>
    <p:sldId id="283" r:id="rId5"/>
    <p:sldId id="323" r:id="rId6"/>
    <p:sldId id="325" r:id="rId7"/>
    <p:sldId id="338" r:id="rId8"/>
    <p:sldId id="342" r:id="rId9"/>
    <p:sldId id="344" r:id="rId10"/>
    <p:sldId id="285" r:id="rId11"/>
    <p:sldId id="346" r:id="rId12"/>
    <p:sldId id="347" r:id="rId13"/>
    <p:sldId id="286" r:id="rId14"/>
    <p:sldId id="351" r:id="rId15"/>
    <p:sldId id="385" r:id="rId16"/>
    <p:sldId id="290" r:id="rId17"/>
    <p:sldId id="354" r:id="rId18"/>
    <p:sldId id="294" r:id="rId19"/>
    <p:sldId id="337" r:id="rId20"/>
    <p:sldId id="356" r:id="rId21"/>
    <p:sldId id="295" r:id="rId22"/>
    <p:sldId id="357" r:id="rId23"/>
    <p:sldId id="361" r:id="rId24"/>
    <p:sldId id="372" r:id="rId25"/>
    <p:sldId id="362" r:id="rId26"/>
    <p:sldId id="364" r:id="rId27"/>
    <p:sldId id="366" r:id="rId28"/>
    <p:sldId id="365" r:id="rId29"/>
    <p:sldId id="374" r:id="rId30"/>
    <p:sldId id="375" r:id="rId31"/>
    <p:sldId id="367" r:id="rId32"/>
    <p:sldId id="377" r:id="rId33"/>
    <p:sldId id="386" r:id="rId34"/>
    <p:sldId id="378" r:id="rId35"/>
    <p:sldId id="387" r:id="rId36"/>
    <p:sldId id="382" r:id="rId37"/>
    <p:sldId id="368" r:id="rId38"/>
    <p:sldId id="369" r:id="rId39"/>
    <p:sldId id="370" r:id="rId40"/>
    <p:sldId id="383" r:id="rId41"/>
    <p:sldId id="384" r:id="rId42"/>
    <p:sldId id="329" r:id="rId43"/>
    <p:sldId id="298" r:id="rId44"/>
    <p:sldId id="330" r:id="rId45"/>
    <p:sldId id="300" r:id="rId46"/>
    <p:sldId id="303" r:id="rId47"/>
    <p:sldId id="299" r:id="rId48"/>
    <p:sldId id="304" r:id="rId49"/>
    <p:sldId id="38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94622" autoAdjust="0"/>
  </p:normalViewPr>
  <p:slideViewPr>
    <p:cSldViewPr snapToGrid="0">
      <p:cViewPr varScale="1">
        <p:scale>
          <a:sx n="101" d="100"/>
          <a:sy n="101" d="100"/>
        </p:scale>
        <p:origin x="72"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74D11-82B9-4C47-A840-2B65B07FB513}" type="doc">
      <dgm:prSet loTypeId="urn:microsoft.com/office/officeart/2005/8/layout/venn3" loCatId="relationship" qsTypeId="urn:microsoft.com/office/officeart/2005/8/quickstyle/3d2#1" qsCatId="3D" csTypeId="urn:microsoft.com/office/officeart/2005/8/colors/colorful4" csCatId="colorful" phldr="1"/>
      <dgm:spPr/>
      <dgm:t>
        <a:bodyPr/>
        <a:lstStyle/>
        <a:p>
          <a:endParaRPr lang="it-IT"/>
        </a:p>
      </dgm:t>
    </dgm:pt>
    <dgm:pt modelId="{DC88F716-AFC0-4A66-A2AD-CDCC0DD13297}">
      <dgm:prSet custT="1"/>
      <dgm:spPr>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it-IT" sz="1800" b="0" dirty="0" smtClean="0"/>
            <a:t>Autorizzazioni  alla realizzazione di strutture e all’esercizio di attività sanitarie e socio-sanitarie</a:t>
          </a:r>
          <a:endParaRPr lang="it-IT" sz="1800" b="0" dirty="0"/>
        </a:p>
      </dgm:t>
    </dgm:pt>
    <dgm:pt modelId="{0F472F71-D026-4C90-B62D-7020223EB29C}" type="parTrans" cxnId="{5D4929A2-76C3-4B70-A0C8-FADE83D2CEA9}">
      <dgm:prSet/>
      <dgm:spPr/>
      <dgm:t>
        <a:bodyPr/>
        <a:lstStyle/>
        <a:p>
          <a:endParaRPr lang="it-IT"/>
        </a:p>
      </dgm:t>
    </dgm:pt>
    <dgm:pt modelId="{5F959A77-230A-43D4-A589-20C77B6F5DE2}" type="sibTrans" cxnId="{5D4929A2-76C3-4B70-A0C8-FADE83D2CEA9}">
      <dgm:prSet/>
      <dgm:spPr/>
      <dgm:t>
        <a:bodyPr/>
        <a:lstStyle/>
        <a:p>
          <a:endParaRPr lang="it-IT"/>
        </a:p>
      </dgm:t>
    </dgm:pt>
    <dgm:pt modelId="{CF6EE1EB-E34E-423C-B962-2C25F25910B8}">
      <dgm:prSet custT="1"/>
      <dgm:spPr>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it-IT" sz="3200" b="1" i="1" dirty="0" smtClean="0">
              <a:solidFill>
                <a:srgbClr val="FF0000"/>
              </a:solidFill>
            </a:rPr>
            <a:t>Accreditamento istituzionale</a:t>
          </a:r>
          <a:endParaRPr lang="it-IT" sz="3200" b="1" i="1" dirty="0">
            <a:solidFill>
              <a:srgbClr val="FF0000"/>
            </a:solidFill>
          </a:endParaRPr>
        </a:p>
      </dgm:t>
    </dgm:pt>
    <dgm:pt modelId="{69202FB0-47DA-4D4B-A6BA-D90A5150CA2A}" type="parTrans" cxnId="{3F7C7E08-7008-425B-AC45-DBB17741D73D}">
      <dgm:prSet/>
      <dgm:spPr/>
      <dgm:t>
        <a:bodyPr/>
        <a:lstStyle/>
        <a:p>
          <a:endParaRPr lang="it-IT"/>
        </a:p>
      </dgm:t>
    </dgm:pt>
    <dgm:pt modelId="{322C7BC4-F60B-47F0-BA82-616307AB4EA3}" type="sibTrans" cxnId="{3F7C7E08-7008-425B-AC45-DBB17741D73D}">
      <dgm:prSet/>
      <dgm:spPr/>
      <dgm:t>
        <a:bodyPr/>
        <a:lstStyle/>
        <a:p>
          <a:endParaRPr lang="it-IT"/>
        </a:p>
      </dgm:t>
    </dgm:pt>
    <dgm:pt modelId="{37E0EC7F-54C5-4855-9D22-B14DC8C959FE}">
      <dgm:prSet custT="1"/>
      <dgm:spPr>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it-IT" sz="1400" b="1" i="0" dirty="0" smtClean="0"/>
            <a:t>Art.8 </a:t>
          </a:r>
          <a:r>
            <a:rPr lang="it-IT" sz="1400" b="1" i="0" dirty="0" err="1" smtClean="0"/>
            <a:t>quinquies</a:t>
          </a:r>
          <a:endParaRPr lang="it-IT" sz="1400" b="1" i="0" dirty="0" smtClean="0"/>
        </a:p>
      </dgm:t>
    </dgm:pt>
    <dgm:pt modelId="{ADD30592-877A-49E3-B7ED-5DE2088C3F13}" type="parTrans" cxnId="{67308E7A-901E-436F-BA3C-1534A69FD952}">
      <dgm:prSet/>
      <dgm:spPr/>
      <dgm:t>
        <a:bodyPr/>
        <a:lstStyle/>
        <a:p>
          <a:endParaRPr lang="it-IT"/>
        </a:p>
      </dgm:t>
    </dgm:pt>
    <dgm:pt modelId="{B96A4392-1948-4F2C-A292-1B83549CBB59}" type="sibTrans" cxnId="{67308E7A-901E-436F-BA3C-1534A69FD952}">
      <dgm:prSet/>
      <dgm:spPr/>
      <dgm:t>
        <a:bodyPr/>
        <a:lstStyle/>
        <a:p>
          <a:endParaRPr lang="it-IT"/>
        </a:p>
      </dgm:t>
    </dgm:pt>
    <dgm:pt modelId="{5B1D265E-049D-4174-8799-B1BD987BC7AD}">
      <dgm:prSet custT="1"/>
      <dgm:spPr>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lIns="36000" tIns="0"/>
        <a:lstStyle/>
        <a:p>
          <a:r>
            <a:rPr lang="it-IT" sz="1800" b="1" i="0" dirty="0" smtClean="0">
              <a:solidFill>
                <a:srgbClr val="FF0000"/>
              </a:solidFill>
            </a:rPr>
            <a:t>Art. 8 </a:t>
          </a:r>
          <a:r>
            <a:rPr lang="it-IT" sz="1800" b="1" i="0" dirty="0" err="1" smtClean="0">
              <a:solidFill>
                <a:srgbClr val="FF0000"/>
              </a:solidFill>
            </a:rPr>
            <a:t>quater</a:t>
          </a:r>
          <a:r>
            <a:rPr lang="it-IT" sz="1800" b="1" i="0" dirty="0" smtClean="0">
              <a:solidFill>
                <a:srgbClr val="FF0000"/>
              </a:solidFill>
            </a:rPr>
            <a:t> </a:t>
          </a:r>
          <a:endParaRPr lang="it-IT" sz="1800" i="0" dirty="0">
            <a:solidFill>
              <a:srgbClr val="FF0000"/>
            </a:solidFill>
          </a:endParaRPr>
        </a:p>
      </dgm:t>
    </dgm:pt>
    <dgm:pt modelId="{B1AC8E21-BE01-4002-BB58-68787B1E6391}" type="parTrans" cxnId="{9DC34CD5-70EC-45FB-B080-04CE1EF52486}">
      <dgm:prSet/>
      <dgm:spPr/>
      <dgm:t>
        <a:bodyPr/>
        <a:lstStyle/>
        <a:p>
          <a:endParaRPr lang="it-IT"/>
        </a:p>
      </dgm:t>
    </dgm:pt>
    <dgm:pt modelId="{0BF96695-0C47-4F7C-954B-6F0FE932C704}" type="sibTrans" cxnId="{9DC34CD5-70EC-45FB-B080-04CE1EF52486}">
      <dgm:prSet/>
      <dgm:spPr/>
      <dgm:t>
        <a:bodyPr/>
        <a:lstStyle/>
        <a:p>
          <a:endParaRPr lang="it-IT"/>
        </a:p>
      </dgm:t>
    </dgm:pt>
    <dgm:pt modelId="{FD687D1F-8276-4F59-AB70-6380B2CA9F2A}">
      <dgm:prSet custT="1"/>
      <dgm:spPr>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it-IT" sz="1400" b="1" i="0" dirty="0" smtClean="0"/>
            <a:t>Art. 8 </a:t>
          </a:r>
          <a:r>
            <a:rPr lang="it-IT" sz="1400" b="1" i="0" dirty="0" err="1" smtClean="0"/>
            <a:t>ter</a:t>
          </a:r>
          <a:endParaRPr lang="it-IT" sz="1400" b="1" i="0" dirty="0"/>
        </a:p>
      </dgm:t>
    </dgm:pt>
    <dgm:pt modelId="{79F14C0E-689F-452E-9A6D-48A42FE200E2}" type="sibTrans" cxnId="{926CD381-B209-45D2-8F3A-BB2669A086A8}">
      <dgm:prSet/>
      <dgm:spPr/>
      <dgm:t>
        <a:bodyPr/>
        <a:lstStyle/>
        <a:p>
          <a:endParaRPr lang="it-IT"/>
        </a:p>
      </dgm:t>
    </dgm:pt>
    <dgm:pt modelId="{F7382803-1728-4693-A7B3-DF61A450EAE5}" type="parTrans" cxnId="{926CD381-B209-45D2-8F3A-BB2669A086A8}">
      <dgm:prSet/>
      <dgm:spPr/>
      <dgm:t>
        <a:bodyPr/>
        <a:lstStyle/>
        <a:p>
          <a:endParaRPr lang="it-IT"/>
        </a:p>
      </dgm:t>
    </dgm:pt>
    <dgm:pt modelId="{988D2579-4044-468B-BC3E-BA3623AE4F8D}">
      <dgm:prSet custT="1"/>
      <dgm:spPr>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it-IT" sz="1800" b="0" dirty="0" smtClean="0"/>
            <a:t>Accordi Contrattuali</a:t>
          </a:r>
          <a:endParaRPr lang="it-IT" sz="1800" b="0" dirty="0"/>
        </a:p>
      </dgm:t>
    </dgm:pt>
    <dgm:pt modelId="{12E53531-2206-4AF1-A5D0-5BE6E7A27396}" type="parTrans" cxnId="{47E78E09-289D-4AA0-BABE-9B9F0DAC5843}">
      <dgm:prSet/>
      <dgm:spPr/>
      <dgm:t>
        <a:bodyPr/>
        <a:lstStyle/>
        <a:p>
          <a:endParaRPr lang="it-IT"/>
        </a:p>
      </dgm:t>
    </dgm:pt>
    <dgm:pt modelId="{81CB7AE1-4D78-4314-812D-3B647EA114AC}" type="sibTrans" cxnId="{47E78E09-289D-4AA0-BABE-9B9F0DAC5843}">
      <dgm:prSet/>
      <dgm:spPr/>
      <dgm:t>
        <a:bodyPr/>
        <a:lstStyle/>
        <a:p>
          <a:endParaRPr lang="it-IT"/>
        </a:p>
      </dgm:t>
    </dgm:pt>
    <dgm:pt modelId="{5C633B8C-90E4-4776-8641-4488513C763A}" type="pres">
      <dgm:prSet presAssocID="{BD874D11-82B9-4C47-A840-2B65B07FB513}" presName="Name0" presStyleCnt="0">
        <dgm:presLayoutVars>
          <dgm:dir/>
          <dgm:resizeHandles val="exact"/>
        </dgm:presLayoutVars>
      </dgm:prSet>
      <dgm:spPr/>
      <dgm:t>
        <a:bodyPr/>
        <a:lstStyle/>
        <a:p>
          <a:endParaRPr lang="it-IT"/>
        </a:p>
      </dgm:t>
    </dgm:pt>
    <dgm:pt modelId="{9AB6FCB8-025E-47BF-939E-708B9F2A4D93}" type="pres">
      <dgm:prSet presAssocID="{FD687D1F-8276-4F59-AB70-6380B2CA9F2A}" presName="Name5" presStyleLbl="vennNode1" presStyleIdx="0" presStyleCnt="6" custScaleX="121829" custScaleY="88154" custLinFactX="68941" custLinFactNeighborX="100000" custLinFactNeighborY="81566">
        <dgm:presLayoutVars>
          <dgm:bulletEnabled val="1"/>
        </dgm:presLayoutVars>
      </dgm:prSet>
      <dgm:spPr/>
      <dgm:t>
        <a:bodyPr/>
        <a:lstStyle/>
        <a:p>
          <a:endParaRPr lang="it-IT"/>
        </a:p>
      </dgm:t>
    </dgm:pt>
    <dgm:pt modelId="{81785A48-881E-435F-A755-1A1021A98FD8}" type="pres">
      <dgm:prSet presAssocID="{79F14C0E-689F-452E-9A6D-48A42FE200E2}" presName="space" presStyleCnt="0"/>
      <dgm:spPr/>
    </dgm:pt>
    <dgm:pt modelId="{A35DAAAC-BA9B-40BE-903E-5A1BC85BDE3A}" type="pres">
      <dgm:prSet presAssocID="{DC88F716-AFC0-4A66-A2AD-CDCC0DD13297}" presName="Name5" presStyleLbl="vennNode1" presStyleIdx="1" presStyleCnt="6" custScaleX="349081" custScaleY="260510" custLinFactX="40274" custLinFactNeighborX="100000" custLinFactNeighborY="-19641">
        <dgm:presLayoutVars>
          <dgm:bulletEnabled val="1"/>
        </dgm:presLayoutVars>
      </dgm:prSet>
      <dgm:spPr/>
      <dgm:t>
        <a:bodyPr/>
        <a:lstStyle/>
        <a:p>
          <a:endParaRPr lang="it-IT"/>
        </a:p>
      </dgm:t>
    </dgm:pt>
    <dgm:pt modelId="{E9BD05B9-DC62-4CE9-BF90-1E9788521782}" type="pres">
      <dgm:prSet presAssocID="{5F959A77-230A-43D4-A589-20C77B6F5DE2}" presName="space" presStyleCnt="0"/>
      <dgm:spPr/>
    </dgm:pt>
    <dgm:pt modelId="{CABF1B49-69B6-4ECC-9642-179356CB84F7}" type="pres">
      <dgm:prSet presAssocID="{CF6EE1EB-E34E-423C-B962-2C25F25910B8}" presName="Name5" presStyleLbl="vennNode1" presStyleIdx="2" presStyleCnt="6" custScaleX="586221" custScaleY="378150" custLinFactX="61779" custLinFactNeighborX="100000" custLinFactNeighborY="-14415">
        <dgm:presLayoutVars>
          <dgm:bulletEnabled val="1"/>
        </dgm:presLayoutVars>
      </dgm:prSet>
      <dgm:spPr/>
      <dgm:t>
        <a:bodyPr/>
        <a:lstStyle/>
        <a:p>
          <a:endParaRPr lang="it-IT"/>
        </a:p>
      </dgm:t>
    </dgm:pt>
    <dgm:pt modelId="{0B6FE53A-BAB6-4EF5-B777-65832702DEF4}" type="pres">
      <dgm:prSet presAssocID="{322C7BC4-F60B-47F0-BA82-616307AB4EA3}" presName="space" presStyleCnt="0"/>
      <dgm:spPr/>
    </dgm:pt>
    <dgm:pt modelId="{01BBBA25-FCF6-414A-AFDC-5DF6499CFBCD}" type="pres">
      <dgm:prSet presAssocID="{37E0EC7F-54C5-4855-9D22-B14DC8C959FE}" presName="Name5" presStyleLbl="vennNode1" presStyleIdx="3" presStyleCnt="6" custScaleX="164233" custScaleY="95275" custLinFactX="215316" custLinFactY="23495" custLinFactNeighborX="300000" custLinFactNeighborY="100000">
        <dgm:presLayoutVars>
          <dgm:bulletEnabled val="1"/>
        </dgm:presLayoutVars>
      </dgm:prSet>
      <dgm:spPr/>
      <dgm:t>
        <a:bodyPr/>
        <a:lstStyle/>
        <a:p>
          <a:endParaRPr lang="it-IT"/>
        </a:p>
      </dgm:t>
    </dgm:pt>
    <dgm:pt modelId="{A449BAEF-BE20-4939-995E-ABDA6A9086A3}" type="pres">
      <dgm:prSet presAssocID="{B96A4392-1948-4F2C-A292-1B83549CBB59}" presName="space" presStyleCnt="0"/>
      <dgm:spPr/>
    </dgm:pt>
    <dgm:pt modelId="{003EC377-254D-4DAC-9249-5A075255ED1A}" type="pres">
      <dgm:prSet presAssocID="{5B1D265E-049D-4174-8799-B1BD987BC7AD}" presName="Name5" presStyleLbl="vennNode1" presStyleIdx="4" presStyleCnt="6" custScaleX="166999" custScaleY="116135" custLinFactX="-207514" custLinFactY="95442" custLinFactNeighborX="-300000" custLinFactNeighborY="100000">
        <dgm:presLayoutVars>
          <dgm:bulletEnabled val="1"/>
        </dgm:presLayoutVars>
      </dgm:prSet>
      <dgm:spPr/>
      <dgm:t>
        <a:bodyPr/>
        <a:lstStyle/>
        <a:p>
          <a:endParaRPr lang="it-IT"/>
        </a:p>
      </dgm:t>
    </dgm:pt>
    <dgm:pt modelId="{8A1E924E-4376-4452-9EB8-26E416594632}" type="pres">
      <dgm:prSet presAssocID="{0BF96695-0C47-4F7C-954B-6F0FE932C704}" presName="space" presStyleCnt="0"/>
      <dgm:spPr/>
    </dgm:pt>
    <dgm:pt modelId="{08B24D2F-D13A-492C-AF8A-0B6C6D18EF0C}" type="pres">
      <dgm:prSet presAssocID="{988D2579-4044-468B-BC3E-BA3623AE4F8D}" presName="Name5" presStyleLbl="vennNode1" presStyleIdx="5" presStyleCnt="6" custScaleX="343868" custScaleY="232903" custLinFactX="-146242" custLinFactNeighborX="-200000" custLinFactNeighborY="-22028">
        <dgm:presLayoutVars>
          <dgm:bulletEnabled val="1"/>
        </dgm:presLayoutVars>
      </dgm:prSet>
      <dgm:spPr/>
      <dgm:t>
        <a:bodyPr/>
        <a:lstStyle/>
        <a:p>
          <a:endParaRPr lang="it-IT"/>
        </a:p>
      </dgm:t>
    </dgm:pt>
  </dgm:ptLst>
  <dgm:cxnLst>
    <dgm:cxn modelId="{926CD381-B209-45D2-8F3A-BB2669A086A8}" srcId="{BD874D11-82B9-4C47-A840-2B65B07FB513}" destId="{FD687D1F-8276-4F59-AB70-6380B2CA9F2A}" srcOrd="0" destOrd="0" parTransId="{F7382803-1728-4693-A7B3-DF61A450EAE5}" sibTransId="{79F14C0E-689F-452E-9A6D-48A42FE200E2}"/>
    <dgm:cxn modelId="{208789D1-FC94-4546-BB71-B4E796E44BDD}" type="presOf" srcId="{CF6EE1EB-E34E-423C-B962-2C25F25910B8}" destId="{CABF1B49-69B6-4ECC-9642-179356CB84F7}" srcOrd="0" destOrd="0" presId="urn:microsoft.com/office/officeart/2005/8/layout/venn3"/>
    <dgm:cxn modelId="{3F7C7E08-7008-425B-AC45-DBB17741D73D}" srcId="{BD874D11-82B9-4C47-A840-2B65B07FB513}" destId="{CF6EE1EB-E34E-423C-B962-2C25F25910B8}" srcOrd="2" destOrd="0" parTransId="{69202FB0-47DA-4D4B-A6BA-D90A5150CA2A}" sibTransId="{322C7BC4-F60B-47F0-BA82-616307AB4EA3}"/>
    <dgm:cxn modelId="{95E92DEA-5EDE-4B24-A1F0-12975BA95A57}" type="presOf" srcId="{5B1D265E-049D-4174-8799-B1BD987BC7AD}" destId="{003EC377-254D-4DAC-9249-5A075255ED1A}" srcOrd="0" destOrd="0" presId="urn:microsoft.com/office/officeart/2005/8/layout/venn3"/>
    <dgm:cxn modelId="{5D4929A2-76C3-4B70-A0C8-FADE83D2CEA9}" srcId="{BD874D11-82B9-4C47-A840-2B65B07FB513}" destId="{DC88F716-AFC0-4A66-A2AD-CDCC0DD13297}" srcOrd="1" destOrd="0" parTransId="{0F472F71-D026-4C90-B62D-7020223EB29C}" sibTransId="{5F959A77-230A-43D4-A589-20C77B6F5DE2}"/>
    <dgm:cxn modelId="{9DC34CD5-70EC-45FB-B080-04CE1EF52486}" srcId="{BD874D11-82B9-4C47-A840-2B65B07FB513}" destId="{5B1D265E-049D-4174-8799-B1BD987BC7AD}" srcOrd="4" destOrd="0" parTransId="{B1AC8E21-BE01-4002-BB58-68787B1E6391}" sibTransId="{0BF96695-0C47-4F7C-954B-6F0FE932C704}"/>
    <dgm:cxn modelId="{83594476-E1AD-484F-B678-81C19BFDF8E0}" type="presOf" srcId="{988D2579-4044-468B-BC3E-BA3623AE4F8D}" destId="{08B24D2F-D13A-492C-AF8A-0B6C6D18EF0C}" srcOrd="0" destOrd="0" presId="urn:microsoft.com/office/officeart/2005/8/layout/venn3"/>
    <dgm:cxn modelId="{67308E7A-901E-436F-BA3C-1534A69FD952}" srcId="{BD874D11-82B9-4C47-A840-2B65B07FB513}" destId="{37E0EC7F-54C5-4855-9D22-B14DC8C959FE}" srcOrd="3" destOrd="0" parTransId="{ADD30592-877A-49E3-B7ED-5DE2088C3F13}" sibTransId="{B96A4392-1948-4F2C-A292-1B83549CBB59}"/>
    <dgm:cxn modelId="{AF14BC82-A516-44C2-A999-33B0C10A9BD2}" type="presOf" srcId="{37E0EC7F-54C5-4855-9D22-B14DC8C959FE}" destId="{01BBBA25-FCF6-414A-AFDC-5DF6499CFBCD}" srcOrd="0" destOrd="0" presId="urn:microsoft.com/office/officeart/2005/8/layout/venn3"/>
    <dgm:cxn modelId="{BE0591B6-04B4-4D13-BB1C-EC2B49A5739F}" type="presOf" srcId="{DC88F716-AFC0-4A66-A2AD-CDCC0DD13297}" destId="{A35DAAAC-BA9B-40BE-903E-5A1BC85BDE3A}" srcOrd="0" destOrd="0" presId="urn:microsoft.com/office/officeart/2005/8/layout/venn3"/>
    <dgm:cxn modelId="{72A621FF-0882-4FA6-9D26-C213E2C31621}" type="presOf" srcId="{FD687D1F-8276-4F59-AB70-6380B2CA9F2A}" destId="{9AB6FCB8-025E-47BF-939E-708B9F2A4D93}" srcOrd="0" destOrd="0" presId="urn:microsoft.com/office/officeart/2005/8/layout/venn3"/>
    <dgm:cxn modelId="{47E78E09-289D-4AA0-BABE-9B9F0DAC5843}" srcId="{BD874D11-82B9-4C47-A840-2B65B07FB513}" destId="{988D2579-4044-468B-BC3E-BA3623AE4F8D}" srcOrd="5" destOrd="0" parTransId="{12E53531-2206-4AF1-A5D0-5BE6E7A27396}" sibTransId="{81CB7AE1-4D78-4314-812D-3B647EA114AC}"/>
    <dgm:cxn modelId="{F324B385-E2A2-4539-BF9A-97415849E8D9}" type="presOf" srcId="{BD874D11-82B9-4C47-A840-2B65B07FB513}" destId="{5C633B8C-90E4-4776-8641-4488513C763A}" srcOrd="0" destOrd="0" presId="urn:microsoft.com/office/officeart/2005/8/layout/venn3"/>
    <dgm:cxn modelId="{D95E2E4D-5A6F-4611-AD7D-18D283945A81}" type="presParOf" srcId="{5C633B8C-90E4-4776-8641-4488513C763A}" destId="{9AB6FCB8-025E-47BF-939E-708B9F2A4D93}" srcOrd="0" destOrd="0" presId="urn:microsoft.com/office/officeart/2005/8/layout/venn3"/>
    <dgm:cxn modelId="{F557F660-42F9-481E-A8C8-A9054A1600FF}" type="presParOf" srcId="{5C633B8C-90E4-4776-8641-4488513C763A}" destId="{81785A48-881E-435F-A755-1A1021A98FD8}" srcOrd="1" destOrd="0" presId="urn:microsoft.com/office/officeart/2005/8/layout/venn3"/>
    <dgm:cxn modelId="{BDBF5A14-D555-4481-AFFC-647632C80572}" type="presParOf" srcId="{5C633B8C-90E4-4776-8641-4488513C763A}" destId="{A35DAAAC-BA9B-40BE-903E-5A1BC85BDE3A}" srcOrd="2" destOrd="0" presId="urn:microsoft.com/office/officeart/2005/8/layout/venn3"/>
    <dgm:cxn modelId="{296EE351-F107-4F5C-8E97-F3FAA691F4AA}" type="presParOf" srcId="{5C633B8C-90E4-4776-8641-4488513C763A}" destId="{E9BD05B9-DC62-4CE9-BF90-1E9788521782}" srcOrd="3" destOrd="0" presId="urn:microsoft.com/office/officeart/2005/8/layout/venn3"/>
    <dgm:cxn modelId="{FEC449A1-6317-41C3-B7CB-128ECB2BA927}" type="presParOf" srcId="{5C633B8C-90E4-4776-8641-4488513C763A}" destId="{CABF1B49-69B6-4ECC-9642-179356CB84F7}" srcOrd="4" destOrd="0" presId="urn:microsoft.com/office/officeart/2005/8/layout/venn3"/>
    <dgm:cxn modelId="{BA797336-AD52-42F9-80F0-F71247032F82}" type="presParOf" srcId="{5C633B8C-90E4-4776-8641-4488513C763A}" destId="{0B6FE53A-BAB6-4EF5-B777-65832702DEF4}" srcOrd="5" destOrd="0" presId="urn:microsoft.com/office/officeart/2005/8/layout/venn3"/>
    <dgm:cxn modelId="{0945B4C0-9E0F-462C-8D4D-2AC0695CF593}" type="presParOf" srcId="{5C633B8C-90E4-4776-8641-4488513C763A}" destId="{01BBBA25-FCF6-414A-AFDC-5DF6499CFBCD}" srcOrd="6" destOrd="0" presId="urn:microsoft.com/office/officeart/2005/8/layout/venn3"/>
    <dgm:cxn modelId="{80F02D23-D0E7-4D36-A4BD-D39890DFC965}" type="presParOf" srcId="{5C633B8C-90E4-4776-8641-4488513C763A}" destId="{A449BAEF-BE20-4939-995E-ABDA6A9086A3}" srcOrd="7" destOrd="0" presId="urn:microsoft.com/office/officeart/2005/8/layout/venn3"/>
    <dgm:cxn modelId="{EA000B64-FF09-4F97-80C8-3D787DDBC19B}" type="presParOf" srcId="{5C633B8C-90E4-4776-8641-4488513C763A}" destId="{003EC377-254D-4DAC-9249-5A075255ED1A}" srcOrd="8" destOrd="0" presId="urn:microsoft.com/office/officeart/2005/8/layout/venn3"/>
    <dgm:cxn modelId="{5C08590D-F7E7-428B-A995-64A66E53F791}" type="presParOf" srcId="{5C633B8C-90E4-4776-8641-4488513C763A}" destId="{8A1E924E-4376-4452-9EB8-26E416594632}" srcOrd="9" destOrd="0" presId="urn:microsoft.com/office/officeart/2005/8/layout/venn3"/>
    <dgm:cxn modelId="{D636EE4D-E011-49E2-A44B-A5FC90334417}" type="presParOf" srcId="{5C633B8C-90E4-4776-8641-4488513C763A}" destId="{08B24D2F-D13A-492C-AF8A-0B6C6D18EF0C}" srcOrd="10" destOrd="0" presId="urn:microsoft.com/office/officeart/2005/8/layout/ven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FBDBB-91C4-4E52-BAC1-FC416761FE3D}" type="doc">
      <dgm:prSet loTypeId="urn:microsoft.com/office/officeart/2005/8/layout/vList6" loCatId="process" qsTypeId="urn:microsoft.com/office/officeart/2005/8/quickstyle/simple1" qsCatId="simple" csTypeId="urn:microsoft.com/office/officeart/2005/8/colors/accent2_2" csCatId="accent2" phldr="1"/>
      <dgm:spPr/>
      <dgm:t>
        <a:bodyPr/>
        <a:lstStyle/>
        <a:p>
          <a:endParaRPr lang="it-IT"/>
        </a:p>
      </dgm:t>
    </dgm:pt>
    <dgm:pt modelId="{770CDB8A-3A6F-4900-AE18-1B0AB1D780B5}">
      <dgm:prSet custT="1"/>
      <dgm:spPr/>
      <dgm:t>
        <a:bodyPr/>
        <a:lstStyle/>
        <a:p>
          <a:pPr algn="ctr" rtl="0"/>
          <a:r>
            <a:rPr lang="it-IT" sz="2000" dirty="0" smtClean="0"/>
            <a:t>Fattore 1 </a:t>
          </a:r>
          <a:endParaRPr lang="it-IT" sz="2000" dirty="0"/>
        </a:p>
      </dgm:t>
    </dgm:pt>
    <dgm:pt modelId="{8B254D31-9844-42B6-9F58-630AAB032D8F}" type="parTrans" cxnId="{D726E1F8-87E8-4DC4-BB3E-4B3AC9CB111F}">
      <dgm:prSet/>
      <dgm:spPr/>
      <dgm:t>
        <a:bodyPr/>
        <a:lstStyle/>
        <a:p>
          <a:endParaRPr lang="it-IT" sz="2000"/>
        </a:p>
      </dgm:t>
    </dgm:pt>
    <dgm:pt modelId="{8FCD46C0-AAE9-4FF4-A48D-72FDB724B4F8}" type="sibTrans" cxnId="{D726E1F8-87E8-4DC4-BB3E-4B3AC9CB111F}">
      <dgm:prSet/>
      <dgm:spPr/>
      <dgm:t>
        <a:bodyPr/>
        <a:lstStyle/>
        <a:p>
          <a:endParaRPr lang="it-IT" sz="2000"/>
        </a:p>
      </dgm:t>
    </dgm:pt>
    <dgm:pt modelId="{F045531F-57A1-4815-B7C7-0FF56C4430D0}">
      <dgm:prSet custT="1"/>
      <dgm:spPr/>
      <dgm:t>
        <a:bodyPr/>
        <a:lstStyle/>
        <a:p>
          <a:pPr algn="ctr" rtl="0"/>
          <a:r>
            <a:rPr lang="it-IT" sz="2000" dirty="0" smtClean="0"/>
            <a:t>Fattore 2</a:t>
          </a:r>
          <a:endParaRPr lang="it-IT" sz="2000" dirty="0"/>
        </a:p>
      </dgm:t>
    </dgm:pt>
    <dgm:pt modelId="{D50B8B0D-021C-4F81-92D1-1B5C8A26DC71}" type="parTrans" cxnId="{33742736-51AE-41EE-BEFC-298ABA820B10}">
      <dgm:prSet/>
      <dgm:spPr/>
      <dgm:t>
        <a:bodyPr/>
        <a:lstStyle/>
        <a:p>
          <a:endParaRPr lang="it-IT" sz="2000"/>
        </a:p>
      </dgm:t>
    </dgm:pt>
    <dgm:pt modelId="{4B90126F-3F67-43B3-A9F0-B580642244BC}" type="sibTrans" cxnId="{33742736-51AE-41EE-BEFC-298ABA820B10}">
      <dgm:prSet/>
      <dgm:spPr/>
      <dgm:t>
        <a:bodyPr/>
        <a:lstStyle/>
        <a:p>
          <a:endParaRPr lang="it-IT" sz="2000"/>
        </a:p>
      </dgm:t>
    </dgm:pt>
    <dgm:pt modelId="{B470A441-AD05-4BD3-8491-3FB587714F6E}">
      <dgm:prSet custT="1"/>
      <dgm:spPr/>
      <dgm:t>
        <a:bodyPr/>
        <a:lstStyle/>
        <a:p>
          <a:pPr algn="ctr" rtl="0"/>
          <a:r>
            <a:rPr lang="it-IT" sz="2000" dirty="0" smtClean="0"/>
            <a:t>Fattore 3</a:t>
          </a:r>
          <a:endParaRPr lang="it-IT" sz="2000" dirty="0"/>
        </a:p>
      </dgm:t>
    </dgm:pt>
    <dgm:pt modelId="{A3BFDB95-1678-4659-BCEB-72BD6C2CAB18}" type="parTrans" cxnId="{55627AAD-D33C-4EDE-8125-8C0B66CF62FE}">
      <dgm:prSet/>
      <dgm:spPr/>
      <dgm:t>
        <a:bodyPr/>
        <a:lstStyle/>
        <a:p>
          <a:endParaRPr lang="it-IT" sz="2000"/>
        </a:p>
      </dgm:t>
    </dgm:pt>
    <dgm:pt modelId="{FF5D2748-C3EC-446B-B453-BFD8091F6C97}" type="sibTrans" cxnId="{55627AAD-D33C-4EDE-8125-8C0B66CF62FE}">
      <dgm:prSet/>
      <dgm:spPr/>
      <dgm:t>
        <a:bodyPr/>
        <a:lstStyle/>
        <a:p>
          <a:endParaRPr lang="it-IT" sz="2000"/>
        </a:p>
      </dgm:t>
    </dgm:pt>
    <dgm:pt modelId="{A9EE216E-AB1A-463C-8C01-838C33009386}">
      <dgm:prSet custT="1"/>
      <dgm:spPr/>
      <dgm:t>
        <a:bodyPr/>
        <a:lstStyle/>
        <a:p>
          <a:pPr algn="ctr" rtl="0"/>
          <a:r>
            <a:rPr lang="it-IT" sz="2000" dirty="0" smtClean="0"/>
            <a:t>Fattore 4</a:t>
          </a:r>
          <a:endParaRPr lang="it-IT" sz="2000" dirty="0"/>
        </a:p>
      </dgm:t>
    </dgm:pt>
    <dgm:pt modelId="{9D7518E1-19BF-4570-8812-90A32F528BB8}" type="parTrans" cxnId="{527ED5C1-D417-49BE-97E5-5A7506EBA46F}">
      <dgm:prSet/>
      <dgm:spPr/>
      <dgm:t>
        <a:bodyPr/>
        <a:lstStyle/>
        <a:p>
          <a:endParaRPr lang="it-IT" sz="2000"/>
        </a:p>
      </dgm:t>
    </dgm:pt>
    <dgm:pt modelId="{616AB1A1-C060-4CF6-A096-ED8558EC606F}" type="sibTrans" cxnId="{527ED5C1-D417-49BE-97E5-5A7506EBA46F}">
      <dgm:prSet/>
      <dgm:spPr/>
      <dgm:t>
        <a:bodyPr/>
        <a:lstStyle/>
        <a:p>
          <a:endParaRPr lang="it-IT" sz="2000"/>
        </a:p>
      </dgm:t>
    </dgm:pt>
    <dgm:pt modelId="{A5AE6B86-0805-47C2-A26C-5C4A84DA4903}">
      <dgm:prSet custT="1"/>
      <dgm:spPr/>
      <dgm:t>
        <a:bodyPr/>
        <a:lstStyle/>
        <a:p>
          <a:pPr algn="ctr" rtl="0"/>
          <a:r>
            <a:rPr lang="it-IT" sz="2000" dirty="0" smtClean="0"/>
            <a:t>Fattore 5</a:t>
          </a:r>
          <a:endParaRPr lang="it-IT" sz="2000" dirty="0"/>
        </a:p>
      </dgm:t>
    </dgm:pt>
    <dgm:pt modelId="{0A87041D-8DA1-422D-B8B3-88ED77E79647}" type="parTrans" cxnId="{280EE13D-A824-4072-BBA9-F65530C65608}">
      <dgm:prSet/>
      <dgm:spPr/>
      <dgm:t>
        <a:bodyPr/>
        <a:lstStyle/>
        <a:p>
          <a:endParaRPr lang="it-IT" sz="2000"/>
        </a:p>
      </dgm:t>
    </dgm:pt>
    <dgm:pt modelId="{B27DE238-FB29-46DD-AAC5-E4716FD050BE}" type="sibTrans" cxnId="{280EE13D-A824-4072-BBA9-F65530C65608}">
      <dgm:prSet/>
      <dgm:spPr/>
      <dgm:t>
        <a:bodyPr/>
        <a:lstStyle/>
        <a:p>
          <a:endParaRPr lang="it-IT" sz="2000"/>
        </a:p>
      </dgm:t>
    </dgm:pt>
    <dgm:pt modelId="{737088D4-5ECE-40FD-91A4-1F433AF08397}">
      <dgm:prSet custT="1"/>
      <dgm:spPr/>
      <dgm:t>
        <a:bodyPr/>
        <a:lstStyle/>
        <a:p>
          <a:pPr algn="ctr" rtl="0"/>
          <a:r>
            <a:rPr lang="it-IT" sz="2000" dirty="0" smtClean="0"/>
            <a:t>Fattore 6</a:t>
          </a:r>
          <a:endParaRPr lang="it-IT" sz="2000" dirty="0"/>
        </a:p>
      </dgm:t>
    </dgm:pt>
    <dgm:pt modelId="{7A101311-DD18-4455-9D9E-030FD83010AD}" type="parTrans" cxnId="{954DAC04-BD64-4D90-A544-21F40645A289}">
      <dgm:prSet/>
      <dgm:spPr/>
      <dgm:t>
        <a:bodyPr/>
        <a:lstStyle/>
        <a:p>
          <a:endParaRPr lang="it-IT" sz="2000"/>
        </a:p>
      </dgm:t>
    </dgm:pt>
    <dgm:pt modelId="{DAD3088F-EE8E-4B54-A9CF-A9C1E2EAE342}" type="sibTrans" cxnId="{954DAC04-BD64-4D90-A544-21F40645A289}">
      <dgm:prSet/>
      <dgm:spPr/>
      <dgm:t>
        <a:bodyPr/>
        <a:lstStyle/>
        <a:p>
          <a:endParaRPr lang="it-IT" sz="2000"/>
        </a:p>
      </dgm:t>
    </dgm:pt>
    <dgm:pt modelId="{5A47F67E-F0BD-441D-A099-004BE7C463ED}">
      <dgm:prSet custT="1"/>
      <dgm:spPr/>
      <dgm:t>
        <a:bodyPr/>
        <a:lstStyle/>
        <a:p>
          <a:pPr algn="ctr" rtl="0"/>
          <a:r>
            <a:rPr lang="it-IT" sz="2000" dirty="0" smtClean="0"/>
            <a:t>Fattore 7</a:t>
          </a:r>
          <a:endParaRPr lang="it-IT" sz="2000" dirty="0"/>
        </a:p>
      </dgm:t>
    </dgm:pt>
    <dgm:pt modelId="{672C9F2F-37C6-4B7C-8680-BA59081C8A29}" type="parTrans" cxnId="{4CB022BE-62E0-44E6-9CA9-36819CA51E2C}">
      <dgm:prSet/>
      <dgm:spPr/>
      <dgm:t>
        <a:bodyPr/>
        <a:lstStyle/>
        <a:p>
          <a:endParaRPr lang="it-IT" sz="2000"/>
        </a:p>
      </dgm:t>
    </dgm:pt>
    <dgm:pt modelId="{68C207BA-6C69-4209-A763-9FE8F17A5CF1}" type="sibTrans" cxnId="{4CB022BE-62E0-44E6-9CA9-36819CA51E2C}">
      <dgm:prSet/>
      <dgm:spPr/>
      <dgm:t>
        <a:bodyPr/>
        <a:lstStyle/>
        <a:p>
          <a:endParaRPr lang="it-IT" sz="2000"/>
        </a:p>
      </dgm:t>
    </dgm:pt>
    <dgm:pt modelId="{66575C6C-8327-4129-9C1E-A85F9416B209}">
      <dgm:prSet custT="1"/>
      <dgm:spPr/>
      <dgm:t>
        <a:bodyPr/>
        <a:lstStyle/>
        <a:p>
          <a:pPr algn="ctr" rtl="0"/>
          <a:r>
            <a:rPr lang="it-IT" sz="2000" dirty="0" smtClean="0"/>
            <a:t>Fattore 8</a:t>
          </a:r>
          <a:endParaRPr lang="it-IT" sz="2000" dirty="0"/>
        </a:p>
      </dgm:t>
    </dgm:pt>
    <dgm:pt modelId="{999329FE-43CD-4BCB-90CB-59F68F944CEA}" type="parTrans" cxnId="{9705D507-78D4-4C04-ABCB-3867F34D7D58}">
      <dgm:prSet/>
      <dgm:spPr/>
      <dgm:t>
        <a:bodyPr/>
        <a:lstStyle/>
        <a:p>
          <a:endParaRPr lang="it-IT" sz="2000"/>
        </a:p>
      </dgm:t>
    </dgm:pt>
    <dgm:pt modelId="{CD86ABAA-C1A3-49B3-B82D-CB9625CE754E}" type="sibTrans" cxnId="{9705D507-78D4-4C04-ABCB-3867F34D7D58}">
      <dgm:prSet/>
      <dgm:spPr/>
      <dgm:t>
        <a:bodyPr/>
        <a:lstStyle/>
        <a:p>
          <a:endParaRPr lang="it-IT" sz="2000"/>
        </a:p>
      </dgm:t>
    </dgm:pt>
    <dgm:pt modelId="{F4D3E1F1-2881-443B-9BD1-060DE70B4B64}">
      <dgm:prSet custT="1"/>
      <dgm:spPr/>
      <dgm:t>
        <a:bodyPr/>
        <a:lstStyle/>
        <a:p>
          <a:r>
            <a:rPr lang="it-IT" sz="2400" b="1" i="1" dirty="0" smtClean="0"/>
            <a:t>Attuazione di un Sistema di gestione delle strutture sanitarie</a:t>
          </a:r>
          <a:endParaRPr lang="it-IT" sz="2400" dirty="0"/>
        </a:p>
      </dgm:t>
    </dgm:pt>
    <dgm:pt modelId="{142BAB45-0D15-4B30-BACF-66AD7FF8F46A}" type="parTrans" cxnId="{D5E6A7A7-A35D-4FC7-A6C9-2CC1B9DC75E4}">
      <dgm:prSet/>
      <dgm:spPr/>
      <dgm:t>
        <a:bodyPr/>
        <a:lstStyle/>
        <a:p>
          <a:endParaRPr lang="it-IT" sz="2000"/>
        </a:p>
      </dgm:t>
    </dgm:pt>
    <dgm:pt modelId="{042FC06E-3E1A-4A61-BB2B-39CADEFAF254}" type="sibTrans" cxnId="{D5E6A7A7-A35D-4FC7-A6C9-2CC1B9DC75E4}">
      <dgm:prSet/>
      <dgm:spPr/>
      <dgm:t>
        <a:bodyPr/>
        <a:lstStyle/>
        <a:p>
          <a:endParaRPr lang="it-IT" sz="2000"/>
        </a:p>
      </dgm:t>
    </dgm:pt>
    <dgm:pt modelId="{5778CCCC-C611-4663-BB1D-D69DF7388C5D}">
      <dgm:prSet custT="1"/>
      <dgm:spPr/>
      <dgm:t>
        <a:bodyPr/>
        <a:lstStyle/>
        <a:p>
          <a:r>
            <a:rPr lang="it-IT" sz="2400" b="1" i="1" dirty="0" smtClean="0"/>
            <a:t>Prestazioni e Servizi</a:t>
          </a:r>
          <a:endParaRPr lang="it-IT" sz="2400" dirty="0"/>
        </a:p>
      </dgm:t>
    </dgm:pt>
    <dgm:pt modelId="{B93C0606-5252-4C03-9C8B-9D097EF1BA64}" type="parTrans" cxnId="{774BDE45-F34B-4BAD-B9B1-0BE6B48B1AE9}">
      <dgm:prSet/>
      <dgm:spPr/>
      <dgm:t>
        <a:bodyPr/>
        <a:lstStyle/>
        <a:p>
          <a:endParaRPr lang="it-IT" sz="2000"/>
        </a:p>
      </dgm:t>
    </dgm:pt>
    <dgm:pt modelId="{6111CB40-0BC0-4C10-BCED-922ECFC311FE}" type="sibTrans" cxnId="{774BDE45-F34B-4BAD-B9B1-0BE6B48B1AE9}">
      <dgm:prSet/>
      <dgm:spPr/>
      <dgm:t>
        <a:bodyPr/>
        <a:lstStyle/>
        <a:p>
          <a:endParaRPr lang="it-IT" sz="2000"/>
        </a:p>
      </dgm:t>
    </dgm:pt>
    <dgm:pt modelId="{4E08A68A-D876-4E85-AAC5-1F81882D9025}">
      <dgm:prSet custT="1"/>
      <dgm:spPr/>
      <dgm:t>
        <a:bodyPr/>
        <a:lstStyle/>
        <a:p>
          <a:r>
            <a:rPr lang="it-IT" sz="2400" b="1" i="1" smtClean="0"/>
            <a:t>Aspetti Strutturali</a:t>
          </a:r>
          <a:endParaRPr lang="it-IT" sz="2400"/>
        </a:p>
      </dgm:t>
    </dgm:pt>
    <dgm:pt modelId="{3B6E5C6C-A48C-42B7-9A13-364DEBE6572F}" type="parTrans" cxnId="{BFB291F0-61D8-4A6A-AEAE-6D79DA45A36F}">
      <dgm:prSet/>
      <dgm:spPr/>
      <dgm:t>
        <a:bodyPr/>
        <a:lstStyle/>
        <a:p>
          <a:endParaRPr lang="it-IT"/>
        </a:p>
      </dgm:t>
    </dgm:pt>
    <dgm:pt modelId="{B8E3D39B-95D6-4C35-AFE4-56AC81291F88}" type="sibTrans" cxnId="{BFB291F0-61D8-4A6A-AEAE-6D79DA45A36F}">
      <dgm:prSet/>
      <dgm:spPr/>
      <dgm:t>
        <a:bodyPr/>
        <a:lstStyle/>
        <a:p>
          <a:endParaRPr lang="it-IT"/>
        </a:p>
      </dgm:t>
    </dgm:pt>
    <dgm:pt modelId="{16338542-88EB-4C63-98BA-E59363B070BD}">
      <dgm:prSet custT="1"/>
      <dgm:spPr/>
      <dgm:t>
        <a:bodyPr/>
        <a:lstStyle/>
        <a:p>
          <a:r>
            <a:rPr lang="it-IT" sz="2400" b="1" i="1" smtClean="0"/>
            <a:t>Competenze del personale</a:t>
          </a:r>
          <a:endParaRPr lang="it-IT" sz="2400"/>
        </a:p>
      </dgm:t>
    </dgm:pt>
    <dgm:pt modelId="{42E76B11-1F26-4DBB-AC33-E3DEB578F131}" type="parTrans" cxnId="{7735A7DE-1C17-4FA3-BA5C-29C388221C3D}">
      <dgm:prSet/>
      <dgm:spPr/>
      <dgm:t>
        <a:bodyPr/>
        <a:lstStyle/>
        <a:p>
          <a:endParaRPr lang="it-IT"/>
        </a:p>
      </dgm:t>
    </dgm:pt>
    <dgm:pt modelId="{994262D6-C61E-44C4-8752-1FC3E20576B0}" type="sibTrans" cxnId="{7735A7DE-1C17-4FA3-BA5C-29C388221C3D}">
      <dgm:prSet/>
      <dgm:spPr/>
      <dgm:t>
        <a:bodyPr/>
        <a:lstStyle/>
        <a:p>
          <a:endParaRPr lang="it-IT"/>
        </a:p>
      </dgm:t>
    </dgm:pt>
    <dgm:pt modelId="{602E6E97-B7B6-41E4-942F-7F79524CA54E}">
      <dgm:prSet custT="1"/>
      <dgm:spPr/>
      <dgm:t>
        <a:bodyPr/>
        <a:lstStyle/>
        <a:p>
          <a:r>
            <a:rPr lang="it-IT" sz="2400" b="1" i="1" dirty="0" smtClean="0"/>
            <a:t>Comunicazione:</a:t>
          </a:r>
          <a:endParaRPr lang="it-IT" sz="2400" dirty="0"/>
        </a:p>
      </dgm:t>
    </dgm:pt>
    <dgm:pt modelId="{A895ADA0-657F-4E86-ACDE-F5797F3A9137}" type="parTrans" cxnId="{C3AFFEC7-3FA7-410B-89A3-E207E149F9CC}">
      <dgm:prSet/>
      <dgm:spPr/>
      <dgm:t>
        <a:bodyPr/>
        <a:lstStyle/>
        <a:p>
          <a:endParaRPr lang="it-IT"/>
        </a:p>
      </dgm:t>
    </dgm:pt>
    <dgm:pt modelId="{86A04F2A-A912-4940-81F0-D03205A6A3EC}" type="sibTrans" cxnId="{C3AFFEC7-3FA7-410B-89A3-E207E149F9CC}">
      <dgm:prSet/>
      <dgm:spPr/>
      <dgm:t>
        <a:bodyPr/>
        <a:lstStyle/>
        <a:p>
          <a:endParaRPr lang="it-IT"/>
        </a:p>
      </dgm:t>
    </dgm:pt>
    <dgm:pt modelId="{D7439A1F-FC92-4C26-9A8C-C87F03DD5E47}">
      <dgm:prSet custT="1"/>
      <dgm:spPr/>
      <dgm:t>
        <a:bodyPr/>
        <a:lstStyle/>
        <a:p>
          <a:r>
            <a:rPr lang="it-IT" sz="2400" b="1" i="1" dirty="0" smtClean="0"/>
            <a:t>Appropriatezza clinica e sicurezza</a:t>
          </a:r>
          <a:endParaRPr lang="it-IT" sz="2400" dirty="0"/>
        </a:p>
      </dgm:t>
    </dgm:pt>
    <dgm:pt modelId="{23B6D091-6C62-4938-AF96-297C3486EE68}" type="parTrans" cxnId="{C2B8D377-B9F1-47AC-8878-B7C06F142530}">
      <dgm:prSet/>
      <dgm:spPr/>
      <dgm:t>
        <a:bodyPr/>
        <a:lstStyle/>
        <a:p>
          <a:endParaRPr lang="it-IT"/>
        </a:p>
      </dgm:t>
    </dgm:pt>
    <dgm:pt modelId="{7CA15AB8-B14F-4CE5-92F9-D32DFE90DFB5}" type="sibTrans" cxnId="{C2B8D377-B9F1-47AC-8878-B7C06F142530}">
      <dgm:prSet/>
      <dgm:spPr/>
      <dgm:t>
        <a:bodyPr/>
        <a:lstStyle/>
        <a:p>
          <a:endParaRPr lang="it-IT"/>
        </a:p>
      </dgm:t>
    </dgm:pt>
    <dgm:pt modelId="{1A564DB5-02C0-40CD-9992-C08275C8E067}">
      <dgm:prSet custT="1"/>
      <dgm:spPr/>
      <dgm:t>
        <a:bodyPr/>
        <a:lstStyle/>
        <a:p>
          <a:r>
            <a:rPr lang="it-IT" sz="2400" b="1" i="1" smtClean="0"/>
            <a:t>Processi di miglioramento ed innovazione</a:t>
          </a:r>
          <a:endParaRPr lang="it-IT" sz="2400"/>
        </a:p>
      </dgm:t>
    </dgm:pt>
    <dgm:pt modelId="{BB986248-D53F-4F40-87CB-22CC2B6C5201}" type="parTrans" cxnId="{ED8C252A-66CE-4AC6-84E7-8DA8F69AFA82}">
      <dgm:prSet/>
      <dgm:spPr/>
      <dgm:t>
        <a:bodyPr/>
        <a:lstStyle/>
        <a:p>
          <a:endParaRPr lang="it-IT"/>
        </a:p>
      </dgm:t>
    </dgm:pt>
    <dgm:pt modelId="{8660B511-D389-4C96-A9CF-BDDBC3D5413A}" type="sibTrans" cxnId="{ED8C252A-66CE-4AC6-84E7-8DA8F69AFA82}">
      <dgm:prSet/>
      <dgm:spPr/>
      <dgm:t>
        <a:bodyPr/>
        <a:lstStyle/>
        <a:p>
          <a:endParaRPr lang="it-IT"/>
        </a:p>
      </dgm:t>
    </dgm:pt>
    <dgm:pt modelId="{DF645C0E-EE35-4DAB-83B4-3379B914287F}">
      <dgm:prSet custT="1"/>
      <dgm:spPr/>
      <dgm:t>
        <a:bodyPr/>
        <a:lstStyle/>
        <a:p>
          <a:r>
            <a:rPr lang="it-IT" sz="2400" b="1" i="1" smtClean="0"/>
            <a:t>Umanizzazione</a:t>
          </a:r>
          <a:endParaRPr lang="it-IT" sz="2400"/>
        </a:p>
      </dgm:t>
    </dgm:pt>
    <dgm:pt modelId="{8EE6223E-C5C9-454A-8A99-B2105643E8E8}" type="parTrans" cxnId="{E544209A-8EA7-44EB-ADB6-B06F1141134E}">
      <dgm:prSet/>
      <dgm:spPr/>
      <dgm:t>
        <a:bodyPr/>
        <a:lstStyle/>
        <a:p>
          <a:endParaRPr lang="it-IT"/>
        </a:p>
      </dgm:t>
    </dgm:pt>
    <dgm:pt modelId="{5E7A8ECE-C8E6-4AD6-8A7A-1B9E6CBCCDE7}" type="sibTrans" cxnId="{E544209A-8EA7-44EB-ADB6-B06F1141134E}">
      <dgm:prSet/>
      <dgm:spPr/>
      <dgm:t>
        <a:bodyPr/>
        <a:lstStyle/>
        <a:p>
          <a:endParaRPr lang="it-IT"/>
        </a:p>
      </dgm:t>
    </dgm:pt>
    <dgm:pt modelId="{9CEEF33A-A984-4080-B22A-7545A6D2EE09}" type="pres">
      <dgm:prSet presAssocID="{6E3FBDBB-91C4-4E52-BAC1-FC416761FE3D}" presName="Name0" presStyleCnt="0">
        <dgm:presLayoutVars>
          <dgm:dir/>
          <dgm:animLvl val="lvl"/>
          <dgm:resizeHandles/>
        </dgm:presLayoutVars>
      </dgm:prSet>
      <dgm:spPr/>
      <dgm:t>
        <a:bodyPr/>
        <a:lstStyle/>
        <a:p>
          <a:endParaRPr lang="it-IT"/>
        </a:p>
      </dgm:t>
    </dgm:pt>
    <dgm:pt modelId="{0FDF0F47-ACF3-4491-B3E3-4A45D17E7293}" type="pres">
      <dgm:prSet presAssocID="{770CDB8A-3A6F-4900-AE18-1B0AB1D780B5}" presName="linNode" presStyleCnt="0"/>
      <dgm:spPr/>
    </dgm:pt>
    <dgm:pt modelId="{4EA66F69-47A8-44D1-863F-9527B5560F7E}" type="pres">
      <dgm:prSet presAssocID="{770CDB8A-3A6F-4900-AE18-1B0AB1D780B5}" presName="parentShp" presStyleLbl="node1" presStyleIdx="0" presStyleCnt="8" custScaleX="52148">
        <dgm:presLayoutVars>
          <dgm:bulletEnabled val="1"/>
        </dgm:presLayoutVars>
      </dgm:prSet>
      <dgm:spPr/>
      <dgm:t>
        <a:bodyPr/>
        <a:lstStyle/>
        <a:p>
          <a:endParaRPr lang="it-IT"/>
        </a:p>
      </dgm:t>
    </dgm:pt>
    <dgm:pt modelId="{129A9B32-4329-4C89-A06A-F54DF39EE248}" type="pres">
      <dgm:prSet presAssocID="{770CDB8A-3A6F-4900-AE18-1B0AB1D780B5}" presName="childShp" presStyleLbl="bgAccFollowNode1" presStyleIdx="0" presStyleCnt="8" custScaleX="126019" custLinFactNeighborX="1359" custLinFactNeighborY="4220">
        <dgm:presLayoutVars>
          <dgm:bulletEnabled val="1"/>
        </dgm:presLayoutVars>
      </dgm:prSet>
      <dgm:spPr/>
      <dgm:t>
        <a:bodyPr/>
        <a:lstStyle/>
        <a:p>
          <a:endParaRPr lang="it-IT"/>
        </a:p>
      </dgm:t>
    </dgm:pt>
    <dgm:pt modelId="{A0AA3515-27A6-495C-8581-72015CFEFEEF}" type="pres">
      <dgm:prSet presAssocID="{8FCD46C0-AAE9-4FF4-A48D-72FDB724B4F8}" presName="spacing" presStyleCnt="0"/>
      <dgm:spPr/>
    </dgm:pt>
    <dgm:pt modelId="{CE34DF8A-B482-45E6-8CCD-A67A73C90EE9}" type="pres">
      <dgm:prSet presAssocID="{F045531F-57A1-4815-B7C7-0FF56C4430D0}" presName="linNode" presStyleCnt="0"/>
      <dgm:spPr/>
    </dgm:pt>
    <dgm:pt modelId="{321A115E-5805-4A08-A352-813D14CF1D5A}" type="pres">
      <dgm:prSet presAssocID="{F045531F-57A1-4815-B7C7-0FF56C4430D0}" presName="parentShp" presStyleLbl="node1" presStyleIdx="1" presStyleCnt="8" custScaleX="52148">
        <dgm:presLayoutVars>
          <dgm:bulletEnabled val="1"/>
        </dgm:presLayoutVars>
      </dgm:prSet>
      <dgm:spPr/>
      <dgm:t>
        <a:bodyPr/>
        <a:lstStyle/>
        <a:p>
          <a:endParaRPr lang="it-IT"/>
        </a:p>
      </dgm:t>
    </dgm:pt>
    <dgm:pt modelId="{1C3A05EA-528C-4449-B9A8-F6C3DFFFFC57}" type="pres">
      <dgm:prSet presAssocID="{F045531F-57A1-4815-B7C7-0FF56C4430D0}" presName="childShp" presStyleLbl="bgAccFollowNode1" presStyleIdx="1" presStyleCnt="8" custScaleX="126019" custLinFactNeighborX="1388">
        <dgm:presLayoutVars>
          <dgm:bulletEnabled val="1"/>
        </dgm:presLayoutVars>
      </dgm:prSet>
      <dgm:spPr/>
      <dgm:t>
        <a:bodyPr/>
        <a:lstStyle/>
        <a:p>
          <a:endParaRPr lang="it-IT"/>
        </a:p>
      </dgm:t>
    </dgm:pt>
    <dgm:pt modelId="{CFF6447F-D2F4-4EAF-94EE-2A0B41E653BC}" type="pres">
      <dgm:prSet presAssocID="{4B90126F-3F67-43B3-A9F0-B580642244BC}" presName="spacing" presStyleCnt="0"/>
      <dgm:spPr/>
    </dgm:pt>
    <dgm:pt modelId="{C514420C-E40D-403A-9572-3FC8CA7ED0C5}" type="pres">
      <dgm:prSet presAssocID="{B470A441-AD05-4BD3-8491-3FB587714F6E}" presName="linNode" presStyleCnt="0"/>
      <dgm:spPr/>
    </dgm:pt>
    <dgm:pt modelId="{52C74D8D-0008-4A69-952E-C71D94C1292F}" type="pres">
      <dgm:prSet presAssocID="{B470A441-AD05-4BD3-8491-3FB587714F6E}" presName="parentShp" presStyleLbl="node1" presStyleIdx="2" presStyleCnt="8" custScaleX="52148">
        <dgm:presLayoutVars>
          <dgm:bulletEnabled val="1"/>
        </dgm:presLayoutVars>
      </dgm:prSet>
      <dgm:spPr/>
      <dgm:t>
        <a:bodyPr/>
        <a:lstStyle/>
        <a:p>
          <a:endParaRPr lang="it-IT"/>
        </a:p>
      </dgm:t>
    </dgm:pt>
    <dgm:pt modelId="{D8A67F4A-836E-4489-B2A5-733653D372D7}" type="pres">
      <dgm:prSet presAssocID="{B470A441-AD05-4BD3-8491-3FB587714F6E}" presName="childShp" presStyleLbl="bgAccFollowNode1" presStyleIdx="2" presStyleCnt="8" custScaleX="126019" custLinFactNeighborX="1388">
        <dgm:presLayoutVars>
          <dgm:bulletEnabled val="1"/>
        </dgm:presLayoutVars>
      </dgm:prSet>
      <dgm:spPr/>
      <dgm:t>
        <a:bodyPr/>
        <a:lstStyle/>
        <a:p>
          <a:endParaRPr lang="it-IT"/>
        </a:p>
      </dgm:t>
    </dgm:pt>
    <dgm:pt modelId="{EE97CF65-6BF6-4D53-A5AD-1F0C4E4D4FC4}" type="pres">
      <dgm:prSet presAssocID="{FF5D2748-C3EC-446B-B453-BFD8091F6C97}" presName="spacing" presStyleCnt="0"/>
      <dgm:spPr/>
    </dgm:pt>
    <dgm:pt modelId="{A1BD42F2-DF0E-42B8-BBD0-262B4C5BB7F2}" type="pres">
      <dgm:prSet presAssocID="{A9EE216E-AB1A-463C-8C01-838C33009386}" presName="linNode" presStyleCnt="0"/>
      <dgm:spPr/>
    </dgm:pt>
    <dgm:pt modelId="{D12A8A1D-42AE-40CE-B164-8891AC8DD513}" type="pres">
      <dgm:prSet presAssocID="{A9EE216E-AB1A-463C-8C01-838C33009386}" presName="parentShp" presStyleLbl="node1" presStyleIdx="3" presStyleCnt="8" custScaleX="52148">
        <dgm:presLayoutVars>
          <dgm:bulletEnabled val="1"/>
        </dgm:presLayoutVars>
      </dgm:prSet>
      <dgm:spPr/>
      <dgm:t>
        <a:bodyPr/>
        <a:lstStyle/>
        <a:p>
          <a:endParaRPr lang="it-IT"/>
        </a:p>
      </dgm:t>
    </dgm:pt>
    <dgm:pt modelId="{14C131B5-2CC6-4D4E-AC28-FC842CA93DCF}" type="pres">
      <dgm:prSet presAssocID="{A9EE216E-AB1A-463C-8C01-838C33009386}" presName="childShp" presStyleLbl="bgAccFollowNode1" presStyleIdx="3" presStyleCnt="8" custScaleX="126019" custLinFactNeighborX="1388">
        <dgm:presLayoutVars>
          <dgm:bulletEnabled val="1"/>
        </dgm:presLayoutVars>
      </dgm:prSet>
      <dgm:spPr/>
      <dgm:t>
        <a:bodyPr/>
        <a:lstStyle/>
        <a:p>
          <a:endParaRPr lang="it-IT"/>
        </a:p>
      </dgm:t>
    </dgm:pt>
    <dgm:pt modelId="{6269724D-9812-4B64-85E1-D0A4EEC11C6C}" type="pres">
      <dgm:prSet presAssocID="{616AB1A1-C060-4CF6-A096-ED8558EC606F}" presName="spacing" presStyleCnt="0"/>
      <dgm:spPr/>
    </dgm:pt>
    <dgm:pt modelId="{2D842746-CC63-44B7-B3AD-F45F26C6622D}" type="pres">
      <dgm:prSet presAssocID="{A5AE6B86-0805-47C2-A26C-5C4A84DA4903}" presName="linNode" presStyleCnt="0"/>
      <dgm:spPr/>
    </dgm:pt>
    <dgm:pt modelId="{42BC82B6-24E6-41DD-91A7-F63FBCE5515D}" type="pres">
      <dgm:prSet presAssocID="{A5AE6B86-0805-47C2-A26C-5C4A84DA4903}" presName="parentShp" presStyleLbl="node1" presStyleIdx="4" presStyleCnt="8" custScaleX="52148" custLinFactNeighborX="-370">
        <dgm:presLayoutVars>
          <dgm:bulletEnabled val="1"/>
        </dgm:presLayoutVars>
      </dgm:prSet>
      <dgm:spPr/>
      <dgm:t>
        <a:bodyPr/>
        <a:lstStyle/>
        <a:p>
          <a:endParaRPr lang="it-IT"/>
        </a:p>
      </dgm:t>
    </dgm:pt>
    <dgm:pt modelId="{3B45298E-C442-418A-96F4-816FAE950D22}" type="pres">
      <dgm:prSet presAssocID="{A5AE6B86-0805-47C2-A26C-5C4A84DA4903}" presName="childShp" presStyleLbl="bgAccFollowNode1" presStyleIdx="4" presStyleCnt="8" custScaleX="124834" custLinFactNeighborX="556">
        <dgm:presLayoutVars>
          <dgm:bulletEnabled val="1"/>
        </dgm:presLayoutVars>
      </dgm:prSet>
      <dgm:spPr/>
      <dgm:t>
        <a:bodyPr/>
        <a:lstStyle/>
        <a:p>
          <a:endParaRPr lang="it-IT"/>
        </a:p>
      </dgm:t>
    </dgm:pt>
    <dgm:pt modelId="{145C481A-9B35-48C6-B25D-A9A7ABA49E1C}" type="pres">
      <dgm:prSet presAssocID="{B27DE238-FB29-46DD-AAC5-E4716FD050BE}" presName="spacing" presStyleCnt="0"/>
      <dgm:spPr/>
    </dgm:pt>
    <dgm:pt modelId="{75361B62-A038-4084-8AF8-A53FD0101F9C}" type="pres">
      <dgm:prSet presAssocID="{737088D4-5ECE-40FD-91A4-1F433AF08397}" presName="linNode" presStyleCnt="0"/>
      <dgm:spPr/>
    </dgm:pt>
    <dgm:pt modelId="{E9F64F24-6681-4962-9786-B2AFB1F16992}" type="pres">
      <dgm:prSet presAssocID="{737088D4-5ECE-40FD-91A4-1F433AF08397}" presName="parentShp" presStyleLbl="node1" presStyleIdx="5" presStyleCnt="8" custScaleX="52148">
        <dgm:presLayoutVars>
          <dgm:bulletEnabled val="1"/>
        </dgm:presLayoutVars>
      </dgm:prSet>
      <dgm:spPr/>
      <dgm:t>
        <a:bodyPr/>
        <a:lstStyle/>
        <a:p>
          <a:endParaRPr lang="it-IT"/>
        </a:p>
      </dgm:t>
    </dgm:pt>
    <dgm:pt modelId="{F7AD4863-96B1-4DC2-BAB8-2FFE8BA9BE6D}" type="pres">
      <dgm:prSet presAssocID="{737088D4-5ECE-40FD-91A4-1F433AF08397}" presName="childShp" presStyleLbl="bgAccFollowNode1" presStyleIdx="5" presStyleCnt="8" custScaleX="126019" custLinFactNeighborX="1112">
        <dgm:presLayoutVars>
          <dgm:bulletEnabled val="1"/>
        </dgm:presLayoutVars>
      </dgm:prSet>
      <dgm:spPr/>
      <dgm:t>
        <a:bodyPr/>
        <a:lstStyle/>
        <a:p>
          <a:endParaRPr lang="it-IT"/>
        </a:p>
      </dgm:t>
    </dgm:pt>
    <dgm:pt modelId="{E9F9ABB1-3809-42C9-96B6-9D09DD1A721E}" type="pres">
      <dgm:prSet presAssocID="{DAD3088F-EE8E-4B54-A9CF-A9C1E2EAE342}" presName="spacing" presStyleCnt="0"/>
      <dgm:spPr/>
    </dgm:pt>
    <dgm:pt modelId="{8E001670-F40A-4273-8DB9-78874FFB9629}" type="pres">
      <dgm:prSet presAssocID="{5A47F67E-F0BD-441D-A099-004BE7C463ED}" presName="linNode" presStyleCnt="0"/>
      <dgm:spPr/>
    </dgm:pt>
    <dgm:pt modelId="{05AF719B-8873-4C69-B212-45177A6134AC}" type="pres">
      <dgm:prSet presAssocID="{5A47F67E-F0BD-441D-A099-004BE7C463ED}" presName="parentShp" presStyleLbl="node1" presStyleIdx="6" presStyleCnt="8" custScaleX="52148">
        <dgm:presLayoutVars>
          <dgm:bulletEnabled val="1"/>
        </dgm:presLayoutVars>
      </dgm:prSet>
      <dgm:spPr/>
      <dgm:t>
        <a:bodyPr/>
        <a:lstStyle/>
        <a:p>
          <a:endParaRPr lang="it-IT"/>
        </a:p>
      </dgm:t>
    </dgm:pt>
    <dgm:pt modelId="{53192A27-981B-4747-A050-79BC1AD2778B}" type="pres">
      <dgm:prSet presAssocID="{5A47F67E-F0BD-441D-A099-004BE7C463ED}" presName="childShp" presStyleLbl="bgAccFollowNode1" presStyleIdx="6" presStyleCnt="8" custScaleX="126019">
        <dgm:presLayoutVars>
          <dgm:bulletEnabled val="1"/>
        </dgm:presLayoutVars>
      </dgm:prSet>
      <dgm:spPr/>
      <dgm:t>
        <a:bodyPr/>
        <a:lstStyle/>
        <a:p>
          <a:endParaRPr lang="it-IT"/>
        </a:p>
      </dgm:t>
    </dgm:pt>
    <dgm:pt modelId="{6D02B492-DC56-4B44-B6BD-3DF7F613C651}" type="pres">
      <dgm:prSet presAssocID="{68C207BA-6C69-4209-A763-9FE8F17A5CF1}" presName="spacing" presStyleCnt="0"/>
      <dgm:spPr/>
    </dgm:pt>
    <dgm:pt modelId="{11BE6871-F5DF-4E35-8D19-2C66C027874A}" type="pres">
      <dgm:prSet presAssocID="{66575C6C-8327-4129-9C1E-A85F9416B209}" presName="linNode" presStyleCnt="0"/>
      <dgm:spPr/>
    </dgm:pt>
    <dgm:pt modelId="{439CD21D-874C-4A4B-AE22-02537D3704D8}" type="pres">
      <dgm:prSet presAssocID="{66575C6C-8327-4129-9C1E-A85F9416B209}" presName="parentShp" presStyleLbl="node1" presStyleIdx="7" presStyleCnt="8" custScaleX="52148">
        <dgm:presLayoutVars>
          <dgm:bulletEnabled val="1"/>
        </dgm:presLayoutVars>
      </dgm:prSet>
      <dgm:spPr/>
      <dgm:t>
        <a:bodyPr/>
        <a:lstStyle/>
        <a:p>
          <a:endParaRPr lang="it-IT"/>
        </a:p>
      </dgm:t>
    </dgm:pt>
    <dgm:pt modelId="{1FF3F00B-AB28-4E0A-9E6E-B5BF96589D6B}" type="pres">
      <dgm:prSet presAssocID="{66575C6C-8327-4129-9C1E-A85F9416B209}" presName="childShp" presStyleLbl="bgAccFollowNode1" presStyleIdx="7" presStyleCnt="8" custScaleX="126019" custLinFactNeighborX="1388">
        <dgm:presLayoutVars>
          <dgm:bulletEnabled val="1"/>
        </dgm:presLayoutVars>
      </dgm:prSet>
      <dgm:spPr/>
      <dgm:t>
        <a:bodyPr/>
        <a:lstStyle/>
        <a:p>
          <a:endParaRPr lang="it-IT"/>
        </a:p>
      </dgm:t>
    </dgm:pt>
  </dgm:ptLst>
  <dgm:cxnLst>
    <dgm:cxn modelId="{138AC84B-596F-4449-AC36-21117E646762}" type="presOf" srcId="{770CDB8A-3A6F-4900-AE18-1B0AB1D780B5}" destId="{4EA66F69-47A8-44D1-863F-9527B5560F7E}" srcOrd="0" destOrd="0" presId="urn:microsoft.com/office/officeart/2005/8/layout/vList6"/>
    <dgm:cxn modelId="{55627AAD-D33C-4EDE-8125-8C0B66CF62FE}" srcId="{6E3FBDBB-91C4-4E52-BAC1-FC416761FE3D}" destId="{B470A441-AD05-4BD3-8491-3FB587714F6E}" srcOrd="2" destOrd="0" parTransId="{A3BFDB95-1678-4659-BCEB-72BD6C2CAB18}" sibTransId="{FF5D2748-C3EC-446B-B453-BFD8091F6C97}"/>
    <dgm:cxn modelId="{7679C81F-80D4-4B1D-93BD-0FBE539FD9AB}" type="presOf" srcId="{F4D3E1F1-2881-443B-9BD1-060DE70B4B64}" destId="{129A9B32-4329-4C89-A06A-F54DF39EE248}" srcOrd="0" destOrd="0" presId="urn:microsoft.com/office/officeart/2005/8/layout/vList6"/>
    <dgm:cxn modelId="{C2B8D377-B9F1-47AC-8878-B7C06F142530}" srcId="{737088D4-5ECE-40FD-91A4-1F433AF08397}" destId="{D7439A1F-FC92-4C26-9A8C-C87F03DD5E47}" srcOrd="0" destOrd="0" parTransId="{23B6D091-6C62-4938-AF96-297C3486EE68}" sibTransId="{7CA15AB8-B14F-4CE5-92F9-D32DFE90DFB5}"/>
    <dgm:cxn modelId="{280EE13D-A824-4072-BBA9-F65530C65608}" srcId="{6E3FBDBB-91C4-4E52-BAC1-FC416761FE3D}" destId="{A5AE6B86-0805-47C2-A26C-5C4A84DA4903}" srcOrd="4" destOrd="0" parTransId="{0A87041D-8DA1-422D-B8B3-88ED77E79647}" sibTransId="{B27DE238-FB29-46DD-AAC5-E4716FD050BE}"/>
    <dgm:cxn modelId="{33742736-51AE-41EE-BEFC-298ABA820B10}" srcId="{6E3FBDBB-91C4-4E52-BAC1-FC416761FE3D}" destId="{F045531F-57A1-4815-B7C7-0FF56C4430D0}" srcOrd="1" destOrd="0" parTransId="{D50B8B0D-021C-4F81-92D1-1B5C8A26DC71}" sibTransId="{4B90126F-3F67-43B3-A9F0-B580642244BC}"/>
    <dgm:cxn modelId="{774BDE45-F34B-4BAD-B9B1-0BE6B48B1AE9}" srcId="{F045531F-57A1-4815-B7C7-0FF56C4430D0}" destId="{5778CCCC-C611-4663-BB1D-D69DF7388C5D}" srcOrd="0" destOrd="0" parTransId="{B93C0606-5252-4C03-9C8B-9D097EF1BA64}" sibTransId="{6111CB40-0BC0-4C10-BCED-922ECFC311FE}"/>
    <dgm:cxn modelId="{9705D507-78D4-4C04-ABCB-3867F34D7D58}" srcId="{6E3FBDBB-91C4-4E52-BAC1-FC416761FE3D}" destId="{66575C6C-8327-4129-9C1E-A85F9416B209}" srcOrd="7" destOrd="0" parTransId="{999329FE-43CD-4BCB-90CB-59F68F944CEA}" sibTransId="{CD86ABAA-C1A3-49B3-B82D-CB9625CE754E}"/>
    <dgm:cxn modelId="{96E32186-5CCE-4D2A-8C1E-BDFCCAE66BA8}" type="presOf" srcId="{5778CCCC-C611-4663-BB1D-D69DF7388C5D}" destId="{1C3A05EA-528C-4449-B9A8-F6C3DFFFFC57}" srcOrd="0" destOrd="0" presId="urn:microsoft.com/office/officeart/2005/8/layout/vList6"/>
    <dgm:cxn modelId="{BFB291F0-61D8-4A6A-AEAE-6D79DA45A36F}" srcId="{B470A441-AD05-4BD3-8491-3FB587714F6E}" destId="{4E08A68A-D876-4E85-AAC5-1F81882D9025}" srcOrd="0" destOrd="0" parTransId="{3B6E5C6C-A48C-42B7-9A13-364DEBE6572F}" sibTransId="{B8E3D39B-95D6-4C35-AFE4-56AC81291F88}"/>
    <dgm:cxn modelId="{1FDC01E6-C1B1-4FEF-80D8-4D1D4D37257C}" type="presOf" srcId="{6E3FBDBB-91C4-4E52-BAC1-FC416761FE3D}" destId="{9CEEF33A-A984-4080-B22A-7545A6D2EE09}" srcOrd="0" destOrd="0" presId="urn:microsoft.com/office/officeart/2005/8/layout/vList6"/>
    <dgm:cxn modelId="{E544209A-8EA7-44EB-ADB6-B06F1141134E}" srcId="{66575C6C-8327-4129-9C1E-A85F9416B209}" destId="{DF645C0E-EE35-4DAB-83B4-3379B914287F}" srcOrd="0" destOrd="0" parTransId="{8EE6223E-C5C9-454A-8A99-B2105643E8E8}" sibTransId="{5E7A8ECE-C8E6-4AD6-8A7A-1B9E6CBCCDE7}"/>
    <dgm:cxn modelId="{954DAC04-BD64-4D90-A544-21F40645A289}" srcId="{6E3FBDBB-91C4-4E52-BAC1-FC416761FE3D}" destId="{737088D4-5ECE-40FD-91A4-1F433AF08397}" srcOrd="5" destOrd="0" parTransId="{7A101311-DD18-4455-9D9E-030FD83010AD}" sibTransId="{DAD3088F-EE8E-4B54-A9CF-A9C1E2EAE342}"/>
    <dgm:cxn modelId="{CB12A370-E451-4425-A877-9FE7718DA04F}" type="presOf" srcId="{602E6E97-B7B6-41E4-942F-7F79524CA54E}" destId="{3B45298E-C442-418A-96F4-816FAE950D22}" srcOrd="0" destOrd="0" presId="urn:microsoft.com/office/officeart/2005/8/layout/vList6"/>
    <dgm:cxn modelId="{B9FD5488-F070-45C2-91CD-E386D9C05EAD}" type="presOf" srcId="{16338542-88EB-4C63-98BA-E59363B070BD}" destId="{14C131B5-2CC6-4D4E-AC28-FC842CA93DCF}" srcOrd="0" destOrd="0" presId="urn:microsoft.com/office/officeart/2005/8/layout/vList6"/>
    <dgm:cxn modelId="{7735A7DE-1C17-4FA3-BA5C-29C388221C3D}" srcId="{A9EE216E-AB1A-463C-8C01-838C33009386}" destId="{16338542-88EB-4C63-98BA-E59363B070BD}" srcOrd="0" destOrd="0" parTransId="{42E76B11-1F26-4DBB-AC33-E3DEB578F131}" sibTransId="{994262D6-C61E-44C4-8752-1FC3E20576B0}"/>
    <dgm:cxn modelId="{527ED5C1-D417-49BE-97E5-5A7506EBA46F}" srcId="{6E3FBDBB-91C4-4E52-BAC1-FC416761FE3D}" destId="{A9EE216E-AB1A-463C-8C01-838C33009386}" srcOrd="3" destOrd="0" parTransId="{9D7518E1-19BF-4570-8812-90A32F528BB8}" sibTransId="{616AB1A1-C060-4CF6-A096-ED8558EC606F}"/>
    <dgm:cxn modelId="{B528242A-1727-41DA-A910-3910A94D09AF}" type="presOf" srcId="{4E08A68A-D876-4E85-AAC5-1F81882D9025}" destId="{D8A67F4A-836E-4489-B2A5-733653D372D7}" srcOrd="0" destOrd="0" presId="urn:microsoft.com/office/officeart/2005/8/layout/vList6"/>
    <dgm:cxn modelId="{ED8C252A-66CE-4AC6-84E7-8DA8F69AFA82}" srcId="{5A47F67E-F0BD-441D-A099-004BE7C463ED}" destId="{1A564DB5-02C0-40CD-9992-C08275C8E067}" srcOrd="0" destOrd="0" parTransId="{BB986248-D53F-4F40-87CB-22CC2B6C5201}" sibTransId="{8660B511-D389-4C96-A9CF-BDDBC3D5413A}"/>
    <dgm:cxn modelId="{BE3C7DDD-AA76-4844-A83F-1D46EF29ED03}" type="presOf" srcId="{737088D4-5ECE-40FD-91A4-1F433AF08397}" destId="{E9F64F24-6681-4962-9786-B2AFB1F16992}" srcOrd="0" destOrd="0" presId="urn:microsoft.com/office/officeart/2005/8/layout/vList6"/>
    <dgm:cxn modelId="{36A2BFA2-D117-46ED-955C-E6AE88A9F2A3}" type="presOf" srcId="{F045531F-57A1-4815-B7C7-0FF56C4430D0}" destId="{321A115E-5805-4A08-A352-813D14CF1D5A}" srcOrd="0" destOrd="0" presId="urn:microsoft.com/office/officeart/2005/8/layout/vList6"/>
    <dgm:cxn modelId="{D2112DE6-2C8B-4B5E-8302-AF817D72D7EB}" type="presOf" srcId="{5A47F67E-F0BD-441D-A099-004BE7C463ED}" destId="{05AF719B-8873-4C69-B212-45177A6134AC}" srcOrd="0" destOrd="0" presId="urn:microsoft.com/office/officeart/2005/8/layout/vList6"/>
    <dgm:cxn modelId="{D5E6A7A7-A35D-4FC7-A6C9-2CC1B9DC75E4}" srcId="{770CDB8A-3A6F-4900-AE18-1B0AB1D780B5}" destId="{F4D3E1F1-2881-443B-9BD1-060DE70B4B64}" srcOrd="0" destOrd="0" parTransId="{142BAB45-0D15-4B30-BACF-66AD7FF8F46A}" sibTransId="{042FC06E-3E1A-4A61-BB2B-39CADEFAF254}"/>
    <dgm:cxn modelId="{3A19A839-BA51-4EA8-9AFB-361155DB580C}" type="presOf" srcId="{D7439A1F-FC92-4C26-9A8C-C87F03DD5E47}" destId="{F7AD4863-96B1-4DC2-BAB8-2FFE8BA9BE6D}" srcOrd="0" destOrd="0" presId="urn:microsoft.com/office/officeart/2005/8/layout/vList6"/>
    <dgm:cxn modelId="{D726E1F8-87E8-4DC4-BB3E-4B3AC9CB111F}" srcId="{6E3FBDBB-91C4-4E52-BAC1-FC416761FE3D}" destId="{770CDB8A-3A6F-4900-AE18-1B0AB1D780B5}" srcOrd="0" destOrd="0" parTransId="{8B254D31-9844-42B6-9F58-630AAB032D8F}" sibTransId="{8FCD46C0-AAE9-4FF4-A48D-72FDB724B4F8}"/>
    <dgm:cxn modelId="{B69949B5-03E4-4A2C-BDAA-057264FC69B2}" type="presOf" srcId="{A9EE216E-AB1A-463C-8C01-838C33009386}" destId="{D12A8A1D-42AE-40CE-B164-8891AC8DD513}" srcOrd="0" destOrd="0" presId="urn:microsoft.com/office/officeart/2005/8/layout/vList6"/>
    <dgm:cxn modelId="{62398A97-43F9-4960-9823-068936C21044}" type="presOf" srcId="{A5AE6B86-0805-47C2-A26C-5C4A84DA4903}" destId="{42BC82B6-24E6-41DD-91A7-F63FBCE5515D}" srcOrd="0" destOrd="0" presId="urn:microsoft.com/office/officeart/2005/8/layout/vList6"/>
    <dgm:cxn modelId="{A35A16EC-7A51-41F3-9CB1-EA20753C0814}" type="presOf" srcId="{DF645C0E-EE35-4DAB-83B4-3379B914287F}" destId="{1FF3F00B-AB28-4E0A-9E6E-B5BF96589D6B}" srcOrd="0" destOrd="0" presId="urn:microsoft.com/office/officeart/2005/8/layout/vList6"/>
    <dgm:cxn modelId="{C8E4C5F1-C8B8-4D99-A1CB-52A9AD3392B4}" type="presOf" srcId="{1A564DB5-02C0-40CD-9992-C08275C8E067}" destId="{53192A27-981B-4747-A050-79BC1AD2778B}" srcOrd="0" destOrd="0" presId="urn:microsoft.com/office/officeart/2005/8/layout/vList6"/>
    <dgm:cxn modelId="{03EF61F9-721F-4AB7-A6EE-7C9B8346EF2F}" type="presOf" srcId="{66575C6C-8327-4129-9C1E-A85F9416B209}" destId="{439CD21D-874C-4A4B-AE22-02537D3704D8}" srcOrd="0" destOrd="0" presId="urn:microsoft.com/office/officeart/2005/8/layout/vList6"/>
    <dgm:cxn modelId="{C3AFFEC7-3FA7-410B-89A3-E207E149F9CC}" srcId="{A5AE6B86-0805-47C2-A26C-5C4A84DA4903}" destId="{602E6E97-B7B6-41E4-942F-7F79524CA54E}" srcOrd="0" destOrd="0" parTransId="{A895ADA0-657F-4E86-ACDE-F5797F3A9137}" sibTransId="{86A04F2A-A912-4940-81F0-D03205A6A3EC}"/>
    <dgm:cxn modelId="{E41F351A-902B-4286-87D1-4A632788F046}" type="presOf" srcId="{B470A441-AD05-4BD3-8491-3FB587714F6E}" destId="{52C74D8D-0008-4A69-952E-C71D94C1292F}" srcOrd="0" destOrd="0" presId="urn:microsoft.com/office/officeart/2005/8/layout/vList6"/>
    <dgm:cxn modelId="{4CB022BE-62E0-44E6-9CA9-36819CA51E2C}" srcId="{6E3FBDBB-91C4-4E52-BAC1-FC416761FE3D}" destId="{5A47F67E-F0BD-441D-A099-004BE7C463ED}" srcOrd="6" destOrd="0" parTransId="{672C9F2F-37C6-4B7C-8680-BA59081C8A29}" sibTransId="{68C207BA-6C69-4209-A763-9FE8F17A5CF1}"/>
    <dgm:cxn modelId="{F7CD03DD-C4E8-4FAB-9BF2-BF00B4AD5DD2}" type="presParOf" srcId="{9CEEF33A-A984-4080-B22A-7545A6D2EE09}" destId="{0FDF0F47-ACF3-4491-B3E3-4A45D17E7293}" srcOrd="0" destOrd="0" presId="urn:microsoft.com/office/officeart/2005/8/layout/vList6"/>
    <dgm:cxn modelId="{E8B3209F-6E60-4225-A289-6827F44662AB}" type="presParOf" srcId="{0FDF0F47-ACF3-4491-B3E3-4A45D17E7293}" destId="{4EA66F69-47A8-44D1-863F-9527B5560F7E}" srcOrd="0" destOrd="0" presId="urn:microsoft.com/office/officeart/2005/8/layout/vList6"/>
    <dgm:cxn modelId="{2180D9CA-7183-4FDF-9D46-F81770BE9D76}" type="presParOf" srcId="{0FDF0F47-ACF3-4491-B3E3-4A45D17E7293}" destId="{129A9B32-4329-4C89-A06A-F54DF39EE248}" srcOrd="1" destOrd="0" presId="urn:microsoft.com/office/officeart/2005/8/layout/vList6"/>
    <dgm:cxn modelId="{18A97A34-3E65-483D-B698-7B5E2FBA2569}" type="presParOf" srcId="{9CEEF33A-A984-4080-B22A-7545A6D2EE09}" destId="{A0AA3515-27A6-495C-8581-72015CFEFEEF}" srcOrd="1" destOrd="0" presId="urn:microsoft.com/office/officeart/2005/8/layout/vList6"/>
    <dgm:cxn modelId="{FFE1BB6A-B1E8-4461-B1B9-C86530F5A540}" type="presParOf" srcId="{9CEEF33A-A984-4080-B22A-7545A6D2EE09}" destId="{CE34DF8A-B482-45E6-8CCD-A67A73C90EE9}" srcOrd="2" destOrd="0" presId="urn:microsoft.com/office/officeart/2005/8/layout/vList6"/>
    <dgm:cxn modelId="{5E4FE822-7757-4FF5-BBEA-0645EC02671B}" type="presParOf" srcId="{CE34DF8A-B482-45E6-8CCD-A67A73C90EE9}" destId="{321A115E-5805-4A08-A352-813D14CF1D5A}" srcOrd="0" destOrd="0" presId="urn:microsoft.com/office/officeart/2005/8/layout/vList6"/>
    <dgm:cxn modelId="{6EB755BF-ABF3-498F-8BEF-8B9CAA0108AA}" type="presParOf" srcId="{CE34DF8A-B482-45E6-8CCD-A67A73C90EE9}" destId="{1C3A05EA-528C-4449-B9A8-F6C3DFFFFC57}" srcOrd="1" destOrd="0" presId="urn:microsoft.com/office/officeart/2005/8/layout/vList6"/>
    <dgm:cxn modelId="{4CD37587-F877-412A-9BC7-B5791BFF3A6A}" type="presParOf" srcId="{9CEEF33A-A984-4080-B22A-7545A6D2EE09}" destId="{CFF6447F-D2F4-4EAF-94EE-2A0B41E653BC}" srcOrd="3" destOrd="0" presId="urn:microsoft.com/office/officeart/2005/8/layout/vList6"/>
    <dgm:cxn modelId="{898F0468-FB87-4E2E-AE16-314F7835F821}" type="presParOf" srcId="{9CEEF33A-A984-4080-B22A-7545A6D2EE09}" destId="{C514420C-E40D-403A-9572-3FC8CA7ED0C5}" srcOrd="4" destOrd="0" presId="urn:microsoft.com/office/officeart/2005/8/layout/vList6"/>
    <dgm:cxn modelId="{4576E8F2-B7F5-4DAA-8B08-7281E37BF15A}" type="presParOf" srcId="{C514420C-E40D-403A-9572-3FC8CA7ED0C5}" destId="{52C74D8D-0008-4A69-952E-C71D94C1292F}" srcOrd="0" destOrd="0" presId="urn:microsoft.com/office/officeart/2005/8/layout/vList6"/>
    <dgm:cxn modelId="{46CC213C-8EAA-464F-BC41-5EE0DF4055B5}" type="presParOf" srcId="{C514420C-E40D-403A-9572-3FC8CA7ED0C5}" destId="{D8A67F4A-836E-4489-B2A5-733653D372D7}" srcOrd="1" destOrd="0" presId="urn:microsoft.com/office/officeart/2005/8/layout/vList6"/>
    <dgm:cxn modelId="{29BB112A-CBE2-4643-8AD5-D3FEF379264D}" type="presParOf" srcId="{9CEEF33A-A984-4080-B22A-7545A6D2EE09}" destId="{EE97CF65-6BF6-4D53-A5AD-1F0C4E4D4FC4}" srcOrd="5" destOrd="0" presId="urn:microsoft.com/office/officeart/2005/8/layout/vList6"/>
    <dgm:cxn modelId="{AF8DB74F-F6E8-4F45-BEC3-82DD6EB13814}" type="presParOf" srcId="{9CEEF33A-A984-4080-B22A-7545A6D2EE09}" destId="{A1BD42F2-DF0E-42B8-BBD0-262B4C5BB7F2}" srcOrd="6" destOrd="0" presId="urn:microsoft.com/office/officeart/2005/8/layout/vList6"/>
    <dgm:cxn modelId="{07AE0B74-3DB5-4681-9BF3-C6D4AF6C6CAD}" type="presParOf" srcId="{A1BD42F2-DF0E-42B8-BBD0-262B4C5BB7F2}" destId="{D12A8A1D-42AE-40CE-B164-8891AC8DD513}" srcOrd="0" destOrd="0" presId="urn:microsoft.com/office/officeart/2005/8/layout/vList6"/>
    <dgm:cxn modelId="{7223CE4B-2148-4397-91A3-82813EF72A23}" type="presParOf" srcId="{A1BD42F2-DF0E-42B8-BBD0-262B4C5BB7F2}" destId="{14C131B5-2CC6-4D4E-AC28-FC842CA93DCF}" srcOrd="1" destOrd="0" presId="urn:microsoft.com/office/officeart/2005/8/layout/vList6"/>
    <dgm:cxn modelId="{6EF3954F-3F4A-4068-B8F9-E68504BDEF6B}" type="presParOf" srcId="{9CEEF33A-A984-4080-B22A-7545A6D2EE09}" destId="{6269724D-9812-4B64-85E1-D0A4EEC11C6C}" srcOrd="7" destOrd="0" presId="urn:microsoft.com/office/officeart/2005/8/layout/vList6"/>
    <dgm:cxn modelId="{76C6541D-A131-4776-9A42-A341DA3B2A3D}" type="presParOf" srcId="{9CEEF33A-A984-4080-B22A-7545A6D2EE09}" destId="{2D842746-CC63-44B7-B3AD-F45F26C6622D}" srcOrd="8" destOrd="0" presId="urn:microsoft.com/office/officeart/2005/8/layout/vList6"/>
    <dgm:cxn modelId="{BA7BCE78-180C-4417-92AA-ECE47103BD64}" type="presParOf" srcId="{2D842746-CC63-44B7-B3AD-F45F26C6622D}" destId="{42BC82B6-24E6-41DD-91A7-F63FBCE5515D}" srcOrd="0" destOrd="0" presId="urn:microsoft.com/office/officeart/2005/8/layout/vList6"/>
    <dgm:cxn modelId="{EE0D8909-1AF4-4E44-A24D-6A543057ED0B}" type="presParOf" srcId="{2D842746-CC63-44B7-B3AD-F45F26C6622D}" destId="{3B45298E-C442-418A-96F4-816FAE950D22}" srcOrd="1" destOrd="0" presId="urn:microsoft.com/office/officeart/2005/8/layout/vList6"/>
    <dgm:cxn modelId="{05194732-F461-4CFA-BB05-C3FF7AE45DEA}" type="presParOf" srcId="{9CEEF33A-A984-4080-B22A-7545A6D2EE09}" destId="{145C481A-9B35-48C6-B25D-A9A7ABA49E1C}" srcOrd="9" destOrd="0" presId="urn:microsoft.com/office/officeart/2005/8/layout/vList6"/>
    <dgm:cxn modelId="{65502DFD-B41E-4C46-8A1D-F200447BCCAA}" type="presParOf" srcId="{9CEEF33A-A984-4080-B22A-7545A6D2EE09}" destId="{75361B62-A038-4084-8AF8-A53FD0101F9C}" srcOrd="10" destOrd="0" presId="urn:microsoft.com/office/officeart/2005/8/layout/vList6"/>
    <dgm:cxn modelId="{D17CEE89-D154-4BC0-A43C-B66B254D9C46}" type="presParOf" srcId="{75361B62-A038-4084-8AF8-A53FD0101F9C}" destId="{E9F64F24-6681-4962-9786-B2AFB1F16992}" srcOrd="0" destOrd="0" presId="urn:microsoft.com/office/officeart/2005/8/layout/vList6"/>
    <dgm:cxn modelId="{910D0DC1-12F8-4BBD-BF91-4EF301A783B8}" type="presParOf" srcId="{75361B62-A038-4084-8AF8-A53FD0101F9C}" destId="{F7AD4863-96B1-4DC2-BAB8-2FFE8BA9BE6D}" srcOrd="1" destOrd="0" presId="urn:microsoft.com/office/officeart/2005/8/layout/vList6"/>
    <dgm:cxn modelId="{CDC12A74-2D9F-46DB-8371-1047FACACEF7}" type="presParOf" srcId="{9CEEF33A-A984-4080-B22A-7545A6D2EE09}" destId="{E9F9ABB1-3809-42C9-96B6-9D09DD1A721E}" srcOrd="11" destOrd="0" presId="urn:microsoft.com/office/officeart/2005/8/layout/vList6"/>
    <dgm:cxn modelId="{35ADA5CF-7D41-4682-B1FB-BDB9C0A970EA}" type="presParOf" srcId="{9CEEF33A-A984-4080-B22A-7545A6D2EE09}" destId="{8E001670-F40A-4273-8DB9-78874FFB9629}" srcOrd="12" destOrd="0" presId="urn:microsoft.com/office/officeart/2005/8/layout/vList6"/>
    <dgm:cxn modelId="{8C14F8C1-086B-4C4A-B93E-8C5721B9B45A}" type="presParOf" srcId="{8E001670-F40A-4273-8DB9-78874FFB9629}" destId="{05AF719B-8873-4C69-B212-45177A6134AC}" srcOrd="0" destOrd="0" presId="urn:microsoft.com/office/officeart/2005/8/layout/vList6"/>
    <dgm:cxn modelId="{5AAF7D32-6F69-4540-813D-B9DEFD856EF0}" type="presParOf" srcId="{8E001670-F40A-4273-8DB9-78874FFB9629}" destId="{53192A27-981B-4747-A050-79BC1AD2778B}" srcOrd="1" destOrd="0" presId="urn:microsoft.com/office/officeart/2005/8/layout/vList6"/>
    <dgm:cxn modelId="{3849CE20-360D-460E-851A-28108615C4E8}" type="presParOf" srcId="{9CEEF33A-A984-4080-B22A-7545A6D2EE09}" destId="{6D02B492-DC56-4B44-B6BD-3DF7F613C651}" srcOrd="13" destOrd="0" presId="urn:microsoft.com/office/officeart/2005/8/layout/vList6"/>
    <dgm:cxn modelId="{47D63F76-3882-455D-B554-9F67A52CD605}" type="presParOf" srcId="{9CEEF33A-A984-4080-B22A-7545A6D2EE09}" destId="{11BE6871-F5DF-4E35-8D19-2C66C027874A}" srcOrd="14" destOrd="0" presId="urn:microsoft.com/office/officeart/2005/8/layout/vList6"/>
    <dgm:cxn modelId="{08412D54-1CDA-4989-AFFC-4A0E2A0E2283}" type="presParOf" srcId="{11BE6871-F5DF-4E35-8D19-2C66C027874A}" destId="{439CD21D-874C-4A4B-AE22-02537D3704D8}" srcOrd="0" destOrd="0" presId="urn:microsoft.com/office/officeart/2005/8/layout/vList6"/>
    <dgm:cxn modelId="{C5E3662F-7987-4F19-8EE4-29E6001ADEC1}" type="presParOf" srcId="{11BE6871-F5DF-4E35-8D19-2C66C027874A}" destId="{1FF3F00B-AB28-4E0A-9E6E-B5BF96589D6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6FCB8-025E-47BF-939E-708B9F2A4D93}">
      <dsp:nvSpPr>
        <dsp:cNvPr id="0" name=""/>
        <dsp:cNvSpPr/>
      </dsp:nvSpPr>
      <dsp:spPr>
        <a:xfrm>
          <a:off x="642797" y="2896217"/>
          <a:ext cx="874252" cy="632598"/>
        </a:xfrm>
        <a:prstGeom prst="ellipse">
          <a:avLst/>
        </a:prstGeom>
        <a:solidFill>
          <a:schemeClr val="accent6">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tx1"/>
        </a:fontRef>
      </dsp:style>
      <dsp:txBody>
        <a:bodyPr spcFirstLastPara="0" vert="horz" wrap="square" lIns="39492" tIns="17780" rIns="39492" bIns="17780" numCol="1" spcCol="1270" anchor="ctr" anchorCtr="0">
          <a:noAutofit/>
        </a:bodyPr>
        <a:lstStyle/>
        <a:p>
          <a:pPr lvl="0" algn="ctr" defTabSz="622300" rtl="0">
            <a:lnSpc>
              <a:spcPct val="90000"/>
            </a:lnSpc>
            <a:spcBef>
              <a:spcPct val="0"/>
            </a:spcBef>
            <a:spcAft>
              <a:spcPct val="35000"/>
            </a:spcAft>
          </a:pPr>
          <a:r>
            <a:rPr lang="it-IT" sz="1400" b="1" i="0" kern="1200" dirty="0" smtClean="0"/>
            <a:t>Art. 8 </a:t>
          </a:r>
          <a:r>
            <a:rPr lang="it-IT" sz="1400" b="1" i="0" kern="1200" dirty="0" err="1" smtClean="0"/>
            <a:t>ter</a:t>
          </a:r>
          <a:endParaRPr lang="it-IT" sz="1400" b="1" i="0" kern="1200" dirty="0"/>
        </a:p>
      </dsp:txBody>
      <dsp:txXfrm>
        <a:off x="770828" y="2988859"/>
        <a:ext cx="618190" cy="447314"/>
      </dsp:txXfrm>
    </dsp:sp>
    <dsp:sp modelId="{A35DAAAC-BA9B-40BE-903E-5A1BC85BDE3A}">
      <dsp:nvSpPr>
        <dsp:cNvPr id="0" name=""/>
        <dsp:cNvSpPr/>
      </dsp:nvSpPr>
      <dsp:spPr>
        <a:xfrm>
          <a:off x="1167813" y="1551530"/>
          <a:ext cx="2505028" cy="1869436"/>
        </a:xfrm>
        <a:prstGeom prst="ellipse">
          <a:avLst/>
        </a:prstGeom>
        <a:solidFill>
          <a:schemeClr val="accent6">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tx1"/>
        </a:fontRef>
      </dsp:style>
      <dsp:txBody>
        <a:bodyPr spcFirstLastPara="0" vert="horz" wrap="square" lIns="39492" tIns="22860" rIns="39492" bIns="22860" numCol="1" spcCol="1270" anchor="ctr" anchorCtr="0">
          <a:noAutofit/>
        </a:bodyPr>
        <a:lstStyle/>
        <a:p>
          <a:pPr lvl="0" algn="ctr" defTabSz="800100" rtl="0">
            <a:lnSpc>
              <a:spcPct val="90000"/>
            </a:lnSpc>
            <a:spcBef>
              <a:spcPct val="0"/>
            </a:spcBef>
            <a:spcAft>
              <a:spcPct val="35000"/>
            </a:spcAft>
          </a:pPr>
          <a:r>
            <a:rPr lang="it-IT" sz="1800" b="0" kern="1200" dirty="0" smtClean="0"/>
            <a:t>Autorizzazioni  alla realizzazione di strutture e all’esercizio di attività sanitarie e socio-sanitarie</a:t>
          </a:r>
          <a:endParaRPr lang="it-IT" sz="1800" b="0" kern="1200" dirty="0"/>
        </a:p>
      </dsp:txBody>
      <dsp:txXfrm>
        <a:off x="1534666" y="1825303"/>
        <a:ext cx="1771322" cy="1321890"/>
      </dsp:txXfrm>
    </dsp:sp>
    <dsp:sp modelId="{CABF1B49-69B6-4ECC-9642-179356CB84F7}">
      <dsp:nvSpPr>
        <dsp:cNvPr id="0" name=""/>
        <dsp:cNvSpPr/>
      </dsp:nvSpPr>
      <dsp:spPr>
        <a:xfrm>
          <a:off x="3683641" y="1166936"/>
          <a:ext cx="4206760" cy="2713629"/>
        </a:xfrm>
        <a:prstGeom prst="ellipse">
          <a:avLst/>
        </a:prstGeom>
        <a:solidFill>
          <a:srgbClr val="FFFF0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tx1"/>
        </a:fontRef>
      </dsp:style>
      <dsp:txBody>
        <a:bodyPr spcFirstLastPara="0" vert="horz" wrap="square" lIns="39492" tIns="40640" rIns="39492" bIns="40640" numCol="1" spcCol="1270" anchor="ctr" anchorCtr="0">
          <a:noAutofit/>
        </a:bodyPr>
        <a:lstStyle/>
        <a:p>
          <a:pPr lvl="0" algn="ctr" defTabSz="1422400" rtl="0">
            <a:lnSpc>
              <a:spcPct val="90000"/>
            </a:lnSpc>
            <a:spcBef>
              <a:spcPct val="0"/>
            </a:spcBef>
            <a:spcAft>
              <a:spcPct val="35000"/>
            </a:spcAft>
          </a:pPr>
          <a:r>
            <a:rPr lang="it-IT" sz="3200" b="1" i="1" kern="1200" dirty="0" smtClean="0">
              <a:solidFill>
                <a:srgbClr val="FF0000"/>
              </a:solidFill>
            </a:rPr>
            <a:t>Accreditamento istituzionale</a:t>
          </a:r>
          <a:endParaRPr lang="it-IT" sz="3200" b="1" i="1" kern="1200" dirty="0">
            <a:solidFill>
              <a:srgbClr val="FF0000"/>
            </a:solidFill>
          </a:endParaRPr>
        </a:p>
      </dsp:txBody>
      <dsp:txXfrm>
        <a:off x="4299707" y="1564338"/>
        <a:ext cx="2974628" cy="1918825"/>
      </dsp:txXfrm>
    </dsp:sp>
    <dsp:sp modelId="{01BBBA25-FCF6-414A-AFDC-5DF6499CFBCD}">
      <dsp:nvSpPr>
        <dsp:cNvPr id="0" name=""/>
        <dsp:cNvSpPr/>
      </dsp:nvSpPr>
      <dsp:spPr>
        <a:xfrm>
          <a:off x="9135714" y="3171552"/>
          <a:ext cx="1178546" cy="683699"/>
        </a:xfrm>
        <a:prstGeom prst="ellipse">
          <a:avLst/>
        </a:prstGeom>
        <a:solidFill>
          <a:schemeClr val="accent5">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tx1"/>
        </a:fontRef>
      </dsp:style>
      <dsp:txBody>
        <a:bodyPr spcFirstLastPara="0" vert="horz" wrap="square" lIns="39492" tIns="17780" rIns="39492" bIns="17780" numCol="1" spcCol="1270" anchor="ctr" anchorCtr="0">
          <a:noAutofit/>
        </a:bodyPr>
        <a:lstStyle/>
        <a:p>
          <a:pPr lvl="0" algn="ctr" defTabSz="622300" rtl="0">
            <a:lnSpc>
              <a:spcPct val="90000"/>
            </a:lnSpc>
            <a:spcBef>
              <a:spcPct val="0"/>
            </a:spcBef>
            <a:spcAft>
              <a:spcPct val="35000"/>
            </a:spcAft>
          </a:pPr>
          <a:r>
            <a:rPr lang="it-IT" sz="1400" b="1" i="0" kern="1200" dirty="0" smtClean="0"/>
            <a:t>Art.8 </a:t>
          </a:r>
          <a:r>
            <a:rPr lang="it-IT" sz="1400" b="1" i="0" kern="1200" dirty="0" err="1" smtClean="0"/>
            <a:t>quinquies</a:t>
          </a:r>
          <a:endParaRPr lang="it-IT" sz="1400" b="1" i="0" kern="1200" dirty="0" smtClean="0"/>
        </a:p>
      </dsp:txBody>
      <dsp:txXfrm>
        <a:off x="9308308" y="3271677"/>
        <a:ext cx="833358" cy="483449"/>
      </dsp:txXfrm>
    </dsp:sp>
    <dsp:sp modelId="{003EC377-254D-4DAC-9249-5A075255ED1A}">
      <dsp:nvSpPr>
        <dsp:cNvPr id="0" name=""/>
        <dsp:cNvSpPr/>
      </dsp:nvSpPr>
      <dsp:spPr>
        <a:xfrm>
          <a:off x="6275356" y="3613002"/>
          <a:ext cx="1198395" cy="833392"/>
        </a:xfrm>
        <a:prstGeom prst="ellipse">
          <a:avLst/>
        </a:prstGeom>
        <a:solidFill>
          <a:srgbClr val="FFFF0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tx1"/>
        </a:fontRef>
      </dsp:style>
      <dsp:txBody>
        <a:bodyPr spcFirstLastPara="0" vert="horz" wrap="square" lIns="36000" tIns="0" rIns="39492" bIns="22860" numCol="1" spcCol="1270" anchor="ctr" anchorCtr="0">
          <a:noAutofit/>
        </a:bodyPr>
        <a:lstStyle/>
        <a:p>
          <a:pPr lvl="0" algn="ctr" defTabSz="800100">
            <a:lnSpc>
              <a:spcPct val="90000"/>
            </a:lnSpc>
            <a:spcBef>
              <a:spcPct val="0"/>
            </a:spcBef>
            <a:spcAft>
              <a:spcPct val="35000"/>
            </a:spcAft>
          </a:pPr>
          <a:r>
            <a:rPr lang="it-IT" sz="1800" b="1" i="0" kern="1200" dirty="0" smtClean="0">
              <a:solidFill>
                <a:srgbClr val="FF0000"/>
              </a:solidFill>
            </a:rPr>
            <a:t>Art. 8 </a:t>
          </a:r>
          <a:r>
            <a:rPr lang="it-IT" sz="1800" b="1" i="0" kern="1200" dirty="0" err="1" smtClean="0">
              <a:solidFill>
                <a:srgbClr val="FF0000"/>
              </a:solidFill>
            </a:rPr>
            <a:t>quater</a:t>
          </a:r>
          <a:r>
            <a:rPr lang="it-IT" sz="1800" b="1" i="0" kern="1200" dirty="0" smtClean="0">
              <a:solidFill>
                <a:srgbClr val="FF0000"/>
              </a:solidFill>
            </a:rPr>
            <a:t> </a:t>
          </a:r>
          <a:endParaRPr lang="it-IT" sz="1800" i="0" kern="1200" dirty="0">
            <a:solidFill>
              <a:srgbClr val="FF0000"/>
            </a:solidFill>
          </a:endParaRPr>
        </a:p>
      </dsp:txBody>
      <dsp:txXfrm>
        <a:off x="6450857" y="3735049"/>
        <a:ext cx="847393" cy="589298"/>
      </dsp:txXfrm>
    </dsp:sp>
    <dsp:sp modelId="{08B24D2F-D13A-492C-AF8A-0B6C6D18EF0C}">
      <dsp:nvSpPr>
        <dsp:cNvPr id="0" name=""/>
        <dsp:cNvSpPr/>
      </dsp:nvSpPr>
      <dsp:spPr>
        <a:xfrm>
          <a:off x="7913443" y="1633456"/>
          <a:ext cx="2467619" cy="1671327"/>
        </a:xfrm>
        <a:prstGeom prst="ellipse">
          <a:avLst/>
        </a:prstGeom>
        <a:solidFill>
          <a:schemeClr val="accent5">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tx1"/>
        </a:fontRef>
      </dsp:style>
      <dsp:txBody>
        <a:bodyPr spcFirstLastPara="0" vert="horz" wrap="square" lIns="39492" tIns="22860" rIns="39492" bIns="22860" numCol="1" spcCol="1270" anchor="ctr" anchorCtr="0">
          <a:noAutofit/>
        </a:bodyPr>
        <a:lstStyle/>
        <a:p>
          <a:pPr lvl="0" algn="ctr" defTabSz="800100" rtl="0">
            <a:lnSpc>
              <a:spcPct val="90000"/>
            </a:lnSpc>
            <a:spcBef>
              <a:spcPct val="0"/>
            </a:spcBef>
            <a:spcAft>
              <a:spcPct val="35000"/>
            </a:spcAft>
          </a:pPr>
          <a:r>
            <a:rPr lang="it-IT" sz="1800" b="0" kern="1200" dirty="0" smtClean="0"/>
            <a:t>Accordi Contrattuali</a:t>
          </a:r>
          <a:endParaRPr lang="it-IT" sz="1800" b="0" kern="1200" dirty="0"/>
        </a:p>
      </dsp:txBody>
      <dsp:txXfrm>
        <a:off x="8274817" y="1878216"/>
        <a:ext cx="1744871" cy="1181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A9B32-4329-4C89-A06A-F54DF39EE248}">
      <dsp:nvSpPr>
        <dsp:cNvPr id="0" name=""/>
        <dsp:cNvSpPr/>
      </dsp:nvSpPr>
      <dsp:spPr>
        <a:xfrm>
          <a:off x="2697231" y="26310"/>
          <a:ext cx="8802912" cy="5844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it-IT" sz="2400" b="1" i="1" kern="1200" dirty="0" smtClean="0"/>
            <a:t>Attuazione di un Sistema di gestione delle strutture sanitarie</a:t>
          </a:r>
          <a:endParaRPr lang="it-IT" sz="2400" kern="1200" dirty="0"/>
        </a:p>
      </dsp:txBody>
      <dsp:txXfrm>
        <a:off x="2697231" y="99368"/>
        <a:ext cx="8583739" cy="438346"/>
      </dsp:txXfrm>
    </dsp:sp>
    <dsp:sp modelId="{4EA66F69-47A8-44D1-863F-9527B5560F7E}">
      <dsp:nvSpPr>
        <dsp:cNvPr id="0" name=""/>
        <dsp:cNvSpPr/>
      </dsp:nvSpPr>
      <dsp:spPr>
        <a:xfrm>
          <a:off x="205451" y="1645"/>
          <a:ext cx="2428492" cy="584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t-IT" sz="2000" kern="1200" dirty="0" smtClean="0"/>
            <a:t>Fattore 1 </a:t>
          </a:r>
          <a:endParaRPr lang="it-IT" sz="2000" kern="1200" dirty="0"/>
        </a:p>
      </dsp:txBody>
      <dsp:txXfrm>
        <a:off x="233982" y="30176"/>
        <a:ext cx="2371430" cy="527400"/>
      </dsp:txXfrm>
    </dsp:sp>
    <dsp:sp modelId="{1C3A05EA-528C-4449-B9A8-F6C3DFFFFC57}">
      <dsp:nvSpPr>
        <dsp:cNvPr id="0" name=""/>
        <dsp:cNvSpPr/>
      </dsp:nvSpPr>
      <dsp:spPr>
        <a:xfrm>
          <a:off x="2698582" y="644554"/>
          <a:ext cx="8802912" cy="5844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it-IT" sz="2400" b="1" i="1" kern="1200" dirty="0" smtClean="0"/>
            <a:t>Prestazioni e Servizi</a:t>
          </a:r>
          <a:endParaRPr lang="it-IT" sz="2400" kern="1200" dirty="0"/>
        </a:p>
      </dsp:txBody>
      <dsp:txXfrm>
        <a:off x="2698582" y="717612"/>
        <a:ext cx="8583739" cy="438346"/>
      </dsp:txXfrm>
    </dsp:sp>
    <dsp:sp modelId="{321A115E-5805-4A08-A352-813D14CF1D5A}">
      <dsp:nvSpPr>
        <dsp:cNvPr id="0" name=""/>
        <dsp:cNvSpPr/>
      </dsp:nvSpPr>
      <dsp:spPr>
        <a:xfrm>
          <a:off x="205451" y="644554"/>
          <a:ext cx="2428492" cy="584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t-IT" sz="2000" kern="1200" dirty="0" smtClean="0"/>
            <a:t>Fattore 2</a:t>
          </a:r>
          <a:endParaRPr lang="it-IT" sz="2000" kern="1200" dirty="0"/>
        </a:p>
      </dsp:txBody>
      <dsp:txXfrm>
        <a:off x="233982" y="673085"/>
        <a:ext cx="2371430" cy="527400"/>
      </dsp:txXfrm>
    </dsp:sp>
    <dsp:sp modelId="{D8A67F4A-836E-4489-B2A5-733653D372D7}">
      <dsp:nvSpPr>
        <dsp:cNvPr id="0" name=""/>
        <dsp:cNvSpPr/>
      </dsp:nvSpPr>
      <dsp:spPr>
        <a:xfrm>
          <a:off x="2698582" y="1287463"/>
          <a:ext cx="8802912" cy="5844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it-IT" sz="2400" b="1" i="1" kern="1200" smtClean="0"/>
            <a:t>Aspetti Strutturali</a:t>
          </a:r>
          <a:endParaRPr lang="it-IT" sz="2400" kern="1200"/>
        </a:p>
      </dsp:txBody>
      <dsp:txXfrm>
        <a:off x="2698582" y="1360521"/>
        <a:ext cx="8583739" cy="438346"/>
      </dsp:txXfrm>
    </dsp:sp>
    <dsp:sp modelId="{52C74D8D-0008-4A69-952E-C71D94C1292F}">
      <dsp:nvSpPr>
        <dsp:cNvPr id="0" name=""/>
        <dsp:cNvSpPr/>
      </dsp:nvSpPr>
      <dsp:spPr>
        <a:xfrm>
          <a:off x="205451" y="1287463"/>
          <a:ext cx="2428492" cy="584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t-IT" sz="2000" kern="1200" dirty="0" smtClean="0"/>
            <a:t>Fattore 3</a:t>
          </a:r>
          <a:endParaRPr lang="it-IT" sz="2000" kern="1200" dirty="0"/>
        </a:p>
      </dsp:txBody>
      <dsp:txXfrm>
        <a:off x="233982" y="1315994"/>
        <a:ext cx="2371430" cy="527400"/>
      </dsp:txXfrm>
    </dsp:sp>
    <dsp:sp modelId="{14C131B5-2CC6-4D4E-AC28-FC842CA93DCF}">
      <dsp:nvSpPr>
        <dsp:cNvPr id="0" name=""/>
        <dsp:cNvSpPr/>
      </dsp:nvSpPr>
      <dsp:spPr>
        <a:xfrm>
          <a:off x="2698582" y="1930371"/>
          <a:ext cx="8802912" cy="5844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it-IT" sz="2400" b="1" i="1" kern="1200" smtClean="0"/>
            <a:t>Competenze del personale</a:t>
          </a:r>
          <a:endParaRPr lang="it-IT" sz="2400" kern="1200"/>
        </a:p>
      </dsp:txBody>
      <dsp:txXfrm>
        <a:off x="2698582" y="2003429"/>
        <a:ext cx="8583739" cy="438346"/>
      </dsp:txXfrm>
    </dsp:sp>
    <dsp:sp modelId="{D12A8A1D-42AE-40CE-B164-8891AC8DD513}">
      <dsp:nvSpPr>
        <dsp:cNvPr id="0" name=""/>
        <dsp:cNvSpPr/>
      </dsp:nvSpPr>
      <dsp:spPr>
        <a:xfrm>
          <a:off x="205451" y="1930371"/>
          <a:ext cx="2428492" cy="584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t-IT" sz="2000" kern="1200" dirty="0" smtClean="0"/>
            <a:t>Fattore 4</a:t>
          </a:r>
          <a:endParaRPr lang="it-IT" sz="2000" kern="1200" dirty="0"/>
        </a:p>
      </dsp:txBody>
      <dsp:txXfrm>
        <a:off x="233982" y="1958902"/>
        <a:ext cx="2371430" cy="527400"/>
      </dsp:txXfrm>
    </dsp:sp>
    <dsp:sp modelId="{3B45298E-C442-418A-96F4-816FAE950D22}">
      <dsp:nvSpPr>
        <dsp:cNvPr id="0" name=""/>
        <dsp:cNvSpPr/>
      </dsp:nvSpPr>
      <dsp:spPr>
        <a:xfrm>
          <a:off x="2701225" y="2573280"/>
          <a:ext cx="8720136" cy="5844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it-IT" sz="2400" b="1" i="1" kern="1200" dirty="0" smtClean="0"/>
            <a:t>Comunicazione:</a:t>
          </a:r>
          <a:endParaRPr lang="it-IT" sz="2400" kern="1200" dirty="0"/>
        </a:p>
      </dsp:txBody>
      <dsp:txXfrm>
        <a:off x="2701225" y="2646338"/>
        <a:ext cx="8500963" cy="438346"/>
      </dsp:txXfrm>
    </dsp:sp>
    <dsp:sp modelId="{42BC82B6-24E6-41DD-91A7-F63FBCE5515D}">
      <dsp:nvSpPr>
        <dsp:cNvPr id="0" name=""/>
        <dsp:cNvSpPr/>
      </dsp:nvSpPr>
      <dsp:spPr>
        <a:xfrm>
          <a:off x="220994" y="2573280"/>
          <a:ext cx="2428492" cy="584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t-IT" sz="2000" kern="1200" dirty="0" smtClean="0"/>
            <a:t>Fattore 5</a:t>
          </a:r>
          <a:endParaRPr lang="it-IT" sz="2000" kern="1200" dirty="0"/>
        </a:p>
      </dsp:txBody>
      <dsp:txXfrm>
        <a:off x="249525" y="2601811"/>
        <a:ext cx="2371430" cy="527400"/>
      </dsp:txXfrm>
    </dsp:sp>
    <dsp:sp modelId="{F7AD4863-96B1-4DC2-BAB8-2FFE8BA9BE6D}">
      <dsp:nvSpPr>
        <dsp:cNvPr id="0" name=""/>
        <dsp:cNvSpPr/>
      </dsp:nvSpPr>
      <dsp:spPr>
        <a:xfrm>
          <a:off x="2685729" y="3216189"/>
          <a:ext cx="8802912" cy="5844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it-IT" sz="2400" b="1" i="1" kern="1200" dirty="0" smtClean="0"/>
            <a:t>Appropriatezza clinica e sicurezza</a:t>
          </a:r>
          <a:endParaRPr lang="it-IT" sz="2400" kern="1200" dirty="0"/>
        </a:p>
      </dsp:txBody>
      <dsp:txXfrm>
        <a:off x="2685729" y="3289247"/>
        <a:ext cx="8583739" cy="438346"/>
      </dsp:txXfrm>
    </dsp:sp>
    <dsp:sp modelId="{E9F64F24-6681-4962-9786-B2AFB1F16992}">
      <dsp:nvSpPr>
        <dsp:cNvPr id="0" name=""/>
        <dsp:cNvSpPr/>
      </dsp:nvSpPr>
      <dsp:spPr>
        <a:xfrm>
          <a:off x="205451" y="3216189"/>
          <a:ext cx="2428492" cy="584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t-IT" sz="2000" kern="1200" dirty="0" smtClean="0"/>
            <a:t>Fattore 6</a:t>
          </a:r>
          <a:endParaRPr lang="it-IT" sz="2000" kern="1200" dirty="0"/>
        </a:p>
      </dsp:txBody>
      <dsp:txXfrm>
        <a:off x="233982" y="3244720"/>
        <a:ext cx="2371430" cy="527400"/>
      </dsp:txXfrm>
    </dsp:sp>
    <dsp:sp modelId="{53192A27-981B-4747-A050-79BC1AD2778B}">
      <dsp:nvSpPr>
        <dsp:cNvPr id="0" name=""/>
        <dsp:cNvSpPr/>
      </dsp:nvSpPr>
      <dsp:spPr>
        <a:xfrm>
          <a:off x="2633944" y="3859097"/>
          <a:ext cx="8802912" cy="5844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it-IT" sz="2400" b="1" i="1" kern="1200" smtClean="0"/>
            <a:t>Processi di miglioramento ed innovazione</a:t>
          </a:r>
          <a:endParaRPr lang="it-IT" sz="2400" kern="1200"/>
        </a:p>
      </dsp:txBody>
      <dsp:txXfrm>
        <a:off x="2633944" y="3932155"/>
        <a:ext cx="8583739" cy="438346"/>
      </dsp:txXfrm>
    </dsp:sp>
    <dsp:sp modelId="{05AF719B-8873-4C69-B212-45177A6134AC}">
      <dsp:nvSpPr>
        <dsp:cNvPr id="0" name=""/>
        <dsp:cNvSpPr/>
      </dsp:nvSpPr>
      <dsp:spPr>
        <a:xfrm>
          <a:off x="205451" y="3859097"/>
          <a:ext cx="2428492" cy="584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t-IT" sz="2000" kern="1200" dirty="0" smtClean="0"/>
            <a:t>Fattore 7</a:t>
          </a:r>
          <a:endParaRPr lang="it-IT" sz="2000" kern="1200" dirty="0"/>
        </a:p>
      </dsp:txBody>
      <dsp:txXfrm>
        <a:off x="233982" y="3887628"/>
        <a:ext cx="2371430" cy="527400"/>
      </dsp:txXfrm>
    </dsp:sp>
    <dsp:sp modelId="{1FF3F00B-AB28-4E0A-9E6E-B5BF96589D6B}">
      <dsp:nvSpPr>
        <dsp:cNvPr id="0" name=""/>
        <dsp:cNvSpPr/>
      </dsp:nvSpPr>
      <dsp:spPr>
        <a:xfrm>
          <a:off x="2698582" y="4502006"/>
          <a:ext cx="8802912" cy="5844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it-IT" sz="2400" b="1" i="1" kern="1200" smtClean="0"/>
            <a:t>Umanizzazione</a:t>
          </a:r>
          <a:endParaRPr lang="it-IT" sz="2400" kern="1200"/>
        </a:p>
      </dsp:txBody>
      <dsp:txXfrm>
        <a:off x="2698582" y="4575064"/>
        <a:ext cx="8583739" cy="438346"/>
      </dsp:txXfrm>
    </dsp:sp>
    <dsp:sp modelId="{439CD21D-874C-4A4B-AE22-02537D3704D8}">
      <dsp:nvSpPr>
        <dsp:cNvPr id="0" name=""/>
        <dsp:cNvSpPr/>
      </dsp:nvSpPr>
      <dsp:spPr>
        <a:xfrm>
          <a:off x="205451" y="4502006"/>
          <a:ext cx="2428492" cy="5844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t-IT" sz="2000" kern="1200" dirty="0" smtClean="0"/>
            <a:t>Fattore 8</a:t>
          </a:r>
          <a:endParaRPr lang="it-IT" sz="2000" kern="1200" dirty="0"/>
        </a:p>
      </dsp:txBody>
      <dsp:txXfrm>
        <a:off x="233982" y="4530537"/>
        <a:ext cx="2371430" cy="52740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7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5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0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67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33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0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16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43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68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73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58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A76E8C-DA34-4B34-8C8D-91FF5B86C943}"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2C245E-2D98-494F-BF6C-94D0BBAE2D14}"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3551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1029771"/>
            <a:ext cx="9750829" cy="1055053"/>
          </a:xfrm>
        </p:spPr>
        <p:txBody>
          <a:bodyPr>
            <a:normAutofit fontScale="55000" lnSpcReduction="20000"/>
          </a:bodyPr>
          <a:lstStyle/>
          <a:p>
            <a:endParaRPr lang="it-IT" dirty="0"/>
          </a:p>
          <a:p>
            <a:r>
              <a:rPr lang="it-IT" dirty="0"/>
              <a:t> </a:t>
            </a:r>
            <a:r>
              <a:rPr lang="it-IT" sz="4500" b="1" dirty="0">
                <a:solidFill>
                  <a:schemeClr val="accent1">
                    <a:lumMod val="75000"/>
                  </a:schemeClr>
                </a:solidFill>
              </a:rPr>
              <a:t>STRUTTURE SANITARIE E SOCIO-ASSISTENZIALI IN ERA PANDEMICA </a:t>
            </a:r>
            <a:endParaRPr lang="it-IT" sz="4500" dirty="0">
              <a:solidFill>
                <a:schemeClr val="accent1">
                  <a:lumMod val="75000"/>
                </a:schemeClr>
              </a:solidFill>
            </a:endParaRPr>
          </a:p>
          <a:p>
            <a:r>
              <a:rPr lang="it-IT" sz="4500" b="1" dirty="0">
                <a:solidFill>
                  <a:schemeClr val="accent1">
                    <a:lumMod val="75000"/>
                  </a:schemeClr>
                </a:solidFill>
              </a:rPr>
              <a:t>NELLA PROVINCIA DI RIETI </a:t>
            </a:r>
            <a:endParaRPr lang="it-IT" sz="4500" b="1" dirty="0">
              <a:ln w="0"/>
              <a:solidFill>
                <a:schemeClr val="accent1">
                  <a:lumMod val="75000"/>
                </a:schemeClr>
              </a:solidFill>
              <a:effectLst>
                <a:reflection blurRad="6350" stA="53000" endA="300" endPos="35500" dir="5400000" sy="-90000" algn="bl" rotWithShape="0"/>
              </a:effectLst>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0334" y="315189"/>
            <a:ext cx="1660017" cy="456505"/>
          </a:xfrm>
          <a:prstGeom prst="rect">
            <a:avLst/>
          </a:prstGeom>
        </p:spPr>
      </p:pic>
      <p:pic>
        <p:nvPicPr>
          <p:cNvPr id="5" name="Immagine 4"/>
          <p:cNvPicPr/>
          <p:nvPr/>
        </p:nvPicPr>
        <p:blipFill>
          <a:blip r:embed="rId3" cstate="print">
            <a:lum/>
            <a:alphaModFix/>
          </a:blip>
          <a:srcRect/>
          <a:stretch>
            <a:fillRect/>
          </a:stretch>
        </p:blipFill>
        <p:spPr>
          <a:xfrm>
            <a:off x="199621" y="229404"/>
            <a:ext cx="1617980" cy="542290"/>
          </a:xfrm>
          <a:prstGeom prst="rect">
            <a:avLst/>
          </a:prstGeom>
          <a:noFill/>
          <a:ln>
            <a:noFill/>
            <a:prstDash/>
          </a:ln>
        </p:spPr>
      </p:pic>
      <p:sp>
        <p:nvSpPr>
          <p:cNvPr id="6" name="Rettangolo 5"/>
          <p:cNvSpPr/>
          <p:nvPr/>
        </p:nvSpPr>
        <p:spPr>
          <a:xfrm>
            <a:off x="3048000" y="315189"/>
            <a:ext cx="6096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0" i="1" u="none" strike="noStrike" kern="1200" cap="none" spc="0" normalizeH="0" baseline="0" noProof="0" dirty="0">
                <a:ln>
                  <a:noFill/>
                </a:ln>
                <a:solidFill>
                  <a:srgbClr val="990033"/>
                </a:solidFill>
                <a:effectLst/>
                <a:uLnTx/>
                <a:uFillTx/>
                <a:latin typeface="Calibri" panose="020F0502020204030204"/>
                <a:ea typeface="+mn-ea"/>
                <a:cs typeface="+mn-cs"/>
              </a:rPr>
              <a:t>Azienda Sanitaria Locale di Rieti</a:t>
            </a:r>
            <a:r>
              <a:rPr kumimoji="0" lang="it-IT" sz="3600" b="0" i="0" u="none" strike="noStrike" kern="1200" cap="none" spc="0" normalizeH="0" baseline="0" noProof="0" dirty="0">
                <a:ln>
                  <a:noFill/>
                </a:ln>
                <a:solidFill>
                  <a:srgbClr val="990033"/>
                </a:solidFill>
                <a:effectLst/>
                <a:uLnTx/>
                <a:uFillTx/>
                <a:latin typeface="Calibri" panose="020F0502020204030204"/>
                <a:ea typeface="+mn-ea"/>
                <a:cs typeface="+mn-cs"/>
              </a:rPr>
              <a:t/>
            </a:r>
            <a:br>
              <a:rPr kumimoji="0" lang="it-IT" sz="3600" b="0" i="0" u="none" strike="noStrike" kern="1200" cap="none" spc="0" normalizeH="0" baseline="0" noProof="0" dirty="0">
                <a:ln>
                  <a:noFill/>
                </a:ln>
                <a:solidFill>
                  <a:srgbClr val="990033"/>
                </a:solidFill>
                <a:effectLst/>
                <a:uLnTx/>
                <a:uFillTx/>
                <a:latin typeface="Calibri" panose="020F0502020204030204"/>
                <a:ea typeface="+mn-ea"/>
                <a:cs typeface="+mn-cs"/>
              </a:rPr>
            </a:br>
            <a:endParaRPr kumimoji="0" lang="it-IT" sz="3600" b="0" i="0" u="none" strike="noStrike" kern="1200" cap="none" spc="0" normalizeH="0" baseline="0" noProof="0" dirty="0">
              <a:ln>
                <a:noFill/>
              </a:ln>
              <a:solidFill>
                <a:srgbClr val="990033"/>
              </a:solidFill>
              <a:effectLst/>
              <a:uLnTx/>
              <a:uFillTx/>
              <a:latin typeface="Calibri" panose="020F0502020204030204"/>
              <a:ea typeface="+mn-ea"/>
              <a:cs typeface="+mn-cs"/>
            </a:endParaRPr>
          </a:p>
        </p:txBody>
      </p:sp>
      <p:sp>
        <p:nvSpPr>
          <p:cNvPr id="7" name="Rettangolo 6"/>
          <p:cNvSpPr/>
          <p:nvPr/>
        </p:nvSpPr>
        <p:spPr>
          <a:xfrm>
            <a:off x="9794142" y="6094231"/>
            <a:ext cx="184731" cy="375552"/>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8146473" y="5795782"/>
            <a:ext cx="4187089"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IT"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1400" b="0" i="1" u="none" strike="noStrike" kern="1200" cap="none" spc="0" normalizeH="0" baseline="0" noProof="0" dirty="0">
              <a:ln>
                <a:noFill/>
              </a:ln>
              <a:solidFill>
                <a:srgbClr val="99003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a:blip r:embed="rId4"/>
          <a:stretch>
            <a:fillRect/>
          </a:stretch>
        </p:blipFill>
        <p:spPr>
          <a:xfrm>
            <a:off x="4242721" y="3607052"/>
            <a:ext cx="3633531" cy="1914310"/>
          </a:xfrm>
          <a:prstGeom prst="rect">
            <a:avLst/>
          </a:prstGeom>
        </p:spPr>
      </p:pic>
      <p:sp>
        <p:nvSpPr>
          <p:cNvPr id="9" name="Rettangolo 8"/>
          <p:cNvSpPr/>
          <p:nvPr/>
        </p:nvSpPr>
        <p:spPr>
          <a:xfrm>
            <a:off x="2169131" y="2099835"/>
            <a:ext cx="778071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srgbClr val="990033"/>
                </a:solidFill>
                <a:effectLst/>
                <a:uLnTx/>
                <a:uFillTx/>
                <a:latin typeface="Calibri" panose="020F0502020204030204" pitchFamily="34" charset="0"/>
                <a:ea typeface="Calibri" panose="020F0502020204030204" pitchFamily="34" charset="0"/>
                <a:cs typeface="Arial" panose="020B0604020202020204" pitchFamily="34" charset="0"/>
              </a:rPr>
              <a:t>Responsabili Scientifici: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srgbClr val="990033"/>
                </a:solidFill>
                <a:effectLst/>
                <a:uLnTx/>
                <a:uFillTx/>
                <a:latin typeface="Calibri" panose="020F0502020204030204" pitchFamily="34" charset="0"/>
                <a:ea typeface="Calibri" panose="020F0502020204030204" pitchFamily="34" charset="0"/>
                <a:cs typeface="Arial" panose="020B0604020202020204" pitchFamily="34" charset="0"/>
              </a:rPr>
              <a:t>Dott. Gianluca Fovi De Ruggiero - Dott.ssa Danila Dalla Vecchia - Dott.ssa Federica Mari</a:t>
            </a:r>
          </a:p>
        </p:txBody>
      </p:sp>
      <p:sp>
        <p:nvSpPr>
          <p:cNvPr id="11" name="Rettangolo 10"/>
          <p:cNvSpPr/>
          <p:nvPr/>
        </p:nvSpPr>
        <p:spPr>
          <a:xfrm>
            <a:off x="5026429" y="5795782"/>
            <a:ext cx="6096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it-IT" sz="1800" b="1" i="0" u="none" strike="noStrike" kern="1200" cap="none" spc="0" normalizeH="0" baseline="0" noProof="0" dirty="0">
                <a:ln>
                  <a:noFill/>
                </a:ln>
                <a:solidFill>
                  <a:srgbClr val="990033"/>
                </a:solidFill>
                <a:effectLst/>
                <a:uLnTx/>
                <a:uFillTx/>
                <a:latin typeface="Times New Roman" panose="02020603050405020304" pitchFamily="18" charset="0"/>
                <a:ea typeface="+mn-ea"/>
                <a:cs typeface="+mn-cs"/>
              </a:rPr>
              <a:t>24 OTTOBRE 2022 </a:t>
            </a:r>
            <a:endParaRPr kumimoji="0" lang="it-IT" sz="1800" b="0" i="0" u="none" strike="noStrike" kern="1200" cap="none" spc="0" normalizeH="0" baseline="0" noProof="0" dirty="0">
              <a:ln>
                <a:noFill/>
              </a:ln>
              <a:solidFill>
                <a:srgbClr val="990033"/>
              </a:solidFill>
              <a:effectLst/>
              <a:uLnTx/>
              <a:uFillTx/>
              <a:latin typeface="Calibri" panose="020F0502020204030204"/>
              <a:ea typeface="+mn-ea"/>
              <a:cs typeface="+mn-cs"/>
            </a:endParaRPr>
          </a:p>
        </p:txBody>
      </p:sp>
      <p:sp>
        <p:nvSpPr>
          <p:cNvPr id="14" name="Rettangolo 13"/>
          <p:cNvSpPr/>
          <p:nvPr/>
        </p:nvSpPr>
        <p:spPr>
          <a:xfrm>
            <a:off x="3114502" y="2717080"/>
            <a:ext cx="6096000" cy="61555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it-IT" sz="11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mn-cs"/>
              </a:rPr>
              <a:t>ASL Rieti - Blocco 2 – Via del Terminillo, n. 42 </a:t>
            </a:r>
            <a:endParaRPr kumimoji="0" lang="it-IT" sz="11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mn-cs"/>
              </a:rPr>
              <a:t>AULA MAGNA AZIENDALE </a:t>
            </a:r>
            <a:endParaRPr kumimoji="0" lang="it-IT"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68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306" y="303093"/>
            <a:ext cx="11641541" cy="2046407"/>
          </a:xfrm>
        </p:spPr>
        <p:txBody>
          <a:bodyPr>
            <a:noAutofit/>
          </a:bodyPr>
          <a:lstStyle/>
          <a:p>
            <a:pPr algn="ctr"/>
            <a:r>
              <a:rPr lang="it-IT" sz="2500" b="1" i="1" u="sng" dirty="0" smtClean="0">
                <a:solidFill>
                  <a:srgbClr val="5B9BD5">
                    <a:lumMod val="75000"/>
                  </a:srgbClr>
                </a:solidFill>
                <a:latin typeface="Calibri" panose="020F0502020204030204"/>
                <a:ea typeface="+mn-ea"/>
                <a:cs typeface="+mn-cs"/>
              </a:rPr>
              <a:t>ACCREDITAMENTO ISTITUZIONALE NELLA REGIONE LAZIO</a:t>
            </a:r>
            <a:br>
              <a:rPr lang="it-IT" sz="2500" b="1" i="1" u="sng" dirty="0" smtClean="0">
                <a:solidFill>
                  <a:srgbClr val="5B9BD5">
                    <a:lumMod val="75000"/>
                  </a:srgbClr>
                </a:solidFill>
                <a:latin typeface="Calibri" panose="020F0502020204030204"/>
                <a:ea typeface="+mn-ea"/>
                <a:cs typeface="+mn-cs"/>
              </a:rPr>
            </a:br>
            <a:r>
              <a:rPr lang="it-IT" sz="1000" b="1" dirty="0" smtClean="0">
                <a:solidFill>
                  <a:srgbClr val="5B9BD5">
                    <a:lumMod val="75000"/>
                  </a:srgbClr>
                </a:solidFill>
                <a:latin typeface="Calibri" panose="020F0502020204030204"/>
                <a:ea typeface="+mn-ea"/>
                <a:cs typeface="+mn-cs"/>
              </a:rPr>
              <a:t/>
            </a:r>
            <a:br>
              <a:rPr lang="it-IT" sz="1000" b="1" dirty="0" smtClean="0">
                <a:solidFill>
                  <a:srgbClr val="5B9BD5">
                    <a:lumMod val="75000"/>
                  </a:srgbClr>
                </a:solidFill>
                <a:latin typeface="Calibri" panose="020F0502020204030204"/>
                <a:ea typeface="+mn-ea"/>
                <a:cs typeface="+mn-cs"/>
              </a:rPr>
            </a:br>
            <a:r>
              <a:rPr lang="it-IT" sz="2400" b="1" i="1" u="sng" dirty="0" smtClean="0">
                <a:solidFill>
                  <a:srgbClr val="FF0000"/>
                </a:solidFill>
                <a:latin typeface="Calibri" panose="020F0502020204030204"/>
                <a:ea typeface="+mn-ea"/>
                <a:cs typeface="+mn-cs"/>
              </a:rPr>
              <a:t>Legge </a:t>
            </a:r>
            <a:r>
              <a:rPr lang="it-IT" sz="2400" b="1" i="1" u="sng" dirty="0">
                <a:solidFill>
                  <a:srgbClr val="FF0000"/>
                </a:solidFill>
                <a:latin typeface="Calibri" panose="020F0502020204030204"/>
                <a:ea typeface="+mn-ea"/>
                <a:cs typeface="+mn-cs"/>
              </a:rPr>
              <a:t>Regionale 3 marzo 2003, n. </a:t>
            </a:r>
            <a:r>
              <a:rPr lang="it-IT" sz="2400" b="1" i="1" u="sng" dirty="0" smtClean="0">
                <a:solidFill>
                  <a:srgbClr val="FF0000"/>
                </a:solidFill>
                <a:latin typeface="Calibri" panose="020F0502020204030204"/>
                <a:ea typeface="+mn-ea"/>
                <a:cs typeface="+mn-cs"/>
              </a:rPr>
              <a:t>4 e </a:t>
            </a:r>
            <a:r>
              <a:rPr lang="it-IT" sz="2400" b="1" i="1" u="sng" dirty="0" err="1" smtClean="0">
                <a:solidFill>
                  <a:srgbClr val="FF0000"/>
                </a:solidFill>
                <a:latin typeface="Calibri" panose="020F0502020204030204"/>
                <a:ea typeface="+mn-ea"/>
                <a:cs typeface="+mn-cs"/>
              </a:rPr>
              <a:t>smi</a:t>
            </a:r>
            <a:r>
              <a:rPr lang="it-IT" sz="2400" b="1" dirty="0" smtClean="0">
                <a:solidFill>
                  <a:srgbClr val="5B9BD5">
                    <a:lumMod val="75000"/>
                  </a:srgbClr>
                </a:solidFill>
                <a:latin typeface="Calibri" panose="020F0502020204030204"/>
                <a:ea typeface="+mn-ea"/>
                <a:cs typeface="+mn-cs"/>
              </a:rPr>
              <a:t/>
            </a:r>
            <a:br>
              <a:rPr lang="it-IT" sz="2400" b="1" dirty="0" smtClean="0">
                <a:solidFill>
                  <a:srgbClr val="5B9BD5">
                    <a:lumMod val="75000"/>
                  </a:srgbClr>
                </a:solidFill>
                <a:latin typeface="Calibri" panose="020F0502020204030204"/>
                <a:ea typeface="+mn-ea"/>
                <a:cs typeface="+mn-cs"/>
              </a:rPr>
            </a:br>
            <a:r>
              <a:rPr lang="it-IT" sz="2400" b="1" dirty="0" smtClean="0"/>
              <a:t> </a:t>
            </a:r>
            <a:r>
              <a:rPr lang="it-IT" sz="2400" b="1" i="1" dirty="0" smtClean="0">
                <a:solidFill>
                  <a:srgbClr val="FF0000"/>
                </a:solidFill>
                <a:latin typeface="Calibri" panose="020F0502020204030204"/>
                <a:ea typeface="+mn-ea"/>
                <a:cs typeface="+mn-cs"/>
              </a:rPr>
              <a:t>Norme in materia di autorizzazione alla realizzazione di strutture e all’esercizio di attività sanitarie e socio-sanitarie, di accreditamento istituzionale e di accordi contrattuali</a:t>
            </a:r>
            <a:r>
              <a:rPr lang="it-IT" sz="2400" i="1" dirty="0" smtClean="0">
                <a:solidFill>
                  <a:srgbClr val="FF0000"/>
                </a:solidFill>
                <a:latin typeface="Calibri" panose="020F0502020204030204"/>
                <a:ea typeface="+mn-ea"/>
                <a:cs typeface="+mn-cs"/>
              </a:rPr>
              <a:t> </a:t>
            </a:r>
            <a:br>
              <a:rPr lang="it-IT" sz="2400" i="1" dirty="0" smtClean="0">
                <a:solidFill>
                  <a:srgbClr val="FF0000"/>
                </a:solidFill>
                <a:latin typeface="Calibri" panose="020F0502020204030204"/>
                <a:ea typeface="+mn-ea"/>
                <a:cs typeface="+mn-cs"/>
              </a:rPr>
            </a:br>
            <a:r>
              <a:rPr lang="it-IT" sz="1800" dirty="0" smtClean="0">
                <a:solidFill>
                  <a:srgbClr val="FF0000"/>
                </a:solidFill>
                <a:latin typeface="Calibri" panose="020F0502020204030204"/>
                <a:ea typeface="+mn-ea"/>
                <a:cs typeface="+mn-cs"/>
              </a:rPr>
              <a:t>(</a:t>
            </a:r>
            <a:r>
              <a:rPr lang="it-IT" sz="1600" dirty="0" smtClean="0">
                <a:solidFill>
                  <a:srgbClr val="FF0000"/>
                </a:solidFill>
                <a:latin typeface="Calibri" panose="020F0502020204030204"/>
                <a:ea typeface="+mn-ea"/>
                <a:cs typeface="+mn-cs"/>
              </a:rPr>
              <a:t>modificata dalle Leggi Regionali n. 2/2004, n.27/2006, n.15/2007, n.14/2008, n.7/2014, n.7/2018, n.8/2019, n.1/2020, n. 14/2021)</a:t>
            </a:r>
            <a:endParaRPr lang="it-IT" sz="2400" dirty="0">
              <a:latin typeface="Calibri" panose="020F0502020204030204"/>
              <a:ea typeface="+mn-ea"/>
              <a:cs typeface="+mn-cs"/>
            </a:endParaRPr>
          </a:p>
        </p:txBody>
      </p:sp>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6" name="Rettangolo 5"/>
          <p:cNvSpPr/>
          <p:nvPr/>
        </p:nvSpPr>
        <p:spPr>
          <a:xfrm>
            <a:off x="360608" y="2327737"/>
            <a:ext cx="11539471" cy="4154984"/>
          </a:xfrm>
          <a:prstGeom prst="rect">
            <a:avLst/>
          </a:prstGeom>
        </p:spPr>
        <p:txBody>
          <a:bodyPr wrap="square">
            <a:spAutoFit/>
          </a:bodyPr>
          <a:lstStyle/>
          <a:p>
            <a:pPr algn="just"/>
            <a:r>
              <a:rPr lang="it-IT" sz="2400" b="1" dirty="0" smtClean="0"/>
              <a:t>Art. 1</a:t>
            </a:r>
            <a:r>
              <a:rPr lang="it-IT" sz="2400" dirty="0" smtClean="0"/>
              <a:t> - Al fine di garantire l'erogazione di prestazioni efficaci e sicure ed il miglioramento continuo della qualità delle strutture sanitarie e socio-sanitarie, pubbliche e private, </a:t>
            </a:r>
            <a:r>
              <a:rPr lang="it-IT" sz="2400" b="1" i="1" u="sng" dirty="0" smtClean="0"/>
              <a:t>la Regione, con la presente legge, detta norme in materia di</a:t>
            </a:r>
            <a:r>
              <a:rPr lang="it-IT" sz="2400" dirty="0" smtClean="0"/>
              <a:t>:</a:t>
            </a:r>
          </a:p>
          <a:p>
            <a:pPr algn="just"/>
            <a:r>
              <a:rPr lang="it-IT" sz="2400" dirty="0" smtClean="0"/>
              <a:t>a) </a:t>
            </a:r>
            <a:r>
              <a:rPr lang="it-IT" sz="2400" b="1" i="1" u="sng" dirty="0" smtClean="0">
                <a:solidFill>
                  <a:srgbClr val="FF0000"/>
                </a:solidFill>
              </a:rPr>
              <a:t>Autorizzazioni</a:t>
            </a:r>
            <a:r>
              <a:rPr lang="it-IT" sz="2400" b="1" i="1" u="sng" dirty="0" smtClean="0"/>
              <a:t>, rispettivamente, alla realizzazione di strutture e all’esercizio di attività sanitarie e sociosanitarie</a:t>
            </a:r>
            <a:r>
              <a:rPr lang="it-IT" sz="2400" dirty="0" smtClean="0"/>
              <a:t>, da parte di soggetti pubblici e privati, previste dall’art. 8-ter del </a:t>
            </a:r>
            <a:r>
              <a:rPr lang="it-IT" sz="2400" dirty="0" err="1" smtClean="0"/>
              <a:t>D.Lgs</a:t>
            </a:r>
            <a:r>
              <a:rPr lang="it-IT" sz="2400" dirty="0" smtClean="0"/>
              <a:t> n.502/1992 e </a:t>
            </a:r>
            <a:r>
              <a:rPr lang="it-IT" sz="2400" dirty="0" err="1" smtClean="0"/>
              <a:t>smi</a:t>
            </a:r>
            <a:r>
              <a:rPr lang="it-IT" sz="2400" dirty="0" smtClean="0"/>
              <a:t>;</a:t>
            </a:r>
          </a:p>
          <a:p>
            <a:pPr algn="just"/>
            <a:r>
              <a:rPr lang="it-IT" sz="2400" dirty="0" smtClean="0"/>
              <a:t> b) </a:t>
            </a:r>
            <a:r>
              <a:rPr lang="it-IT" sz="2400" b="1" i="1" u="sng" dirty="0" smtClean="0">
                <a:solidFill>
                  <a:srgbClr val="FF0000"/>
                </a:solidFill>
              </a:rPr>
              <a:t>Accreditamento istituzionale</a:t>
            </a:r>
            <a:r>
              <a:rPr lang="it-IT" sz="2400" dirty="0" smtClean="0"/>
              <a:t>, previsto dall’art. 8-quater del </a:t>
            </a:r>
            <a:r>
              <a:rPr lang="it-IT" sz="2400" dirty="0" err="1" smtClean="0"/>
              <a:t>D.Lgs</a:t>
            </a:r>
            <a:r>
              <a:rPr lang="it-IT" sz="2400" dirty="0" smtClean="0"/>
              <a:t> n.502/1992 e </a:t>
            </a:r>
            <a:r>
              <a:rPr lang="it-IT" sz="2400" dirty="0" err="1" smtClean="0"/>
              <a:t>smi</a:t>
            </a:r>
            <a:r>
              <a:rPr lang="it-IT" sz="2400" dirty="0" smtClean="0"/>
              <a:t>, attraverso il quale si </a:t>
            </a:r>
            <a:r>
              <a:rPr lang="it-IT" sz="2400" b="1" i="1" u="sng" dirty="0" smtClean="0"/>
              <a:t>riconosce ai soggetti autorizzati, pubblici e privati, la possibilità di esercitare attività sanitarie e sociosanitarie a carico del SSR</a:t>
            </a:r>
            <a:r>
              <a:rPr lang="it-IT" sz="2400" dirty="0" smtClean="0"/>
              <a:t>;</a:t>
            </a:r>
          </a:p>
          <a:p>
            <a:pPr algn="just"/>
            <a:r>
              <a:rPr lang="it-IT" sz="2400" dirty="0" smtClean="0"/>
              <a:t>c) </a:t>
            </a:r>
            <a:r>
              <a:rPr lang="it-IT" sz="2400" b="1" i="1" u="sng" dirty="0" smtClean="0">
                <a:solidFill>
                  <a:srgbClr val="FF0000"/>
                </a:solidFill>
              </a:rPr>
              <a:t>Accordi contrattuali</a:t>
            </a:r>
            <a:r>
              <a:rPr lang="it-IT" sz="2400" dirty="0" smtClean="0"/>
              <a:t> (art. 8-quinquies del </a:t>
            </a:r>
            <a:r>
              <a:rPr lang="it-IT" sz="2400" dirty="0" err="1" smtClean="0"/>
              <a:t>D.Lgs</a:t>
            </a:r>
            <a:r>
              <a:rPr lang="it-IT" sz="2400" dirty="0" smtClean="0"/>
              <a:t> n.502/1992 e </a:t>
            </a:r>
            <a:r>
              <a:rPr lang="it-IT" sz="2400" dirty="0" err="1" smtClean="0"/>
              <a:t>smi</a:t>
            </a:r>
            <a:r>
              <a:rPr lang="it-IT" sz="2400" dirty="0" smtClean="0"/>
              <a:t>) con i quali la Regione e le ASL regolano i reciproci rapporti con i soggetti, pubblici e privati, accreditati.</a:t>
            </a:r>
            <a:endParaRPr lang="it-IT" sz="2400" dirty="0"/>
          </a:p>
        </p:txBody>
      </p:sp>
    </p:spTree>
    <p:extLst>
      <p:ext uri="{BB962C8B-B14F-4D97-AF65-F5344CB8AC3E}">
        <p14:creationId xmlns:p14="http://schemas.microsoft.com/office/powerpoint/2010/main" val="1738038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306" y="264457"/>
            <a:ext cx="11641541" cy="1886316"/>
          </a:xfrm>
        </p:spPr>
        <p:txBody>
          <a:bodyPr>
            <a:noAutofit/>
          </a:bodyPr>
          <a:lstStyle/>
          <a:p>
            <a:pPr algn="ctr"/>
            <a:r>
              <a:rPr lang="it-IT" sz="2500" b="1" i="1" u="sng" dirty="0" smtClean="0">
                <a:solidFill>
                  <a:srgbClr val="5B9BD5">
                    <a:lumMod val="75000"/>
                  </a:srgbClr>
                </a:solidFill>
                <a:latin typeface="Calibri" panose="020F0502020204030204"/>
                <a:ea typeface="+mn-ea"/>
                <a:cs typeface="+mn-cs"/>
              </a:rPr>
              <a:t>ACCREDITAMENTO ISTITUZIONALE NELLA REGIONE LAZIO</a:t>
            </a:r>
            <a:br>
              <a:rPr lang="it-IT" sz="2500" b="1" i="1" u="sng" dirty="0" smtClean="0">
                <a:solidFill>
                  <a:srgbClr val="5B9BD5">
                    <a:lumMod val="75000"/>
                  </a:srgbClr>
                </a:solidFill>
                <a:latin typeface="Calibri" panose="020F0502020204030204"/>
                <a:ea typeface="+mn-ea"/>
                <a:cs typeface="+mn-cs"/>
              </a:rPr>
            </a:br>
            <a:r>
              <a:rPr lang="it-IT" sz="1000" b="1" i="1" u="sng" dirty="0" smtClean="0">
                <a:solidFill>
                  <a:srgbClr val="5B9BD5">
                    <a:lumMod val="75000"/>
                  </a:srgbClr>
                </a:solidFill>
                <a:latin typeface="Calibri" panose="020F0502020204030204"/>
                <a:ea typeface="+mn-ea"/>
                <a:cs typeface="+mn-cs"/>
              </a:rPr>
              <a:t/>
            </a:r>
            <a:br>
              <a:rPr lang="it-IT" sz="1000" b="1" i="1" u="sng" dirty="0" smtClean="0">
                <a:solidFill>
                  <a:srgbClr val="5B9BD5">
                    <a:lumMod val="75000"/>
                  </a:srgbClr>
                </a:solidFill>
                <a:latin typeface="Calibri" panose="020F0502020204030204"/>
                <a:ea typeface="+mn-ea"/>
                <a:cs typeface="+mn-cs"/>
              </a:rPr>
            </a:br>
            <a:r>
              <a:rPr lang="it-IT" sz="2400" b="1" i="1" u="sng" dirty="0" smtClean="0">
                <a:solidFill>
                  <a:srgbClr val="FF0000"/>
                </a:solidFill>
                <a:latin typeface="Calibri" panose="020F0502020204030204"/>
                <a:ea typeface="+mn-ea"/>
                <a:cs typeface="+mn-cs"/>
              </a:rPr>
              <a:t>Legge </a:t>
            </a:r>
            <a:r>
              <a:rPr lang="it-IT" sz="2400" b="1" i="1" u="sng" dirty="0">
                <a:solidFill>
                  <a:srgbClr val="FF0000"/>
                </a:solidFill>
                <a:latin typeface="Calibri" panose="020F0502020204030204"/>
                <a:ea typeface="+mn-ea"/>
                <a:cs typeface="+mn-cs"/>
              </a:rPr>
              <a:t>Regionale 3 marzo 2003, n. </a:t>
            </a:r>
            <a:r>
              <a:rPr lang="it-IT" sz="2400" b="1" i="1" u="sng" dirty="0" smtClean="0">
                <a:solidFill>
                  <a:srgbClr val="FF0000"/>
                </a:solidFill>
                <a:latin typeface="Calibri" panose="020F0502020204030204"/>
                <a:ea typeface="+mn-ea"/>
                <a:cs typeface="+mn-cs"/>
              </a:rPr>
              <a:t>4 e </a:t>
            </a:r>
            <a:r>
              <a:rPr lang="it-IT" sz="2400" b="1" i="1" u="sng" dirty="0" err="1" smtClean="0">
                <a:solidFill>
                  <a:srgbClr val="FF0000"/>
                </a:solidFill>
                <a:latin typeface="Calibri" panose="020F0502020204030204"/>
                <a:ea typeface="+mn-ea"/>
                <a:cs typeface="+mn-cs"/>
              </a:rPr>
              <a:t>smi</a:t>
            </a:r>
            <a:r>
              <a:rPr lang="it-IT" sz="2400" b="1" dirty="0" smtClean="0">
                <a:solidFill>
                  <a:srgbClr val="5B9BD5">
                    <a:lumMod val="75000"/>
                  </a:srgbClr>
                </a:solidFill>
                <a:latin typeface="Calibri" panose="020F0502020204030204"/>
                <a:ea typeface="+mn-ea"/>
                <a:cs typeface="+mn-cs"/>
              </a:rPr>
              <a:t/>
            </a:r>
            <a:br>
              <a:rPr lang="it-IT" sz="2400" b="1" dirty="0" smtClean="0">
                <a:solidFill>
                  <a:srgbClr val="5B9BD5">
                    <a:lumMod val="75000"/>
                  </a:srgbClr>
                </a:solidFill>
                <a:latin typeface="Calibri" panose="020F0502020204030204"/>
                <a:ea typeface="+mn-ea"/>
                <a:cs typeface="+mn-cs"/>
              </a:rPr>
            </a:br>
            <a:r>
              <a:rPr lang="it-IT" sz="2400" b="1" dirty="0" smtClean="0"/>
              <a:t> </a:t>
            </a:r>
            <a:r>
              <a:rPr lang="it-IT" sz="2400" b="1" i="1" dirty="0" smtClean="0">
                <a:solidFill>
                  <a:srgbClr val="FF0000"/>
                </a:solidFill>
                <a:latin typeface="Calibri" panose="020F0502020204030204"/>
                <a:ea typeface="+mn-ea"/>
                <a:cs typeface="+mn-cs"/>
              </a:rPr>
              <a:t>Norme in materia di autorizzazione alla realizzazione di strutture e all’esercizio di attività sanitarie e socio-sanitarie, di accreditamento istituzionale e di accordi contrattuali</a:t>
            </a:r>
            <a:r>
              <a:rPr lang="it-IT" sz="2400" i="1" dirty="0" smtClean="0">
                <a:solidFill>
                  <a:srgbClr val="FF0000"/>
                </a:solidFill>
                <a:latin typeface="Calibri" panose="020F0502020204030204"/>
                <a:ea typeface="+mn-ea"/>
                <a:cs typeface="+mn-cs"/>
              </a:rPr>
              <a:t> </a:t>
            </a:r>
            <a:br>
              <a:rPr lang="it-IT" sz="2400" i="1" dirty="0" smtClean="0">
                <a:solidFill>
                  <a:srgbClr val="FF0000"/>
                </a:solidFill>
                <a:latin typeface="Calibri" panose="020F0502020204030204"/>
                <a:ea typeface="+mn-ea"/>
                <a:cs typeface="+mn-cs"/>
              </a:rPr>
            </a:br>
            <a:r>
              <a:rPr lang="it-IT" sz="1800" dirty="0" smtClean="0">
                <a:solidFill>
                  <a:srgbClr val="FF0000"/>
                </a:solidFill>
                <a:latin typeface="Calibri" panose="020F0502020204030204"/>
                <a:ea typeface="+mn-ea"/>
                <a:cs typeface="+mn-cs"/>
              </a:rPr>
              <a:t>(</a:t>
            </a:r>
            <a:r>
              <a:rPr lang="it-IT" sz="1600" dirty="0" smtClean="0">
                <a:solidFill>
                  <a:srgbClr val="FF0000"/>
                </a:solidFill>
                <a:latin typeface="Calibri" panose="020F0502020204030204"/>
                <a:ea typeface="+mn-ea"/>
                <a:cs typeface="+mn-cs"/>
              </a:rPr>
              <a:t>modificata dalle Leggi Regionali n. 2/2004, n.27/2006, n.15/2007, n.14/2008, n.7/2014, n.7/2018, n.8/2019, n.1/2020, n. 14/2021)</a:t>
            </a:r>
            <a:endParaRPr lang="it-IT" sz="2400" dirty="0">
              <a:latin typeface="Calibri" panose="020F0502020204030204"/>
              <a:ea typeface="+mn-ea"/>
              <a:cs typeface="+mn-cs"/>
            </a:endParaRPr>
          </a:p>
        </p:txBody>
      </p:sp>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9" name="Rettangolo 8"/>
          <p:cNvSpPr/>
          <p:nvPr/>
        </p:nvSpPr>
        <p:spPr>
          <a:xfrm>
            <a:off x="360608" y="2137893"/>
            <a:ext cx="11590986" cy="4493538"/>
          </a:xfrm>
          <a:prstGeom prst="rect">
            <a:avLst/>
          </a:prstGeom>
        </p:spPr>
        <p:txBody>
          <a:bodyPr wrap="square">
            <a:spAutoFit/>
          </a:bodyPr>
          <a:lstStyle/>
          <a:p>
            <a:r>
              <a:rPr lang="it-IT" sz="2200" b="1" dirty="0" smtClean="0"/>
              <a:t>Art. 2 (Compiti della Regione)</a:t>
            </a:r>
            <a:r>
              <a:rPr lang="it-IT" sz="2200" dirty="0" smtClean="0"/>
              <a:t> - La Regione:</a:t>
            </a:r>
          </a:p>
          <a:p>
            <a:r>
              <a:rPr lang="it-IT" sz="2200" b="1" dirty="0" smtClean="0"/>
              <a:t>a) definisce, con apposito atto </a:t>
            </a:r>
            <a:r>
              <a:rPr lang="it-IT" sz="2200" b="1" dirty="0" err="1" smtClean="0"/>
              <a:t>programmatorio</a:t>
            </a:r>
            <a:r>
              <a:rPr lang="it-IT" sz="2200" b="1" dirty="0" smtClean="0"/>
              <a:t>, in coerenza con il PSR,  </a:t>
            </a:r>
            <a:r>
              <a:rPr lang="it-IT" sz="2200" b="1" u="sng" dirty="0" smtClean="0"/>
              <a:t>il fabbisogno complessivo di assistenza in ambito regionale</a:t>
            </a:r>
            <a:r>
              <a:rPr lang="it-IT" sz="2200" b="1" dirty="0" smtClean="0"/>
              <a:t>,nonché in rapporto alla localizzazione territoriale delle strutture sanitarie e socio-sanitarie, pubbliche e privat</a:t>
            </a:r>
            <a:r>
              <a:rPr lang="it-IT" sz="2200" dirty="0" smtClean="0"/>
              <a:t>e </a:t>
            </a:r>
            <a:r>
              <a:rPr lang="it-IT" sz="2200" b="1" u="sng" dirty="0" smtClean="0"/>
              <a:t>ed il fabbisogno di assistenza per garantire i  LEA</a:t>
            </a:r>
            <a:r>
              <a:rPr lang="it-IT" sz="2200" dirty="0" smtClean="0"/>
              <a:t>;</a:t>
            </a:r>
          </a:p>
          <a:p>
            <a:r>
              <a:rPr lang="it-IT" sz="2200" b="1" dirty="0" smtClean="0"/>
              <a:t>b) </a:t>
            </a:r>
            <a:r>
              <a:rPr lang="it-IT" sz="2200" b="1" u="sng" dirty="0" smtClean="0"/>
              <a:t>stabilisce i requisiti minimi per la realizzazione di strutture e l’esercizio di attività sanitarie </a:t>
            </a:r>
            <a:r>
              <a:rPr lang="it-IT" sz="2200" b="1" dirty="0" smtClean="0"/>
              <a:t>e socio-sanitarie</a:t>
            </a:r>
            <a:r>
              <a:rPr lang="it-IT" sz="2200" dirty="0" smtClean="0"/>
              <a:t>, sulla base della normativa vigente, </a:t>
            </a:r>
          </a:p>
          <a:p>
            <a:r>
              <a:rPr lang="it-IT" sz="2200" b="1" dirty="0" smtClean="0"/>
              <a:t>c) </a:t>
            </a:r>
            <a:r>
              <a:rPr lang="it-IT" sz="2200" b="1" u="sng" dirty="0" smtClean="0"/>
              <a:t>effettua la verifica di compatibilità ai fini del rilascio dell’autorizzazione alla realizzazione </a:t>
            </a:r>
            <a:r>
              <a:rPr lang="it-IT" sz="2200" b="1" dirty="0" smtClean="0"/>
              <a:t>di strutture sanitarie e socio-sanitarie</a:t>
            </a:r>
            <a:r>
              <a:rPr lang="it-IT" sz="2200" dirty="0" smtClean="0"/>
              <a:t>;</a:t>
            </a:r>
          </a:p>
          <a:p>
            <a:r>
              <a:rPr lang="it-IT" sz="2200" b="1" dirty="0" smtClean="0"/>
              <a:t>d) </a:t>
            </a:r>
            <a:r>
              <a:rPr lang="it-IT" sz="2200" b="1" u="sng" dirty="0" smtClean="0"/>
              <a:t>rilascia l’autorizzazione all’esercizio di attività sanitarie e socio-sanitarie</a:t>
            </a:r>
            <a:r>
              <a:rPr lang="it-IT" sz="2200" dirty="0" smtClean="0"/>
              <a:t>;</a:t>
            </a:r>
          </a:p>
          <a:p>
            <a:r>
              <a:rPr lang="it-IT" sz="2200" b="1" dirty="0" smtClean="0"/>
              <a:t>e) </a:t>
            </a:r>
            <a:r>
              <a:rPr lang="it-IT" sz="2200" b="1" u="sng" dirty="0" smtClean="0">
                <a:solidFill>
                  <a:srgbClr val="FF0000"/>
                </a:solidFill>
              </a:rPr>
              <a:t>stabilisce, ai fini dell’accreditamento istituzionale, i requisiti ulteriori di qualificazione</a:t>
            </a:r>
            <a:r>
              <a:rPr lang="it-IT" sz="2200" b="1" dirty="0" smtClean="0"/>
              <a:t>, nonché gli indicatori ed i livelli di accettabilità</a:t>
            </a:r>
            <a:r>
              <a:rPr lang="it-IT" sz="2200" dirty="0" smtClean="0"/>
              <a:t> dei relativi valori per la verifica dell’attività svolta;</a:t>
            </a:r>
          </a:p>
          <a:p>
            <a:r>
              <a:rPr lang="it-IT" sz="2200" b="1" dirty="0" smtClean="0"/>
              <a:t>f) </a:t>
            </a:r>
            <a:r>
              <a:rPr lang="it-IT" sz="2200" b="1" u="sng" dirty="0" smtClean="0">
                <a:solidFill>
                  <a:srgbClr val="FF0000"/>
                </a:solidFill>
              </a:rPr>
              <a:t>rilascia l’accreditamento istituzionale</a:t>
            </a:r>
            <a:r>
              <a:rPr lang="it-IT" sz="2200" dirty="0" smtClean="0"/>
              <a:t>";</a:t>
            </a:r>
          </a:p>
          <a:p>
            <a:r>
              <a:rPr lang="it-IT" sz="2200" b="1" dirty="0" smtClean="0"/>
              <a:t>g) </a:t>
            </a:r>
            <a:r>
              <a:rPr lang="it-IT" sz="2200" b="1" u="sng" dirty="0" smtClean="0"/>
              <a:t>determina la disciplina degli accordi contrattuali</a:t>
            </a:r>
            <a:r>
              <a:rPr lang="it-IT" sz="2200" u="sng" dirty="0" smtClean="0"/>
              <a:t> </a:t>
            </a:r>
            <a:r>
              <a:rPr lang="it-IT" sz="2200" dirty="0" smtClean="0"/>
              <a:t>di cui al capo IV.</a:t>
            </a:r>
          </a:p>
        </p:txBody>
      </p:sp>
    </p:spTree>
    <p:extLst>
      <p:ext uri="{BB962C8B-B14F-4D97-AF65-F5344CB8AC3E}">
        <p14:creationId xmlns:p14="http://schemas.microsoft.com/office/powerpoint/2010/main" val="1738038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306" y="303093"/>
            <a:ext cx="11641541" cy="2046407"/>
          </a:xfrm>
        </p:spPr>
        <p:txBody>
          <a:bodyPr>
            <a:noAutofit/>
          </a:bodyPr>
          <a:lstStyle/>
          <a:p>
            <a:pPr algn="ctr"/>
            <a:r>
              <a:rPr lang="it-IT" sz="2500" b="1" i="1" u="sng" dirty="0" smtClean="0">
                <a:solidFill>
                  <a:srgbClr val="5B9BD5">
                    <a:lumMod val="75000"/>
                  </a:srgbClr>
                </a:solidFill>
                <a:latin typeface="Calibri" panose="020F0502020204030204"/>
                <a:ea typeface="+mn-ea"/>
                <a:cs typeface="+mn-cs"/>
              </a:rPr>
              <a:t>ACCREDITAMENTO ISTITUZIONALE NELLA REGIONE LAZIO</a:t>
            </a:r>
            <a:br>
              <a:rPr lang="it-IT" sz="2500" b="1" i="1" u="sng" dirty="0" smtClean="0">
                <a:solidFill>
                  <a:srgbClr val="5B9BD5">
                    <a:lumMod val="75000"/>
                  </a:srgbClr>
                </a:solidFill>
                <a:latin typeface="Calibri" panose="020F0502020204030204"/>
                <a:ea typeface="+mn-ea"/>
                <a:cs typeface="+mn-cs"/>
              </a:rPr>
            </a:br>
            <a:r>
              <a:rPr lang="it-IT" sz="2500" b="1" i="1" u="sng" dirty="0" smtClean="0">
                <a:solidFill>
                  <a:srgbClr val="5B9BD5">
                    <a:lumMod val="75000"/>
                  </a:srgbClr>
                </a:solidFill>
                <a:latin typeface="Calibri" panose="020F0502020204030204"/>
                <a:ea typeface="+mn-ea"/>
                <a:cs typeface="+mn-cs"/>
              </a:rPr>
              <a:t/>
            </a:r>
            <a:br>
              <a:rPr lang="it-IT" sz="2500" b="1" i="1" u="sng" dirty="0" smtClean="0">
                <a:solidFill>
                  <a:srgbClr val="5B9BD5">
                    <a:lumMod val="75000"/>
                  </a:srgbClr>
                </a:solidFill>
                <a:latin typeface="Calibri" panose="020F0502020204030204"/>
                <a:ea typeface="+mn-ea"/>
                <a:cs typeface="+mn-cs"/>
              </a:rPr>
            </a:br>
            <a:r>
              <a:rPr lang="it-IT" sz="1000" b="1" i="1" u="sng" dirty="0" smtClean="0">
                <a:solidFill>
                  <a:srgbClr val="5B9BD5">
                    <a:lumMod val="75000"/>
                  </a:srgbClr>
                </a:solidFill>
                <a:latin typeface="Calibri" panose="020F0502020204030204"/>
                <a:ea typeface="+mn-ea"/>
                <a:cs typeface="+mn-cs"/>
              </a:rPr>
              <a:t/>
            </a:r>
            <a:br>
              <a:rPr lang="it-IT" sz="1000" b="1" i="1" u="sng" dirty="0" smtClean="0">
                <a:solidFill>
                  <a:srgbClr val="5B9BD5">
                    <a:lumMod val="75000"/>
                  </a:srgbClr>
                </a:solidFill>
                <a:latin typeface="Calibri" panose="020F0502020204030204"/>
                <a:ea typeface="+mn-ea"/>
                <a:cs typeface="+mn-cs"/>
              </a:rPr>
            </a:br>
            <a:r>
              <a:rPr lang="it-IT" sz="2400" b="1" i="1" u="sng" dirty="0" smtClean="0">
                <a:solidFill>
                  <a:srgbClr val="FF0000"/>
                </a:solidFill>
                <a:latin typeface="Calibri" panose="020F0502020204030204"/>
                <a:ea typeface="+mn-ea"/>
                <a:cs typeface="+mn-cs"/>
              </a:rPr>
              <a:t>Legge </a:t>
            </a:r>
            <a:r>
              <a:rPr lang="it-IT" sz="2400" b="1" i="1" u="sng" dirty="0">
                <a:solidFill>
                  <a:srgbClr val="FF0000"/>
                </a:solidFill>
                <a:latin typeface="Calibri" panose="020F0502020204030204"/>
                <a:ea typeface="+mn-ea"/>
                <a:cs typeface="+mn-cs"/>
              </a:rPr>
              <a:t>Regionale 3 marzo 2003, n. </a:t>
            </a:r>
            <a:r>
              <a:rPr lang="it-IT" sz="2400" b="1" i="1" u="sng" dirty="0" smtClean="0">
                <a:solidFill>
                  <a:srgbClr val="FF0000"/>
                </a:solidFill>
                <a:latin typeface="Calibri" panose="020F0502020204030204"/>
                <a:ea typeface="+mn-ea"/>
                <a:cs typeface="+mn-cs"/>
              </a:rPr>
              <a:t>4 e </a:t>
            </a:r>
            <a:r>
              <a:rPr lang="it-IT" sz="2400" b="1" i="1" u="sng" dirty="0" err="1" smtClean="0">
                <a:solidFill>
                  <a:srgbClr val="FF0000"/>
                </a:solidFill>
                <a:latin typeface="Calibri" panose="020F0502020204030204"/>
                <a:ea typeface="+mn-ea"/>
                <a:cs typeface="+mn-cs"/>
              </a:rPr>
              <a:t>smi</a:t>
            </a:r>
            <a:r>
              <a:rPr lang="it-IT" sz="2400" b="1" dirty="0" smtClean="0">
                <a:solidFill>
                  <a:srgbClr val="5B9BD5">
                    <a:lumMod val="75000"/>
                  </a:srgbClr>
                </a:solidFill>
                <a:latin typeface="Calibri" panose="020F0502020204030204"/>
                <a:ea typeface="+mn-ea"/>
                <a:cs typeface="+mn-cs"/>
              </a:rPr>
              <a:t/>
            </a:r>
            <a:br>
              <a:rPr lang="it-IT" sz="2400" b="1" dirty="0" smtClean="0">
                <a:solidFill>
                  <a:srgbClr val="5B9BD5">
                    <a:lumMod val="75000"/>
                  </a:srgbClr>
                </a:solidFill>
                <a:latin typeface="Calibri" panose="020F0502020204030204"/>
                <a:ea typeface="+mn-ea"/>
                <a:cs typeface="+mn-cs"/>
              </a:rPr>
            </a:br>
            <a:r>
              <a:rPr lang="it-IT" sz="2400" b="1" dirty="0" smtClean="0"/>
              <a:t> </a:t>
            </a:r>
            <a:r>
              <a:rPr lang="it-IT" sz="2400" b="1" i="1" dirty="0" smtClean="0">
                <a:solidFill>
                  <a:srgbClr val="FF0000"/>
                </a:solidFill>
                <a:latin typeface="Calibri" panose="020F0502020204030204"/>
                <a:ea typeface="+mn-ea"/>
                <a:cs typeface="+mn-cs"/>
              </a:rPr>
              <a:t>Norme in materia di autorizzazione alla realizzazione di strutture e all’esercizio di attività sanitarie e socio-sanitarie, di accreditamento istituzionale e di accordi contrattuali</a:t>
            </a:r>
            <a:r>
              <a:rPr lang="it-IT" sz="2400" i="1" dirty="0" smtClean="0">
                <a:solidFill>
                  <a:srgbClr val="FF0000"/>
                </a:solidFill>
                <a:latin typeface="Calibri" panose="020F0502020204030204"/>
                <a:ea typeface="+mn-ea"/>
                <a:cs typeface="+mn-cs"/>
              </a:rPr>
              <a:t> </a:t>
            </a:r>
            <a:br>
              <a:rPr lang="it-IT" sz="2400" i="1" dirty="0" smtClean="0">
                <a:solidFill>
                  <a:srgbClr val="FF0000"/>
                </a:solidFill>
                <a:latin typeface="Calibri" panose="020F0502020204030204"/>
                <a:ea typeface="+mn-ea"/>
                <a:cs typeface="+mn-cs"/>
              </a:rPr>
            </a:br>
            <a:r>
              <a:rPr lang="it-IT" sz="1800" dirty="0" smtClean="0">
                <a:solidFill>
                  <a:srgbClr val="FF0000"/>
                </a:solidFill>
                <a:latin typeface="Calibri" panose="020F0502020204030204"/>
                <a:ea typeface="+mn-ea"/>
                <a:cs typeface="+mn-cs"/>
              </a:rPr>
              <a:t>(</a:t>
            </a:r>
            <a:r>
              <a:rPr lang="it-IT" sz="1600" dirty="0" smtClean="0">
                <a:solidFill>
                  <a:srgbClr val="FF0000"/>
                </a:solidFill>
                <a:latin typeface="Calibri" panose="020F0502020204030204"/>
                <a:ea typeface="+mn-ea"/>
                <a:cs typeface="+mn-cs"/>
              </a:rPr>
              <a:t>modificata dalle Leggi Regionali n. 2/2004, n.27/2006, n.15/2007, n.14/2008, n.7/2014, n.7/2018, n.8/2019, n.1/2020, n. 14/2021)</a:t>
            </a:r>
            <a:endParaRPr lang="it-IT" sz="2400" dirty="0">
              <a:latin typeface="Calibri" panose="020F0502020204030204"/>
              <a:ea typeface="+mn-ea"/>
              <a:cs typeface="+mn-cs"/>
            </a:endParaRPr>
          </a:p>
        </p:txBody>
      </p:sp>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6" name="Rettangolo 5"/>
          <p:cNvSpPr/>
          <p:nvPr/>
        </p:nvSpPr>
        <p:spPr>
          <a:xfrm>
            <a:off x="482421" y="2611074"/>
            <a:ext cx="11188700" cy="3293209"/>
          </a:xfrm>
          <a:prstGeom prst="rect">
            <a:avLst/>
          </a:prstGeom>
        </p:spPr>
        <p:txBody>
          <a:bodyPr wrap="square">
            <a:spAutoFit/>
          </a:bodyPr>
          <a:lstStyle/>
          <a:p>
            <a:pPr algn="ctr"/>
            <a:r>
              <a:rPr lang="it-IT" sz="2400" dirty="0" smtClean="0"/>
              <a:t>La Regione, inoltre, emana disposizioni in materia di:</a:t>
            </a:r>
          </a:p>
          <a:p>
            <a:pPr algn="ctr"/>
            <a:endParaRPr lang="it-IT" sz="1000" dirty="0" smtClean="0"/>
          </a:p>
          <a:p>
            <a:pPr>
              <a:buFont typeface="Wingdings" pitchFamily="2" charset="2"/>
              <a:buChar char="q"/>
            </a:pPr>
            <a:r>
              <a:rPr lang="it-IT" sz="2400" dirty="0" smtClean="0"/>
              <a:t> </a:t>
            </a:r>
            <a:r>
              <a:rPr lang="it-IT" sz="2400" b="1" dirty="0" smtClean="0"/>
              <a:t>Autorizzazioni alla realizzazione di strutture e all’esercizio di attività sanitarie e socio-sanitarie </a:t>
            </a:r>
            <a:r>
              <a:rPr lang="it-IT" sz="2400" dirty="0" smtClean="0"/>
              <a:t>(Capo II – Artt. 4-12);</a:t>
            </a:r>
          </a:p>
          <a:p>
            <a:endParaRPr lang="it-IT" sz="1000" dirty="0" smtClean="0"/>
          </a:p>
          <a:p>
            <a:pPr>
              <a:buFont typeface="Wingdings" pitchFamily="2" charset="2"/>
              <a:buChar char="q"/>
            </a:pPr>
            <a:r>
              <a:rPr lang="it-IT" sz="2400" dirty="0" smtClean="0"/>
              <a:t> </a:t>
            </a:r>
            <a:r>
              <a:rPr lang="it-IT" sz="2400" b="1" dirty="0" smtClean="0"/>
              <a:t>Accreditamento Istituzionale </a:t>
            </a:r>
            <a:r>
              <a:rPr lang="it-IT" sz="2400" dirty="0" smtClean="0"/>
              <a:t>(Capo III – Artt. 13, 14, 15, 16, 17, 17bis); </a:t>
            </a:r>
          </a:p>
          <a:p>
            <a:r>
              <a:rPr lang="it-IT" sz="1000" dirty="0" smtClean="0"/>
              <a:t> </a:t>
            </a:r>
          </a:p>
          <a:p>
            <a:pPr>
              <a:buFont typeface="Wingdings" pitchFamily="2" charset="2"/>
              <a:buChar char="q"/>
            </a:pPr>
            <a:r>
              <a:rPr lang="it-IT" sz="2400" dirty="0" smtClean="0"/>
              <a:t> </a:t>
            </a:r>
            <a:r>
              <a:rPr lang="it-IT" sz="2400" b="1" dirty="0" smtClean="0"/>
              <a:t>Accordi contrattuali</a:t>
            </a:r>
            <a:r>
              <a:rPr lang="it-IT" sz="2400" dirty="0" smtClean="0"/>
              <a:t> (Capo IV – Artt. 18 e 19);</a:t>
            </a:r>
          </a:p>
          <a:p>
            <a:endParaRPr lang="it-IT" sz="1000" dirty="0" smtClean="0"/>
          </a:p>
          <a:p>
            <a:pPr>
              <a:buFont typeface="Wingdings" pitchFamily="2" charset="2"/>
              <a:buChar char="q"/>
            </a:pPr>
            <a:r>
              <a:rPr lang="it-IT" sz="2400" dirty="0" smtClean="0"/>
              <a:t> </a:t>
            </a:r>
            <a:r>
              <a:rPr lang="it-IT" sz="2400" b="1" dirty="0" smtClean="0"/>
              <a:t>Norme transitorie e abrogazioni</a:t>
            </a:r>
            <a:r>
              <a:rPr lang="it-IT" sz="2400" dirty="0" smtClean="0"/>
              <a:t> (Capo V – Artt. 20, 21, 22 e 23).</a:t>
            </a:r>
          </a:p>
          <a:p>
            <a:pPr>
              <a:buFont typeface="Wingdings" pitchFamily="2" charset="2"/>
              <a:buChar char="q"/>
            </a:pPr>
            <a:endParaRPr lang="it-IT" sz="2400" dirty="0" smtClean="0"/>
          </a:p>
        </p:txBody>
      </p:sp>
    </p:spTree>
    <p:extLst>
      <p:ext uri="{BB962C8B-B14F-4D97-AF65-F5344CB8AC3E}">
        <p14:creationId xmlns:p14="http://schemas.microsoft.com/office/powerpoint/2010/main" val="1738038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3183" y="1730469"/>
            <a:ext cx="11745533" cy="4760483"/>
          </a:xfrm>
        </p:spPr>
        <p:txBody>
          <a:bodyPr>
            <a:noAutofit/>
          </a:bodyPr>
          <a:lstStyle/>
          <a:p>
            <a:pPr algn="ctr"/>
            <a:r>
              <a:rPr lang="it-IT" sz="2400" b="1" i="1" u="sng" dirty="0" smtClean="0"/>
              <a:t>Regolamento Regionale n. 2 del 26 gennaio 2007 e </a:t>
            </a:r>
            <a:r>
              <a:rPr lang="it-IT" sz="2400" b="1" i="1" u="sng" dirty="0" err="1" smtClean="0"/>
              <a:t>smi</a:t>
            </a:r>
            <a:r>
              <a:rPr lang="it-IT" sz="2400" dirty="0" smtClean="0"/>
              <a:t>, “Disposizioni relative alla </a:t>
            </a:r>
            <a:r>
              <a:rPr lang="it-IT" sz="2400" i="1" u="sng" dirty="0" smtClean="0"/>
              <a:t>verifica  di compatibilità e al rilascio  dell’autorizzazione all’esercizio</a:t>
            </a:r>
            <a:r>
              <a:rPr lang="it-IT" sz="2400" dirty="0" smtClean="0"/>
              <a:t>, in attuazione dell’articolo 5, comma 1, lettera b), della legge regionale  n.4/2003 e </a:t>
            </a:r>
            <a:r>
              <a:rPr lang="it-IT" sz="2400" dirty="0" err="1" smtClean="0"/>
              <a:t>smi</a:t>
            </a:r>
            <a:r>
              <a:rPr lang="it-IT" sz="2400" dirty="0" smtClean="0"/>
              <a:t>”;</a:t>
            </a:r>
          </a:p>
          <a:p>
            <a:pPr algn="ctr"/>
            <a:endParaRPr lang="it-IT" sz="2400" b="1" i="1" u="sng" dirty="0" smtClean="0"/>
          </a:p>
          <a:p>
            <a:pPr algn="ctr"/>
            <a:r>
              <a:rPr lang="it-IT" sz="2400" b="1" i="1" u="sng" dirty="0" smtClean="0">
                <a:solidFill>
                  <a:srgbClr val="FF0000"/>
                </a:solidFill>
              </a:rPr>
              <a:t>DGR Lazio n. 636 del 3 agosto 2007</a:t>
            </a:r>
            <a:r>
              <a:rPr lang="it-IT" sz="2400" dirty="0" smtClean="0"/>
              <a:t>, con cui si approvano due documenti prodotti da </a:t>
            </a:r>
            <a:r>
              <a:rPr lang="it-IT" sz="2400" dirty="0" err="1" smtClean="0"/>
              <a:t>Laziosanità-ASP</a:t>
            </a:r>
            <a:r>
              <a:rPr lang="it-IT" sz="2400" dirty="0" smtClean="0"/>
              <a:t>, “</a:t>
            </a:r>
            <a:r>
              <a:rPr lang="it-IT" sz="2400" i="1" u="sng" dirty="0" smtClean="0"/>
              <a:t>Approvazione dei principi per la stesura del regolamento di accreditamento istituzionale nella Regione Lazio</a:t>
            </a:r>
            <a:r>
              <a:rPr lang="it-IT" sz="2400" dirty="0" smtClean="0"/>
              <a:t>” e “</a:t>
            </a:r>
            <a:r>
              <a:rPr lang="it-IT" sz="2400" i="1" u="sng" dirty="0" smtClean="0"/>
              <a:t>Requisiti ulteriori generali per l’accreditamento istituzionale nella Regione Lazio</a:t>
            </a:r>
            <a:r>
              <a:rPr lang="it-IT" sz="2400" dirty="0" smtClean="0"/>
              <a:t>”;</a:t>
            </a:r>
          </a:p>
          <a:p>
            <a:pPr algn="ctr"/>
            <a:endParaRPr lang="it-IT" sz="2400" b="1" i="1" u="sng" dirty="0" smtClean="0"/>
          </a:p>
          <a:p>
            <a:pPr algn="ctr"/>
            <a:r>
              <a:rPr lang="it-IT" sz="2400" b="1" i="1" u="sng" dirty="0" smtClean="0">
                <a:solidFill>
                  <a:srgbClr val="FF0000"/>
                </a:solidFill>
              </a:rPr>
              <a:t>Regolamento Regionale  n.13 del 13 novembre 2007</a:t>
            </a:r>
            <a:r>
              <a:rPr lang="it-IT" sz="2400" dirty="0" smtClean="0"/>
              <a:t>, “Disposizioni relative alle </a:t>
            </a:r>
            <a:r>
              <a:rPr lang="it-IT" sz="2400" i="1" u="sng" dirty="0" smtClean="0"/>
              <a:t>procedure per la richiesta ed il rilascio dell’accreditamento istituzionale</a:t>
            </a:r>
            <a:r>
              <a:rPr lang="it-IT" sz="2400" dirty="0" smtClean="0"/>
              <a:t>, in attuazione dell’articolo 13, comma 3, della legge regionale n.4/2003 e </a:t>
            </a:r>
            <a:r>
              <a:rPr lang="it-IT" sz="2400" dirty="0" err="1" smtClean="0"/>
              <a:t>smi</a:t>
            </a:r>
            <a:r>
              <a:rPr lang="it-IT" sz="2400" dirty="0" smtClean="0"/>
              <a:t>”.</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100" y="229405"/>
            <a:ext cx="1518008" cy="417452"/>
          </a:xfrm>
          <a:prstGeom prst="rect">
            <a:avLst/>
          </a:prstGeom>
        </p:spPr>
      </p:pic>
      <p:pic>
        <p:nvPicPr>
          <p:cNvPr id="4" name="Immagine 3"/>
          <p:cNvPicPr/>
          <p:nvPr/>
        </p:nvPicPr>
        <p:blipFill>
          <a:blip r:embed="rId3" cstate="print">
            <a:lum/>
            <a:alphaModFix/>
          </a:blip>
          <a:srcRect/>
          <a:stretch>
            <a:fillRect/>
          </a:stretch>
        </p:blipFill>
        <p:spPr>
          <a:xfrm>
            <a:off x="199621" y="229404"/>
            <a:ext cx="1617980" cy="542290"/>
          </a:xfrm>
          <a:prstGeom prst="rect">
            <a:avLst/>
          </a:prstGeom>
          <a:noFill/>
          <a:ln>
            <a:noFill/>
            <a:prstDash/>
          </a:ln>
        </p:spPr>
      </p:pic>
      <p:sp>
        <p:nvSpPr>
          <p:cNvPr id="2" name="Titolo 1"/>
          <p:cNvSpPr>
            <a:spLocks noGrp="1"/>
          </p:cNvSpPr>
          <p:nvPr>
            <p:ph type="title"/>
          </p:nvPr>
        </p:nvSpPr>
        <p:spPr>
          <a:xfrm>
            <a:off x="879806" y="767139"/>
            <a:ext cx="10683240" cy="748146"/>
          </a:xfrm>
        </p:spPr>
        <p:txBody>
          <a:bodyPr>
            <a:noAutofit/>
          </a:bodyPr>
          <a:lstStyle/>
          <a:p>
            <a:pPr lvl="0" algn="ctr">
              <a:spcBef>
                <a:spcPts val="1000"/>
              </a:spcBef>
            </a:pPr>
            <a:r>
              <a:rPr lang="it-IT" sz="2500" b="1" dirty="0" smtClean="0">
                <a:solidFill>
                  <a:srgbClr val="5B9BD5">
                    <a:lumMod val="75000"/>
                  </a:srgbClr>
                </a:solidFill>
                <a:latin typeface="Calibri" panose="020F0502020204030204"/>
                <a:ea typeface="+mn-ea"/>
                <a:cs typeface="+mn-cs"/>
              </a:rPr>
              <a:t>ATTUAZIONE DELLE PREVISIONI DELLA </a:t>
            </a:r>
            <a:r>
              <a:rPr lang="it-IT" sz="2500" b="1" dirty="0" err="1" smtClean="0">
                <a:solidFill>
                  <a:srgbClr val="5B9BD5">
                    <a:lumMod val="75000"/>
                  </a:srgbClr>
                </a:solidFill>
                <a:latin typeface="Calibri" panose="020F0502020204030204"/>
                <a:ea typeface="+mn-ea"/>
                <a:cs typeface="+mn-cs"/>
              </a:rPr>
              <a:t>L.R.</a:t>
            </a:r>
            <a:r>
              <a:rPr lang="it-IT" sz="2500" b="1" dirty="0" smtClean="0">
                <a:solidFill>
                  <a:srgbClr val="5B9BD5">
                    <a:lumMod val="75000"/>
                  </a:srgbClr>
                </a:solidFill>
                <a:latin typeface="Calibri" panose="020F0502020204030204"/>
                <a:ea typeface="+mn-ea"/>
                <a:cs typeface="+mn-cs"/>
              </a:rPr>
              <a:t> n.4/2003 (2007-2011)</a:t>
            </a:r>
            <a:br>
              <a:rPr lang="it-IT" sz="2500" b="1" dirty="0" smtClean="0">
                <a:solidFill>
                  <a:srgbClr val="5B9BD5">
                    <a:lumMod val="75000"/>
                  </a:srgbClr>
                </a:solidFill>
                <a:latin typeface="Calibri" panose="020F0502020204030204"/>
                <a:ea typeface="+mn-ea"/>
                <a:cs typeface="+mn-cs"/>
              </a:rPr>
            </a:br>
            <a:r>
              <a:rPr lang="it-IT" sz="2500" b="1" dirty="0" smtClean="0">
                <a:solidFill>
                  <a:srgbClr val="5B9BD5">
                    <a:lumMod val="75000"/>
                  </a:srgbClr>
                </a:solidFill>
                <a:latin typeface="Calibri" panose="020F0502020204030204"/>
                <a:ea typeface="+mn-ea"/>
                <a:cs typeface="+mn-cs"/>
              </a:rPr>
              <a:t>E GLI </a:t>
            </a:r>
            <a:r>
              <a:rPr lang="it-IT" sz="2500" b="1" i="1" u="sng" dirty="0" smtClean="0">
                <a:solidFill>
                  <a:srgbClr val="5B9BD5">
                    <a:lumMod val="75000"/>
                  </a:srgbClr>
                </a:solidFill>
                <a:latin typeface="Calibri" panose="020F0502020204030204"/>
                <a:ea typeface="+mn-ea"/>
                <a:cs typeface="+mn-cs"/>
              </a:rPr>
              <a:t>ACCREDITAMENTI DEFINITIVI</a:t>
            </a:r>
            <a:r>
              <a:rPr lang="it-IT" sz="2500" b="1" i="1" dirty="0" smtClean="0">
                <a:solidFill>
                  <a:srgbClr val="5B9BD5">
                    <a:lumMod val="75000"/>
                  </a:srgbClr>
                </a:solidFill>
                <a:latin typeface="Calibri" panose="020F0502020204030204"/>
                <a:ea typeface="+mn-ea"/>
                <a:cs typeface="+mn-cs"/>
              </a:rPr>
              <a:t> </a:t>
            </a:r>
            <a:r>
              <a:rPr lang="it-IT" sz="2500" b="1" dirty="0" smtClean="0">
                <a:solidFill>
                  <a:srgbClr val="5B9BD5">
                    <a:lumMod val="75000"/>
                  </a:srgbClr>
                </a:solidFill>
                <a:latin typeface="Calibri" panose="020F0502020204030204"/>
                <a:ea typeface="+mn-ea"/>
                <a:cs typeface="+mn-cs"/>
              </a:rPr>
              <a:t>(</a:t>
            </a:r>
            <a:r>
              <a:rPr lang="it-IT" sz="2500" b="1" dirty="0" smtClean="0">
                <a:solidFill>
                  <a:srgbClr val="5B9BD5">
                    <a:lumMod val="75000"/>
                  </a:srgbClr>
                </a:solidFill>
                <a:latin typeface="Calibri" panose="020F0502020204030204"/>
              </a:rPr>
              <a:t>ANNI 2011-2013</a:t>
            </a:r>
            <a:r>
              <a:rPr lang="it-IT" sz="2500" b="1" dirty="0" smtClean="0">
                <a:solidFill>
                  <a:srgbClr val="5B9BD5">
                    <a:lumMod val="75000"/>
                  </a:srgbClr>
                </a:solidFill>
                <a:latin typeface="Calibri" panose="020F0502020204030204"/>
                <a:ea typeface="+mn-ea"/>
                <a:cs typeface="+mn-cs"/>
              </a:rPr>
              <a:t>) </a:t>
            </a:r>
            <a:endParaRPr lang="it-IT" sz="2500" b="1" dirty="0">
              <a:solidFill>
                <a:srgbClr val="5B9BD5">
                  <a:lumMod val="75000"/>
                </a:srgbClr>
              </a:solidFill>
              <a:latin typeface="Calibri" panose="020F0502020204030204"/>
              <a:ea typeface="+mn-ea"/>
              <a:cs typeface="+mn-cs"/>
            </a:endParaRPr>
          </a:p>
        </p:txBody>
      </p:sp>
    </p:spTree>
    <p:extLst>
      <p:ext uri="{BB962C8B-B14F-4D97-AF65-F5344CB8AC3E}">
        <p14:creationId xmlns:p14="http://schemas.microsoft.com/office/powerpoint/2010/main" val="2547398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8941" y="901520"/>
            <a:ext cx="11745533" cy="5628070"/>
          </a:xfrm>
        </p:spPr>
        <p:txBody>
          <a:bodyPr>
            <a:noAutofit/>
          </a:bodyPr>
          <a:lstStyle/>
          <a:p>
            <a:r>
              <a:rPr lang="it-IT" sz="2400" b="1" i="1" u="sng" dirty="0" smtClean="0">
                <a:solidFill>
                  <a:srgbClr val="FF0000"/>
                </a:solidFill>
              </a:rPr>
              <a:t>DCA n. U0090 del 10 novembre 2010</a:t>
            </a:r>
            <a:r>
              <a:rPr lang="it-IT" sz="2400" dirty="0" smtClean="0"/>
              <a:t>, con il quale è stato avviato il </a:t>
            </a:r>
            <a:r>
              <a:rPr lang="it-IT" sz="2400" u="sng" dirty="0" smtClean="0"/>
              <a:t>procedimento di accreditamento definitivo nella Regione Lazio </a:t>
            </a:r>
            <a:r>
              <a:rPr lang="it-IT" sz="2400" dirty="0" smtClean="0"/>
              <a:t>e che fissa: </a:t>
            </a:r>
          </a:p>
          <a:p>
            <a:pPr>
              <a:buNone/>
            </a:pPr>
            <a:r>
              <a:rPr lang="it-IT" sz="2400" dirty="0" smtClean="0"/>
              <a:t>    - all’</a:t>
            </a:r>
            <a:r>
              <a:rPr lang="it-IT" sz="2400" u="sng" dirty="0" smtClean="0"/>
              <a:t>allegato 1</a:t>
            </a:r>
            <a:r>
              <a:rPr lang="it-IT" sz="2200" dirty="0" smtClean="0"/>
              <a:t>, i </a:t>
            </a:r>
            <a:r>
              <a:rPr lang="it-IT" sz="2200" i="1" u="sng" dirty="0" smtClean="0"/>
              <a:t>requisiti minimi autorizzativi per l’esercizio delle attività sanitarie e socio sanitarie</a:t>
            </a:r>
            <a:r>
              <a:rPr lang="it-IT" sz="2200" dirty="0" smtClean="0"/>
              <a:t>;</a:t>
            </a:r>
          </a:p>
          <a:p>
            <a:pPr>
              <a:buNone/>
            </a:pPr>
            <a:r>
              <a:rPr lang="it-IT" sz="2400" dirty="0" smtClean="0"/>
              <a:t>    - all’</a:t>
            </a:r>
            <a:r>
              <a:rPr lang="it-IT" sz="2400" u="sng" dirty="0" smtClean="0">
                <a:solidFill>
                  <a:srgbClr val="FF0000"/>
                </a:solidFill>
              </a:rPr>
              <a:t>allegato 2</a:t>
            </a:r>
            <a:r>
              <a:rPr lang="it-IT" sz="2400" dirty="0" smtClean="0"/>
              <a:t>, </a:t>
            </a:r>
            <a:r>
              <a:rPr lang="it-IT" sz="2200" dirty="0" smtClean="0"/>
              <a:t>i </a:t>
            </a:r>
            <a:r>
              <a:rPr lang="it-IT" sz="2200" i="1" u="sng" dirty="0" smtClean="0"/>
              <a:t>requisiti ulteriori di accreditamento specifici</a:t>
            </a:r>
            <a:r>
              <a:rPr lang="it-IT" sz="2200" i="1" dirty="0" smtClean="0"/>
              <a:t> </a:t>
            </a:r>
            <a:r>
              <a:rPr lang="it-IT" sz="2200" dirty="0" smtClean="0"/>
              <a:t>(per tipologia di struttura) </a:t>
            </a:r>
            <a:r>
              <a:rPr lang="it-IT" sz="2400" dirty="0" smtClean="0"/>
              <a:t>                </a:t>
            </a:r>
            <a:r>
              <a:rPr lang="it-IT" sz="2000" dirty="0" smtClean="0"/>
              <a:t>                                        </a:t>
            </a:r>
            <a:r>
              <a:rPr lang="it-IT" sz="1600" dirty="0" smtClean="0"/>
              <a:t>In particolare, attività di ricovero per acuti in area medica, chirurgica ed emergenza; attività di ricovero in post acuzie, medica e riabilitativa; attività specialistica ambulatoriale, inclusa chirurgia e Laboratorio analisi; attività residenziale e semiresidenziale territoriale come RSA, Riabilitazione, Psichiatria, Dipendenze; Assistenza Domiciliare; Neuropsichiatria Infantile).</a:t>
            </a:r>
          </a:p>
          <a:p>
            <a:r>
              <a:rPr lang="it-IT" sz="2200" b="1" i="1" u="sng" dirty="0" smtClean="0">
                <a:solidFill>
                  <a:srgbClr val="FF0000"/>
                </a:solidFill>
              </a:rPr>
              <a:t>DCA n. U0013 del 23 aprile 2011</a:t>
            </a:r>
            <a:r>
              <a:rPr lang="it-IT" sz="2200" dirty="0" smtClean="0"/>
              <a:t>, </a:t>
            </a:r>
            <a:r>
              <a:rPr lang="it-IT" sz="2400" dirty="0" smtClean="0"/>
              <a:t>“</a:t>
            </a:r>
            <a:r>
              <a:rPr lang="it-IT" sz="2400" i="1" u="sng" dirty="0" smtClean="0"/>
              <a:t>Procedimento di accreditamento definitivo delle strutture sanitarie e socio sanitarie private. Regolamentazione e verifica requisiti</a:t>
            </a:r>
            <a:r>
              <a:rPr lang="it-IT" sz="2400" dirty="0" smtClean="0"/>
              <a:t>”</a:t>
            </a:r>
            <a:r>
              <a:rPr lang="it-IT" sz="2000" dirty="0" smtClean="0"/>
              <a:t> che prevede che il Direttore Generale di ciascuna ASL  provveda alla </a:t>
            </a:r>
            <a:r>
              <a:rPr lang="it-IT" sz="2000" u="sng" dirty="0" smtClean="0"/>
              <a:t>costituzione di apposita Commissione di verifica</a:t>
            </a:r>
            <a:r>
              <a:rPr lang="it-IT" sz="2000" dirty="0" smtClean="0"/>
              <a:t>, sotto il Coordinamento del Direttore del Dipartimento di Prevenzione o suo delegato, e composta da personale del Dipartimento di Prevenzione, da personale della UO Accreditamento e/o vigilanza sulle strutture sanitarie e socio sanitarie, da personale esperto nella attività specialistica oggetto di verifica, da personale qualificato iscritto al "Registro Regionale dei Facilitatori per la Qualità" istituito presso </a:t>
            </a:r>
            <a:r>
              <a:rPr lang="it-IT" sz="2000" dirty="0" err="1" smtClean="0"/>
              <a:t>Laziosanità</a:t>
            </a:r>
            <a:r>
              <a:rPr lang="it-IT" sz="2000" dirty="0" smtClean="0"/>
              <a:t> – ASP (eventuali ulteriori integrazioni verranno valutate dal Direttore Generale). I componenti della Commissione mantengono la propria posizione funzionale nell'ambito dei servizi e/o delle Unità Operative ove prestano la propria attività. </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100" y="229405"/>
            <a:ext cx="1518008" cy="417452"/>
          </a:xfrm>
          <a:prstGeom prst="rect">
            <a:avLst/>
          </a:prstGeom>
        </p:spPr>
      </p:pic>
      <p:pic>
        <p:nvPicPr>
          <p:cNvPr id="4" name="Immagine 3"/>
          <p:cNvPicPr/>
          <p:nvPr/>
        </p:nvPicPr>
        <p:blipFill>
          <a:blip r:embed="rId3" cstate="print">
            <a:lum/>
            <a:alphaModFix/>
          </a:blip>
          <a:srcRect/>
          <a:stretch>
            <a:fillRect/>
          </a:stretch>
        </p:blipFill>
        <p:spPr>
          <a:xfrm>
            <a:off x="199621" y="229404"/>
            <a:ext cx="1617980" cy="542290"/>
          </a:xfrm>
          <a:prstGeom prst="rect">
            <a:avLst/>
          </a:prstGeom>
          <a:noFill/>
          <a:ln>
            <a:noFill/>
            <a:prstDash/>
          </a:ln>
        </p:spPr>
      </p:pic>
    </p:spTree>
    <p:extLst>
      <p:ext uri="{BB962C8B-B14F-4D97-AF65-F5344CB8AC3E}">
        <p14:creationId xmlns:p14="http://schemas.microsoft.com/office/powerpoint/2010/main" val="2547398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6519" y="386742"/>
            <a:ext cx="11217498" cy="5940088"/>
          </a:xfrm>
          <a:prstGeom prst="rect">
            <a:avLst/>
          </a:prstGeom>
        </p:spPr>
        <p:txBody>
          <a:bodyPr wrap="square">
            <a:spAutoFit/>
          </a:bodyPr>
          <a:lstStyle/>
          <a:p>
            <a:pPr>
              <a:buFontTx/>
              <a:buChar char="-"/>
            </a:pPr>
            <a:r>
              <a:rPr lang="it-IT" sz="2000" dirty="0" smtClean="0"/>
              <a:t> per agevolare l'opera di verifica della Commissione, i componenti della Commissione devono, accedere a tutte le informazioni e alla </a:t>
            </a:r>
            <a:r>
              <a:rPr lang="it-IT" sz="2000" u="sng" dirty="0" smtClean="0"/>
              <a:t>documentazione inserita nel sistema SAAS </a:t>
            </a:r>
            <a:r>
              <a:rPr lang="it-IT" sz="2000" dirty="0" smtClean="0"/>
              <a:t>dai soggetti provvisoriamente accreditati, ai sensi dei Decreti del Commissario ad </a:t>
            </a:r>
            <a:r>
              <a:rPr lang="it-IT" sz="2000" dirty="0" err="1" smtClean="0"/>
              <a:t>Acta</a:t>
            </a:r>
            <a:r>
              <a:rPr lang="it-IT" sz="2000" dirty="0" smtClean="0"/>
              <a:t> n. U0090/2010 e n. U0007/201 I e </a:t>
            </a:r>
            <a:r>
              <a:rPr lang="it-IT" sz="2000" dirty="0" err="1" smtClean="0"/>
              <a:t>s.m.i.</a:t>
            </a:r>
            <a:r>
              <a:rPr lang="it-IT" sz="2000" dirty="0" smtClean="0"/>
              <a:t>, anche al fine di verificare la veridicità in ordine al possesso dei requisiti minimi richiesti e ai titoli di autorizzazione e di accreditamento provvisorio posseduti;</a:t>
            </a:r>
          </a:p>
          <a:p>
            <a:endParaRPr lang="it-IT" sz="1000" dirty="0" smtClean="0"/>
          </a:p>
          <a:p>
            <a:endParaRPr lang="it-IT" sz="1000" dirty="0" smtClean="0"/>
          </a:p>
          <a:p>
            <a:pPr>
              <a:buFontTx/>
              <a:buChar char="-"/>
            </a:pPr>
            <a:r>
              <a:rPr lang="it-IT" sz="2000" dirty="0" smtClean="0"/>
              <a:t> qualora dalla suddetta verifica dovessero emergere ipotesi di </a:t>
            </a:r>
            <a:r>
              <a:rPr lang="it-IT" sz="2000" u="sng" dirty="0" smtClean="0"/>
              <a:t>falsità in atti e/o dichiarazioni mendaci </a:t>
            </a:r>
            <a:r>
              <a:rPr lang="it-IT" sz="2000" dirty="0" smtClean="0"/>
              <a:t>la ASL dovrà procedere alla denuncia all'Autorità Giudiziaria competente ai sensi di quanto previsto all'art.76 del D.P.R.445/2000. "Disposizioni legislative materia di documentazione amministrativa”. Copia di detta denuncia dovrà essere inoltrata alla Direzione Regionale competente per la dovuta presa d'atto e l'emanazione del provvedimento di decadenza dagli eventuali benefici ottenuti in base alla falsa dichiarazione;</a:t>
            </a:r>
          </a:p>
          <a:p>
            <a:endParaRPr lang="it-IT" sz="1000" dirty="0" smtClean="0"/>
          </a:p>
          <a:p>
            <a:endParaRPr lang="it-IT" sz="1000" dirty="0" smtClean="0"/>
          </a:p>
          <a:p>
            <a:r>
              <a:rPr lang="it-IT" sz="2000" dirty="0" smtClean="0"/>
              <a:t>- il Coordinatore della Commissione di verifica, acquisiti dai responsabili dei servizi interessati gli esiti della verifica, ivi inclusa la completezza e la regolarità della documentazione inviata informaticamente ai sensi del Decreto commissariale U0007/201 I e </a:t>
            </a:r>
            <a:r>
              <a:rPr lang="it-IT" sz="2000" dirty="0" err="1" smtClean="0"/>
              <a:t>s.m.i.</a:t>
            </a:r>
            <a:r>
              <a:rPr lang="it-IT" sz="2000" dirty="0" smtClean="0"/>
              <a:t>, trasmette </a:t>
            </a:r>
            <a:r>
              <a:rPr lang="it-IT" sz="2000" u="sng" dirty="0" smtClean="0"/>
              <a:t>apposita relazione attestante gli esiti della verifica al Direttore Generale della ASL che</a:t>
            </a:r>
            <a:r>
              <a:rPr lang="it-IT" sz="2000" dirty="0" smtClean="0"/>
              <a:t>, sulla base della stessa, </a:t>
            </a:r>
            <a:r>
              <a:rPr lang="it-IT" sz="2000" u="sng" dirty="0" smtClean="0"/>
              <a:t>provvede a rilasciare attestazione di conformità ai requisiti richiesti da trasmettere, in copia cartacea, alla Direzione regionale competente</a:t>
            </a:r>
            <a:r>
              <a:rPr lang="it-IT" sz="2000" dirty="0" smtClean="0"/>
              <a:t>, e in copia digitalizzata mediante inserimento nella piattaforma informatica SAAS.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2" name="Titolo 1"/>
          <p:cNvSpPr>
            <a:spLocks noGrp="1"/>
          </p:cNvSpPr>
          <p:nvPr>
            <p:ph type="title"/>
          </p:nvPr>
        </p:nvSpPr>
        <p:spPr>
          <a:xfrm>
            <a:off x="775415" y="385748"/>
            <a:ext cx="10683240" cy="876382"/>
          </a:xfrm>
        </p:spPr>
        <p:txBody>
          <a:bodyPr>
            <a:normAutofit/>
          </a:bodyPr>
          <a:lstStyle/>
          <a:p>
            <a:pPr algn="ctr">
              <a:spcBef>
                <a:spcPts val="1000"/>
              </a:spcBef>
            </a:pPr>
            <a:r>
              <a:rPr lang="it-IT" sz="2500" b="1" dirty="0" smtClean="0">
                <a:solidFill>
                  <a:srgbClr val="5B9BD5">
                    <a:lumMod val="75000"/>
                  </a:srgbClr>
                </a:solidFill>
                <a:latin typeface="Calibri" panose="020F0502020204030204"/>
                <a:ea typeface="+mn-ea"/>
                <a:cs typeface="+mn-cs"/>
              </a:rPr>
              <a:t>Accreditamento Definitivo presso la ASL RIETI</a:t>
            </a:r>
            <a:br>
              <a:rPr lang="it-IT" sz="2500" b="1" dirty="0" smtClean="0">
                <a:solidFill>
                  <a:srgbClr val="5B9BD5">
                    <a:lumMod val="75000"/>
                  </a:srgbClr>
                </a:solidFill>
                <a:latin typeface="Calibri" panose="020F0502020204030204"/>
                <a:ea typeface="+mn-ea"/>
                <a:cs typeface="+mn-cs"/>
              </a:rPr>
            </a:br>
            <a:r>
              <a:rPr lang="it-IT" sz="2500" b="1" dirty="0" smtClean="0">
                <a:solidFill>
                  <a:srgbClr val="5B9BD5">
                    <a:lumMod val="75000"/>
                  </a:srgbClr>
                </a:solidFill>
                <a:latin typeface="Calibri" panose="020F0502020204030204"/>
              </a:rPr>
              <a:t>DCA n.13/2011 e Commissione di Accreditamento Aziendale </a:t>
            </a:r>
            <a:endParaRPr lang="it-IT" sz="2500" i="1" u="sng" dirty="0"/>
          </a:p>
        </p:txBody>
      </p:sp>
      <p:sp>
        <p:nvSpPr>
          <p:cNvPr id="3" name="Segnaposto contenuto 2"/>
          <p:cNvSpPr>
            <a:spLocks noGrp="1"/>
          </p:cNvSpPr>
          <p:nvPr>
            <p:ph idx="1"/>
          </p:nvPr>
        </p:nvSpPr>
        <p:spPr>
          <a:xfrm>
            <a:off x="296213" y="1564114"/>
            <a:ext cx="11449318" cy="4759413"/>
          </a:xfrm>
        </p:spPr>
        <p:txBody>
          <a:bodyPr>
            <a:normAutofit lnSpcReduction="10000"/>
          </a:bodyPr>
          <a:lstStyle/>
          <a:p>
            <a:pPr algn="ctr"/>
            <a:r>
              <a:rPr lang="it-IT" sz="2400" dirty="0" smtClean="0"/>
              <a:t>con </a:t>
            </a:r>
            <a:r>
              <a:rPr lang="it-IT" sz="2400" b="1" i="1" u="sng" dirty="0" smtClean="0">
                <a:solidFill>
                  <a:srgbClr val="5B9BD5">
                    <a:lumMod val="75000"/>
                  </a:srgbClr>
                </a:solidFill>
              </a:rPr>
              <a:t>Deliberazione n.460/DG del 21/04/2011 e </a:t>
            </a:r>
            <a:r>
              <a:rPr lang="it-IT" sz="2400" b="1" i="1" u="sng" dirty="0" err="1" smtClean="0">
                <a:solidFill>
                  <a:srgbClr val="5B9BD5">
                    <a:lumMod val="75000"/>
                  </a:srgbClr>
                </a:solidFill>
              </a:rPr>
              <a:t>smi</a:t>
            </a:r>
            <a:r>
              <a:rPr lang="it-IT" sz="2400" dirty="0" smtClean="0"/>
              <a:t> la ASL di Rieti ha istituito la commissione prevista dal DCA n.13/2011;</a:t>
            </a:r>
          </a:p>
          <a:p>
            <a:pPr>
              <a:buNone/>
            </a:pPr>
            <a:endParaRPr lang="it-IT" sz="1100" dirty="0" smtClean="0"/>
          </a:p>
          <a:p>
            <a:pPr algn="ctr"/>
            <a:r>
              <a:rPr lang="it-IT" sz="2400" dirty="0" smtClean="0"/>
              <a:t>la Commissione ha effettuato le previste </a:t>
            </a:r>
            <a:r>
              <a:rPr lang="it-IT" sz="2400" b="1" i="1" u="sng" dirty="0" smtClean="0">
                <a:solidFill>
                  <a:schemeClr val="accent1">
                    <a:lumMod val="75000"/>
                  </a:schemeClr>
                </a:solidFill>
              </a:rPr>
              <a:t>verifiche sulle strutture private provvisoriamente accreditate</a:t>
            </a:r>
            <a:r>
              <a:rPr lang="it-IT" sz="2400" dirty="0" smtClean="0"/>
              <a:t> che insistono nel territorio di competenza dell’Azienda, nei </a:t>
            </a:r>
            <a:r>
              <a:rPr lang="it-IT" sz="2400" b="1" i="1" u="sng" dirty="0" smtClean="0">
                <a:solidFill>
                  <a:schemeClr val="accent1">
                    <a:lumMod val="75000"/>
                  </a:schemeClr>
                </a:solidFill>
              </a:rPr>
              <a:t>periodi Agosto/Dicembre 2011 e Novembre/Dicembre 2012</a:t>
            </a:r>
            <a:endParaRPr lang="it-IT" sz="2400" dirty="0" smtClean="0"/>
          </a:p>
          <a:p>
            <a:pPr marL="0" indent="0" algn="ctr">
              <a:lnSpc>
                <a:spcPct val="110000"/>
              </a:lnSpc>
              <a:spcBef>
                <a:spcPts val="0"/>
              </a:spcBef>
              <a:buNone/>
            </a:pPr>
            <a:r>
              <a:rPr lang="it-IT" sz="2000" dirty="0" smtClean="0"/>
              <a:t>    n.7 Laboratori Analisi</a:t>
            </a:r>
          </a:p>
          <a:p>
            <a:pPr marL="0" indent="0" algn="ctr">
              <a:lnSpc>
                <a:spcPct val="110000"/>
              </a:lnSpc>
              <a:spcBef>
                <a:spcPts val="0"/>
              </a:spcBef>
              <a:buNone/>
            </a:pPr>
            <a:r>
              <a:rPr lang="it-IT" sz="2000" dirty="0" smtClean="0"/>
              <a:t>    n.1 Studio radiologico </a:t>
            </a:r>
          </a:p>
          <a:p>
            <a:pPr marL="0" indent="0" algn="ctr">
              <a:lnSpc>
                <a:spcPct val="110000"/>
              </a:lnSpc>
              <a:spcBef>
                <a:spcPts val="0"/>
              </a:spcBef>
              <a:buNone/>
            </a:pPr>
            <a:r>
              <a:rPr lang="it-IT" sz="2000" dirty="0" smtClean="0"/>
              <a:t>    n.2 Centri di riabilitazione ambulatoriale</a:t>
            </a:r>
          </a:p>
          <a:p>
            <a:pPr marL="0" indent="0" algn="ctr">
              <a:lnSpc>
                <a:spcPct val="110000"/>
              </a:lnSpc>
              <a:spcBef>
                <a:spcPts val="0"/>
              </a:spcBef>
              <a:buNone/>
            </a:pPr>
            <a:r>
              <a:rPr lang="it-IT" sz="2000" dirty="0" smtClean="0"/>
              <a:t>    n.1 RSA (</a:t>
            </a:r>
            <a:r>
              <a:rPr lang="it-IT" sz="2000" dirty="0" err="1" smtClean="0"/>
              <a:t>RSA</a:t>
            </a:r>
            <a:r>
              <a:rPr lang="it-IT" sz="2000" dirty="0" smtClean="0"/>
              <a:t> Santa </a:t>
            </a:r>
            <a:r>
              <a:rPr lang="it-IT" sz="2000" dirty="0" err="1" smtClean="0"/>
              <a:t>Rufina</a:t>
            </a:r>
            <a:r>
              <a:rPr lang="it-IT" sz="2000" dirty="0" smtClean="0"/>
              <a:t>)</a:t>
            </a:r>
          </a:p>
          <a:p>
            <a:pPr marL="0" indent="0" algn="ctr">
              <a:lnSpc>
                <a:spcPct val="110000"/>
              </a:lnSpc>
              <a:spcBef>
                <a:spcPts val="0"/>
              </a:spcBef>
              <a:buNone/>
            </a:pPr>
            <a:r>
              <a:rPr lang="it-IT" sz="2000" dirty="0" smtClean="0"/>
              <a:t>    n.1 Stabilimento Termale</a:t>
            </a:r>
          </a:p>
          <a:p>
            <a:pPr marL="0" indent="0" algn="ctr">
              <a:lnSpc>
                <a:spcPct val="110000"/>
              </a:lnSpc>
              <a:spcBef>
                <a:spcPts val="0"/>
              </a:spcBef>
              <a:buNone/>
            </a:pPr>
            <a:r>
              <a:rPr lang="it-IT" sz="2000" dirty="0" smtClean="0"/>
              <a:t>    n.1 Comunità riabilitativa per le Dipendenze</a:t>
            </a:r>
          </a:p>
          <a:p>
            <a:pPr marL="0" indent="0" algn="ctr">
              <a:lnSpc>
                <a:spcPct val="110000"/>
              </a:lnSpc>
              <a:spcBef>
                <a:spcPts val="0"/>
              </a:spcBef>
              <a:buNone/>
            </a:pPr>
            <a:r>
              <a:rPr lang="it-IT" sz="2000" dirty="0" smtClean="0"/>
              <a:t>    n.1 Struttura Psichiatrica </a:t>
            </a:r>
            <a:r>
              <a:rPr lang="it-IT" sz="2000" dirty="0" err="1" smtClean="0"/>
              <a:t>Terapeutico-Riabilitativa</a:t>
            </a:r>
            <a:endParaRPr lang="it-IT" sz="2000" dirty="0" smtClean="0"/>
          </a:p>
          <a:p>
            <a:pPr marL="0" indent="0" algn="ctr">
              <a:lnSpc>
                <a:spcPct val="110000"/>
              </a:lnSpc>
              <a:spcBef>
                <a:spcPts val="0"/>
              </a:spcBef>
              <a:buNone/>
            </a:pPr>
            <a:r>
              <a:rPr lang="it-IT" sz="2000" dirty="0" smtClean="0"/>
              <a:t>    n.1 Centro riabilitativo ex art. 26 (Mondo Riabilitazione di Poggio Mirteto)</a:t>
            </a:r>
          </a:p>
          <a:p>
            <a:pPr marL="0" indent="0" algn="ctr">
              <a:lnSpc>
                <a:spcPct val="110000"/>
              </a:lnSpc>
              <a:spcBef>
                <a:spcPts val="0"/>
              </a:spcBef>
              <a:buNone/>
            </a:pPr>
            <a:r>
              <a:rPr lang="it-IT" sz="2000" dirty="0" smtClean="0"/>
              <a:t>    con decreto di accreditamento definitivo tra il 2012 e 2014. </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523700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7" name="Rettangolo 6"/>
          <p:cNvSpPr/>
          <p:nvPr/>
        </p:nvSpPr>
        <p:spPr>
          <a:xfrm>
            <a:off x="553791" y="1518365"/>
            <a:ext cx="11024316" cy="4247317"/>
          </a:xfrm>
          <a:prstGeom prst="rect">
            <a:avLst/>
          </a:prstGeom>
        </p:spPr>
        <p:txBody>
          <a:bodyPr wrap="square">
            <a:spAutoFit/>
          </a:bodyPr>
          <a:lstStyle/>
          <a:p>
            <a:pPr algn="ctr"/>
            <a:r>
              <a:rPr lang="it-IT" sz="2400" b="1" dirty="0" smtClean="0"/>
              <a:t>Concluse le verifiche per gli accreditamenti definitivi</a:t>
            </a:r>
          </a:p>
          <a:p>
            <a:pPr algn="ctr"/>
            <a:r>
              <a:rPr lang="it-IT" sz="2400" b="1" i="1" dirty="0" smtClean="0"/>
              <a:t>viene avviato l’accreditamento istituzionale</a:t>
            </a:r>
            <a:r>
              <a:rPr lang="it-IT" sz="2400" b="1" dirty="0" smtClean="0"/>
              <a:t> che nella ASL Rieti ha riguardato:</a:t>
            </a:r>
          </a:p>
          <a:p>
            <a:pPr algn="ctr"/>
            <a:endParaRPr lang="it-IT" sz="2400" b="1" dirty="0" smtClean="0"/>
          </a:p>
          <a:p>
            <a:pPr algn="ctr"/>
            <a:r>
              <a:rPr lang="it-IT" sz="2400" b="1" dirty="0" smtClean="0"/>
              <a:t>n. 4 RSA </a:t>
            </a:r>
          </a:p>
          <a:p>
            <a:pPr algn="ctr"/>
            <a:r>
              <a:rPr lang="it-IT" dirty="0" smtClean="0"/>
              <a:t>(RSA Residenza Monte Buono accreditamento provvisorio nel 2014,</a:t>
            </a:r>
          </a:p>
          <a:p>
            <a:pPr algn="ctr"/>
            <a:r>
              <a:rPr lang="it-IT" dirty="0" smtClean="0"/>
              <a:t>RSA Residenza </a:t>
            </a:r>
            <a:r>
              <a:rPr lang="it-IT" dirty="0" err="1" smtClean="0"/>
              <a:t>Cirene</a:t>
            </a:r>
            <a:r>
              <a:rPr lang="it-IT" dirty="0" smtClean="0"/>
              <a:t>, accreditamento provvisorio nel 2015,</a:t>
            </a:r>
          </a:p>
          <a:p>
            <a:pPr algn="ctr"/>
            <a:r>
              <a:rPr lang="it-IT" dirty="0" smtClean="0"/>
              <a:t> San Raffaele </a:t>
            </a:r>
            <a:r>
              <a:rPr lang="it-IT" dirty="0" err="1" smtClean="0"/>
              <a:t>Borbona</a:t>
            </a:r>
            <a:r>
              <a:rPr lang="it-IT" dirty="0" smtClean="0"/>
              <a:t>, accreditamento provvisorio nel 2016</a:t>
            </a:r>
          </a:p>
          <a:p>
            <a:pPr algn="ctr"/>
            <a:r>
              <a:rPr lang="it-IT" dirty="0" smtClean="0"/>
              <a:t>RSA Città di Rieti accreditamento provvisorio nel 2018)</a:t>
            </a:r>
          </a:p>
          <a:p>
            <a:pPr algn="ctr"/>
            <a:endParaRPr lang="it-IT" sz="2400" dirty="0" smtClean="0"/>
          </a:p>
          <a:p>
            <a:pPr algn="ctr"/>
            <a:r>
              <a:rPr lang="it-IT" sz="2400" dirty="0" smtClean="0"/>
              <a:t> </a:t>
            </a:r>
            <a:r>
              <a:rPr lang="it-IT" sz="2400" b="1" dirty="0" smtClean="0"/>
              <a:t>e n. 3 Centri riabilitativi ex art. 26</a:t>
            </a:r>
          </a:p>
          <a:p>
            <a:pPr algn="ctr"/>
            <a:r>
              <a:rPr lang="it-IT" dirty="0" smtClean="0"/>
              <a:t>(Mondo Riabilitazione Rieti, ambulatoriale;</a:t>
            </a:r>
          </a:p>
          <a:p>
            <a:pPr algn="ctr"/>
            <a:r>
              <a:rPr lang="it-IT" dirty="0" smtClean="0"/>
              <a:t>RIA H Riabilitazione, ambulatoriale e domiciliare</a:t>
            </a:r>
          </a:p>
          <a:p>
            <a:pPr algn="ctr"/>
            <a:r>
              <a:rPr lang="it-IT" dirty="0" smtClean="0"/>
              <a:t>Soc. Coop NEMO, semiresidenziale)</a:t>
            </a:r>
          </a:p>
        </p:txBody>
      </p:sp>
      <p:sp>
        <p:nvSpPr>
          <p:cNvPr id="9" name="Titolo 1"/>
          <p:cNvSpPr>
            <a:spLocks noGrp="1"/>
          </p:cNvSpPr>
          <p:nvPr>
            <p:ph type="title"/>
          </p:nvPr>
        </p:nvSpPr>
        <p:spPr>
          <a:xfrm>
            <a:off x="736779" y="488779"/>
            <a:ext cx="10683240" cy="657441"/>
          </a:xfrm>
        </p:spPr>
        <p:txBody>
          <a:bodyPr>
            <a:noAutofit/>
          </a:bodyPr>
          <a:lstStyle/>
          <a:p>
            <a:pPr algn="ctr">
              <a:spcBef>
                <a:spcPts val="1000"/>
              </a:spcBef>
            </a:pPr>
            <a:r>
              <a:rPr lang="it-IT" sz="2500" b="1" i="1" dirty="0" smtClean="0">
                <a:solidFill>
                  <a:srgbClr val="5B9BD5">
                    <a:lumMod val="75000"/>
                  </a:srgbClr>
                </a:solidFill>
                <a:latin typeface="Calibri" panose="020F0502020204030204"/>
                <a:ea typeface="+mn-ea"/>
                <a:cs typeface="+mn-cs"/>
              </a:rPr>
              <a:t>Avvio dell’Accreditamento di nuove strutture: </a:t>
            </a:r>
            <a:br>
              <a:rPr lang="it-IT" sz="2500" b="1" i="1" dirty="0" smtClean="0">
                <a:solidFill>
                  <a:srgbClr val="5B9BD5">
                    <a:lumMod val="75000"/>
                  </a:srgbClr>
                </a:solidFill>
                <a:latin typeface="Calibri" panose="020F0502020204030204"/>
                <a:ea typeface="+mn-ea"/>
                <a:cs typeface="+mn-cs"/>
              </a:rPr>
            </a:br>
            <a:r>
              <a:rPr lang="it-IT" sz="2500" b="1" i="1" dirty="0" smtClean="0">
                <a:solidFill>
                  <a:srgbClr val="5B9BD5">
                    <a:lumMod val="75000"/>
                  </a:srgbClr>
                </a:solidFill>
                <a:latin typeface="Calibri" panose="020F0502020204030204"/>
                <a:ea typeface="+mn-ea"/>
                <a:cs typeface="+mn-cs"/>
              </a:rPr>
              <a:t>RSA e CENTRI RIABILITATIVI EX ART. 26 </a:t>
            </a:r>
            <a:endParaRPr lang="it-IT" sz="2500" b="1" i="1" dirty="0">
              <a:solidFill>
                <a:srgbClr val="5B9BD5">
                  <a:lumMod val="75000"/>
                </a:srgbClr>
              </a:solidFill>
              <a:latin typeface="Calibri" panose="020F0502020204030204"/>
              <a:ea typeface="+mn-ea"/>
              <a:cs typeface="+mn-cs"/>
            </a:endParaRPr>
          </a:p>
        </p:txBody>
      </p:sp>
    </p:spTree>
    <p:extLst>
      <p:ext uri="{BB962C8B-B14F-4D97-AF65-F5344CB8AC3E}">
        <p14:creationId xmlns:p14="http://schemas.microsoft.com/office/powerpoint/2010/main" val="1414357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2" name="Titolo 1"/>
          <p:cNvSpPr>
            <a:spLocks noGrp="1"/>
          </p:cNvSpPr>
          <p:nvPr>
            <p:ph type="title"/>
          </p:nvPr>
        </p:nvSpPr>
        <p:spPr>
          <a:xfrm>
            <a:off x="851847" y="382138"/>
            <a:ext cx="10683240" cy="1624084"/>
          </a:xfrm>
        </p:spPr>
        <p:txBody>
          <a:bodyPr>
            <a:noAutofit/>
          </a:bodyPr>
          <a:lstStyle/>
          <a:p>
            <a:pPr algn="ctr"/>
            <a:r>
              <a:rPr lang="it-IT" sz="2500" b="1" dirty="0" smtClean="0">
                <a:solidFill>
                  <a:srgbClr val="5B9BD5">
                    <a:lumMod val="75000"/>
                  </a:srgbClr>
                </a:solidFill>
                <a:latin typeface="Calibri" panose="020F0502020204030204"/>
                <a:ea typeface="+mn-ea"/>
                <a:cs typeface="+mn-cs"/>
              </a:rPr>
              <a:t/>
            </a:r>
            <a:br>
              <a:rPr lang="it-IT" sz="2500" b="1" dirty="0" smtClean="0">
                <a:solidFill>
                  <a:srgbClr val="5B9BD5">
                    <a:lumMod val="75000"/>
                  </a:srgbClr>
                </a:solidFill>
                <a:latin typeface="Calibri" panose="020F0502020204030204"/>
                <a:ea typeface="+mn-ea"/>
                <a:cs typeface="+mn-cs"/>
              </a:rPr>
            </a:br>
            <a:r>
              <a:rPr lang="it-IT" sz="2500" b="1" i="1" u="sng" dirty="0" smtClean="0">
                <a:solidFill>
                  <a:srgbClr val="5B9BD5">
                    <a:lumMod val="75000"/>
                  </a:srgbClr>
                </a:solidFill>
                <a:latin typeface="Calibri" panose="020F0502020204030204"/>
                <a:ea typeface="+mn-ea"/>
                <a:cs typeface="+mn-cs"/>
              </a:rPr>
              <a:t>ACCREDITAMENTO ISTITUZIONALE</a:t>
            </a:r>
            <a:r>
              <a:rPr lang="it-IT" sz="2500" b="1" dirty="0" smtClean="0">
                <a:solidFill>
                  <a:srgbClr val="5B9BD5">
                    <a:lumMod val="75000"/>
                  </a:srgbClr>
                </a:solidFill>
                <a:latin typeface="Calibri" panose="020F0502020204030204"/>
                <a:ea typeface="+mn-ea"/>
                <a:cs typeface="+mn-cs"/>
              </a:rPr>
              <a:t>:</a:t>
            </a:r>
            <a:br>
              <a:rPr lang="it-IT" sz="2500" b="1" dirty="0" smtClean="0">
                <a:solidFill>
                  <a:srgbClr val="5B9BD5">
                    <a:lumMod val="75000"/>
                  </a:srgbClr>
                </a:solidFill>
                <a:latin typeface="Calibri" panose="020F0502020204030204"/>
                <a:ea typeface="+mn-ea"/>
                <a:cs typeface="+mn-cs"/>
              </a:rPr>
            </a:br>
            <a:r>
              <a:rPr lang="it-IT" sz="2500" b="1" dirty="0" smtClean="0">
                <a:solidFill>
                  <a:srgbClr val="5B9BD5">
                    <a:lumMod val="75000"/>
                  </a:srgbClr>
                </a:solidFill>
                <a:latin typeface="Calibri" panose="020F0502020204030204"/>
                <a:ea typeface="+mn-ea"/>
                <a:cs typeface="+mn-cs"/>
              </a:rPr>
              <a:t>Intese sancite dalla Conferenza Permanente per i rapporti tra </a:t>
            </a:r>
            <a:br>
              <a:rPr lang="it-IT" sz="2500" b="1" dirty="0" smtClean="0">
                <a:solidFill>
                  <a:srgbClr val="5B9BD5">
                    <a:lumMod val="75000"/>
                  </a:srgbClr>
                </a:solidFill>
                <a:latin typeface="Calibri" panose="020F0502020204030204"/>
                <a:ea typeface="+mn-ea"/>
                <a:cs typeface="+mn-cs"/>
              </a:rPr>
            </a:br>
            <a:r>
              <a:rPr lang="it-IT" sz="2500" b="1" dirty="0" smtClean="0">
                <a:solidFill>
                  <a:srgbClr val="5B9BD5">
                    <a:lumMod val="75000"/>
                  </a:srgbClr>
                </a:solidFill>
                <a:latin typeface="Calibri" panose="020F0502020204030204"/>
                <a:ea typeface="+mn-ea"/>
                <a:cs typeface="+mn-cs"/>
              </a:rPr>
              <a:t>lo Stato, le Regioni e le Province autonome di Trento e di Bolzano</a:t>
            </a:r>
            <a:br>
              <a:rPr lang="it-IT" sz="2500" b="1" dirty="0" smtClean="0">
                <a:solidFill>
                  <a:srgbClr val="5B9BD5">
                    <a:lumMod val="75000"/>
                  </a:srgbClr>
                </a:solidFill>
                <a:latin typeface="Calibri" panose="020F0502020204030204"/>
                <a:ea typeface="+mn-ea"/>
                <a:cs typeface="+mn-cs"/>
              </a:rPr>
            </a:br>
            <a:r>
              <a:rPr lang="it-IT" sz="2500" b="1" dirty="0" smtClean="0">
                <a:solidFill>
                  <a:srgbClr val="5B9BD5">
                    <a:lumMod val="75000"/>
                  </a:srgbClr>
                </a:solidFill>
                <a:latin typeface="Calibri" panose="020F0502020204030204"/>
                <a:ea typeface="+mn-ea"/>
                <a:cs typeface="+mn-cs"/>
              </a:rPr>
              <a:t>del 20 dicembre 2012 e del 19 febbraio 2015</a:t>
            </a:r>
            <a:br>
              <a:rPr lang="it-IT" sz="2500" b="1" dirty="0" smtClean="0">
                <a:solidFill>
                  <a:srgbClr val="5B9BD5">
                    <a:lumMod val="75000"/>
                  </a:srgbClr>
                </a:solidFill>
                <a:latin typeface="Calibri" panose="020F0502020204030204"/>
                <a:ea typeface="+mn-ea"/>
                <a:cs typeface="+mn-cs"/>
              </a:rPr>
            </a:br>
            <a:endParaRPr lang="it-IT" sz="2500" b="1" dirty="0" smtClean="0">
              <a:solidFill>
                <a:srgbClr val="5B9BD5">
                  <a:lumMod val="75000"/>
                </a:srgbClr>
              </a:solidFill>
              <a:latin typeface="Calibri" panose="020F0502020204030204"/>
              <a:ea typeface="+mn-ea"/>
              <a:cs typeface="+mn-cs"/>
            </a:endParaRPr>
          </a:p>
        </p:txBody>
      </p:sp>
      <p:sp>
        <p:nvSpPr>
          <p:cNvPr id="3" name="Segnaposto contenuto 2"/>
          <p:cNvSpPr>
            <a:spLocks noGrp="1"/>
          </p:cNvSpPr>
          <p:nvPr>
            <p:ph idx="1"/>
          </p:nvPr>
        </p:nvSpPr>
        <p:spPr>
          <a:xfrm>
            <a:off x="382138" y="2248715"/>
            <a:ext cx="11327642" cy="3769949"/>
          </a:xfrm>
        </p:spPr>
        <p:txBody>
          <a:bodyPr>
            <a:noAutofit/>
          </a:bodyPr>
          <a:lstStyle/>
          <a:p>
            <a:pPr algn="ctr">
              <a:buNone/>
            </a:pPr>
            <a:r>
              <a:rPr lang="it-IT" sz="2400" b="1" i="1" u="sng" dirty="0" smtClean="0">
                <a:solidFill>
                  <a:srgbClr val="FF0000"/>
                </a:solidFill>
              </a:rPr>
              <a:t>Intesa </a:t>
            </a:r>
            <a:r>
              <a:rPr lang="it-IT" sz="2400" b="1" i="1" u="sng" dirty="0">
                <a:solidFill>
                  <a:srgbClr val="FF0000"/>
                </a:solidFill>
              </a:rPr>
              <a:t>sancita dalla Conferenza Permanente per i rapporti tra lo Stato, le Regioni e le Province autonome di Trento e di Bolzano in data 20 dicembre </a:t>
            </a:r>
            <a:r>
              <a:rPr lang="it-IT" sz="2400" b="1" i="1" u="sng" dirty="0" smtClean="0">
                <a:solidFill>
                  <a:srgbClr val="FF0000"/>
                </a:solidFill>
              </a:rPr>
              <a:t>2012</a:t>
            </a:r>
            <a:r>
              <a:rPr lang="it-IT" sz="2400" b="1" i="1" dirty="0" smtClean="0">
                <a:solidFill>
                  <a:srgbClr val="FF0000"/>
                </a:solidFill>
              </a:rPr>
              <a:t> </a:t>
            </a:r>
            <a:r>
              <a:rPr lang="it-IT" sz="2400" dirty="0" smtClean="0">
                <a:solidFill>
                  <a:srgbClr val="FF0000"/>
                </a:solidFill>
              </a:rPr>
              <a:t>(Rep. n. 259/CSR)</a:t>
            </a:r>
            <a:r>
              <a:rPr lang="it-IT" sz="2400" dirty="0" smtClean="0"/>
              <a:t>, sul documento </a:t>
            </a:r>
          </a:p>
          <a:p>
            <a:pPr algn="ctr">
              <a:buNone/>
            </a:pPr>
            <a:r>
              <a:rPr lang="it-IT" sz="2400" b="1" i="1" u="sng" dirty="0" smtClean="0">
                <a:solidFill>
                  <a:srgbClr val="FF0000"/>
                </a:solidFill>
              </a:rPr>
              <a:t>“Disciplinare </a:t>
            </a:r>
            <a:r>
              <a:rPr lang="it-IT" sz="2400" b="1" i="1" u="sng" dirty="0">
                <a:solidFill>
                  <a:srgbClr val="FF0000"/>
                </a:solidFill>
              </a:rPr>
              <a:t>per la revisione della normativa </a:t>
            </a:r>
            <a:r>
              <a:rPr lang="it-IT" sz="2400" b="1" i="1" u="sng" dirty="0" smtClean="0">
                <a:solidFill>
                  <a:srgbClr val="FF0000"/>
                </a:solidFill>
              </a:rPr>
              <a:t>dell’accreditamento”</a:t>
            </a:r>
            <a:r>
              <a:rPr lang="it-IT" sz="2400" dirty="0" smtClean="0"/>
              <a:t>,</a:t>
            </a:r>
          </a:p>
          <a:p>
            <a:pPr algn="ctr">
              <a:buNone/>
            </a:pPr>
            <a:r>
              <a:rPr lang="it-IT" sz="2400" dirty="0" smtClean="0"/>
              <a:t>in </a:t>
            </a:r>
            <a:r>
              <a:rPr lang="it-IT" sz="2400" dirty="0"/>
              <a:t>attuazione dell’articolo 7, comma 1, del nuovo Patto per la salute </a:t>
            </a:r>
            <a:r>
              <a:rPr lang="it-IT" sz="2400" dirty="0" smtClean="0"/>
              <a:t>2010-2012;</a:t>
            </a:r>
          </a:p>
          <a:p>
            <a:pPr algn="ctr">
              <a:buNone/>
            </a:pPr>
            <a:r>
              <a:rPr lang="it-IT" sz="2400" dirty="0" smtClean="0"/>
              <a:t>Il documento individua le caratteristiche che le strutture sanitarie debbono possedere per l’autorizzazione/l’accreditamento</a:t>
            </a:r>
          </a:p>
          <a:p>
            <a:pPr algn="ctr">
              <a:buNone/>
            </a:pPr>
            <a:r>
              <a:rPr lang="it-IT" sz="2400" dirty="0" smtClean="0"/>
              <a:t> </a:t>
            </a:r>
          </a:p>
          <a:p>
            <a:pPr algn="ctr">
              <a:buNone/>
            </a:pPr>
            <a:r>
              <a:rPr lang="it-IT" sz="2400" dirty="0" smtClean="0"/>
              <a:t>La Regione Lazio ha recepito l’intesa con il </a:t>
            </a:r>
            <a:r>
              <a:rPr lang="it-IT" sz="2400" b="1" i="1" u="sng" dirty="0" smtClean="0"/>
              <a:t>DCA n. U00054 del 9 febbraio 2015</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2924875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09431" y="643685"/>
            <a:ext cx="11286699" cy="5509200"/>
          </a:xfrm>
          <a:prstGeom prst="rect">
            <a:avLst/>
          </a:prstGeom>
        </p:spPr>
        <p:txBody>
          <a:bodyPr wrap="square">
            <a:spAutoFit/>
          </a:bodyPr>
          <a:lstStyle/>
          <a:p>
            <a:pPr algn="ctr">
              <a:buNone/>
            </a:pPr>
            <a:r>
              <a:rPr lang="it-IT" sz="2400" b="1" i="1" u="sng" dirty="0" smtClean="0">
                <a:solidFill>
                  <a:srgbClr val="FF0000"/>
                </a:solidFill>
              </a:rPr>
              <a:t>Intesa sancita dalla Conferenza Permanente per i rapporti tra lo Stato, le Regioni e le Province autonome di Trento e di Bolzano del 19 febbraio 2015 </a:t>
            </a:r>
            <a:r>
              <a:rPr lang="it-IT" sz="2400" dirty="0" smtClean="0">
                <a:solidFill>
                  <a:srgbClr val="FF0000"/>
                </a:solidFill>
              </a:rPr>
              <a:t>(Rep. n. 32/CSR)</a:t>
            </a:r>
            <a:endParaRPr lang="it-IT" sz="2400" dirty="0" smtClean="0"/>
          </a:p>
          <a:p>
            <a:pPr algn="ctr">
              <a:buNone/>
            </a:pPr>
            <a:r>
              <a:rPr lang="it-IT" sz="2400" dirty="0" smtClean="0"/>
              <a:t>ai sensi dell’articolo 8, comma 6, della legge 5 giugno 2003, n.131, </a:t>
            </a:r>
          </a:p>
          <a:p>
            <a:pPr algn="ctr">
              <a:buNone/>
            </a:pPr>
            <a:r>
              <a:rPr lang="it-IT" sz="2400" dirty="0" smtClean="0"/>
              <a:t>in materia di adempimenti relativi all’accreditamento delle strutture sanitarie, </a:t>
            </a:r>
          </a:p>
          <a:p>
            <a:pPr algn="ctr">
              <a:buNone/>
            </a:pPr>
            <a:r>
              <a:rPr lang="it-IT" sz="2400" dirty="0" smtClean="0"/>
              <a:t>in particolare sul documento (allegato A)</a:t>
            </a:r>
          </a:p>
          <a:p>
            <a:pPr algn="ctr">
              <a:buNone/>
            </a:pPr>
            <a:endParaRPr lang="it-IT" sz="800" dirty="0" smtClean="0"/>
          </a:p>
          <a:p>
            <a:pPr algn="ctr">
              <a:buNone/>
            </a:pPr>
            <a:r>
              <a:rPr lang="it-IT" sz="2400" b="1" i="1" u="sng" dirty="0" smtClean="0">
                <a:solidFill>
                  <a:srgbClr val="FF0000"/>
                </a:solidFill>
              </a:rPr>
              <a:t>“</a:t>
            </a:r>
            <a:r>
              <a:rPr lang="it-IT" sz="2400" b="1" i="1" u="sng" dirty="0" err="1" smtClean="0">
                <a:solidFill>
                  <a:srgbClr val="FF0000"/>
                </a:solidFill>
              </a:rPr>
              <a:t>Cronoprogramma</a:t>
            </a:r>
            <a:r>
              <a:rPr lang="it-IT" sz="2400" b="1" i="1" u="sng" dirty="0" smtClean="0">
                <a:solidFill>
                  <a:srgbClr val="FF0000"/>
                </a:solidFill>
              </a:rPr>
              <a:t> degli adeguamenti della normativa in tema di accreditamento delle Regioni e Province autonome di Trento e di Bolzano,</a:t>
            </a:r>
          </a:p>
          <a:p>
            <a:pPr algn="ctr">
              <a:buNone/>
            </a:pPr>
            <a:r>
              <a:rPr lang="it-IT" sz="2400" dirty="0" smtClean="0"/>
              <a:t>inerente i criteri ed i requisiti contenuti nel documento tecnico </a:t>
            </a:r>
          </a:p>
          <a:p>
            <a:pPr algn="ctr">
              <a:buNone/>
            </a:pPr>
            <a:r>
              <a:rPr lang="it-IT" sz="2400" dirty="0" smtClean="0"/>
              <a:t>di cui all’Intesa Stato-Regioni del 20 dicembre 2012,</a:t>
            </a:r>
          </a:p>
          <a:p>
            <a:pPr algn="ctr">
              <a:buNone/>
            </a:pPr>
            <a:r>
              <a:rPr lang="it-IT" sz="2400" dirty="0" smtClean="0"/>
              <a:t>e sul documento (allegato B)</a:t>
            </a:r>
          </a:p>
          <a:p>
            <a:pPr algn="ctr">
              <a:buNone/>
            </a:pPr>
            <a:endParaRPr lang="it-IT" sz="800" dirty="0" smtClean="0"/>
          </a:p>
          <a:p>
            <a:pPr algn="ctr">
              <a:buNone/>
            </a:pPr>
            <a:r>
              <a:rPr lang="it-IT" sz="2400" b="1" i="1" u="sng" dirty="0" smtClean="0">
                <a:solidFill>
                  <a:srgbClr val="FF0000"/>
                </a:solidFill>
              </a:rPr>
              <a:t>“Criteri per il funzionamento degli Organismi tecnicamente accreditanti“</a:t>
            </a:r>
          </a:p>
          <a:p>
            <a:pPr algn="ctr"/>
            <a:r>
              <a:rPr lang="it-IT" sz="2400" dirty="0" smtClean="0"/>
              <a:t>di cui all’Intesa Stato-Regioni del 20 dicembre 2012</a:t>
            </a:r>
          </a:p>
          <a:p>
            <a:pPr algn="ctr">
              <a:buNone/>
            </a:pPr>
            <a:endParaRPr lang="it-IT" sz="2400" dirty="0" smtClean="0"/>
          </a:p>
          <a:p>
            <a:pPr algn="ctr">
              <a:buNone/>
            </a:pPr>
            <a:r>
              <a:rPr lang="it-IT" sz="2400" dirty="0" smtClean="0"/>
              <a:t>La Regione Lazio ha recepito l’intesa con il </a:t>
            </a:r>
            <a:r>
              <a:rPr lang="it-IT" sz="2400" b="1" i="1" u="sng" dirty="0" smtClean="0"/>
              <a:t>DCA n. U00490 del 21 ottobre 2015</a:t>
            </a:r>
            <a:r>
              <a:rPr lang="it-IT" sz="2400" dirty="0" smtClean="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0758" y="2027600"/>
            <a:ext cx="10683240" cy="1202370"/>
          </a:xfrm>
        </p:spPr>
        <p:txBody>
          <a:bodyPr>
            <a:noAutofit/>
          </a:bodyPr>
          <a:lstStyle/>
          <a:p>
            <a:pPr lvl="0" algn="ctr">
              <a:spcBef>
                <a:spcPts val="1000"/>
              </a:spcBef>
            </a:pPr>
            <a:r>
              <a:rPr lang="it-IT" b="1" i="1" dirty="0">
                <a:solidFill>
                  <a:srgbClr val="5B9BD5">
                    <a:lumMod val="75000"/>
                  </a:srgbClr>
                </a:solidFill>
                <a:effectLst>
                  <a:outerShdw blurRad="38100" dist="38100" dir="2700000" algn="tl">
                    <a:srgbClr val="000000">
                      <a:alpha val="43137"/>
                    </a:srgbClr>
                  </a:outerShdw>
                </a:effectLst>
                <a:latin typeface="Calibri" panose="020F0502020204030204"/>
                <a:ea typeface="+mn-ea"/>
                <a:cs typeface="+mn-cs"/>
              </a:rPr>
              <a:t>Normativa </a:t>
            </a:r>
            <a:r>
              <a:rPr lang="it-IT" b="1" i="1" dirty="0" smtClean="0">
                <a:solidFill>
                  <a:srgbClr val="5B9BD5">
                    <a:lumMod val="75000"/>
                  </a:srgbClr>
                </a:solidFill>
                <a:effectLst>
                  <a:outerShdw blurRad="38100" dist="38100" dir="2700000" algn="tl">
                    <a:srgbClr val="000000">
                      <a:alpha val="43137"/>
                    </a:srgbClr>
                  </a:outerShdw>
                </a:effectLst>
                <a:latin typeface="Calibri" panose="020F0502020204030204"/>
                <a:ea typeface="+mn-ea"/>
                <a:cs typeface="+mn-cs"/>
              </a:rPr>
              <a:t>di Accreditamento </a:t>
            </a:r>
            <a:r>
              <a:rPr lang="it-IT" b="1" i="1" dirty="0">
                <a:solidFill>
                  <a:srgbClr val="5B9BD5">
                    <a:lumMod val="75000"/>
                  </a:srgbClr>
                </a:solidFill>
                <a:effectLst>
                  <a:outerShdw blurRad="38100" dist="38100" dir="2700000" algn="tl">
                    <a:srgbClr val="000000">
                      <a:alpha val="43137"/>
                    </a:srgbClr>
                  </a:outerShdw>
                </a:effectLst>
                <a:latin typeface="Calibri" panose="020F0502020204030204"/>
                <a:ea typeface="+mn-ea"/>
                <a:cs typeface="+mn-cs"/>
              </a:rPr>
              <a:t/>
            </a:r>
            <a:br>
              <a:rPr lang="it-IT" b="1" i="1" dirty="0">
                <a:solidFill>
                  <a:srgbClr val="5B9BD5">
                    <a:lumMod val="75000"/>
                  </a:srgbClr>
                </a:solidFill>
                <a:effectLst>
                  <a:outerShdw blurRad="38100" dist="38100" dir="2700000" algn="tl">
                    <a:srgbClr val="000000">
                      <a:alpha val="43137"/>
                    </a:srgbClr>
                  </a:outerShdw>
                </a:effectLst>
                <a:latin typeface="Calibri" panose="020F0502020204030204"/>
                <a:ea typeface="+mn-ea"/>
                <a:cs typeface="+mn-cs"/>
              </a:rPr>
            </a:br>
            <a:r>
              <a:rPr lang="it-IT" b="1" i="1" dirty="0">
                <a:solidFill>
                  <a:srgbClr val="5B9BD5">
                    <a:lumMod val="75000"/>
                  </a:srgbClr>
                </a:solidFill>
                <a:effectLst>
                  <a:outerShdw blurRad="38100" dist="38100" dir="2700000" algn="tl">
                    <a:srgbClr val="000000">
                      <a:alpha val="43137"/>
                    </a:srgbClr>
                  </a:outerShdw>
                </a:effectLst>
                <a:latin typeface="Calibri" panose="020F0502020204030204"/>
                <a:ea typeface="+mn-ea"/>
                <a:cs typeface="+mn-cs"/>
              </a:rPr>
              <a:t>delle strutture sanitarie e socio-sanitarie </a:t>
            </a:r>
            <a:endParaRPr lang="it-IT" i="1" dirty="0">
              <a:effectLst>
                <a:outerShdw blurRad="38100" dist="38100" dir="2700000" algn="tl">
                  <a:srgbClr val="000000">
                    <a:alpha val="43137"/>
                  </a:srgbClr>
                </a:outerShdw>
              </a:effectLst>
            </a:endParaRPr>
          </a:p>
        </p:txBody>
      </p:sp>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9" name="CasellaDiTesto 8"/>
          <p:cNvSpPr txBox="1"/>
          <p:nvPr/>
        </p:nvSpPr>
        <p:spPr>
          <a:xfrm>
            <a:off x="1302981" y="5489045"/>
            <a:ext cx="1016758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b="1"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Relatore: dott.ssa Antonella </a:t>
            </a:r>
            <a:r>
              <a:rPr kumimoji="0" lang="it-IT" b="1" i="1"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Beccarini</a:t>
            </a:r>
            <a:endParaRPr kumimoji="0" lang="it-IT" b="1"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it-IT" b="1" i="1" dirty="0" smtClean="0">
                <a:solidFill>
                  <a:srgbClr val="C00000"/>
                </a:solidFill>
                <a:effectLst>
                  <a:outerShdw blurRad="38100" dist="38100" dir="2700000" algn="tl">
                    <a:srgbClr val="000000">
                      <a:alpha val="43137"/>
                    </a:srgbClr>
                  </a:outerShdw>
                </a:effectLst>
                <a:latin typeface="Calibri" panose="020F0502020204030204"/>
              </a:rPr>
              <a:t>Valutatore regionale per la Qualità – ASL Rieti</a:t>
            </a:r>
            <a:endParaRPr kumimoji="0" lang="it-IT" b="1"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48129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3" name="Segnaposto contenuto 2"/>
          <p:cNvSpPr>
            <a:spLocks noGrp="1"/>
          </p:cNvSpPr>
          <p:nvPr>
            <p:ph idx="1"/>
          </p:nvPr>
        </p:nvSpPr>
        <p:spPr>
          <a:xfrm>
            <a:off x="309092" y="1851383"/>
            <a:ext cx="11578107" cy="4351338"/>
          </a:xfrm>
        </p:spPr>
        <p:txBody>
          <a:bodyPr>
            <a:noAutofit/>
          </a:bodyPr>
          <a:lstStyle/>
          <a:p>
            <a:r>
              <a:rPr lang="it-IT" sz="2200" b="1" i="1" u="sng" dirty="0" smtClean="0">
                <a:solidFill>
                  <a:srgbClr val="FF0000"/>
                </a:solidFill>
              </a:rPr>
              <a:t>DCA </a:t>
            </a:r>
            <a:r>
              <a:rPr lang="it-IT" sz="2200" b="1" i="1" u="sng" dirty="0">
                <a:solidFill>
                  <a:srgbClr val="FF0000"/>
                </a:solidFill>
              </a:rPr>
              <a:t>n. U00282 del 6 luglio 2017</a:t>
            </a:r>
            <a:r>
              <a:rPr lang="it-IT" sz="2200" dirty="0"/>
              <a:t>, </a:t>
            </a:r>
            <a:r>
              <a:rPr lang="it-IT" sz="2200" dirty="0" smtClean="0"/>
              <a:t>“Revisione </a:t>
            </a:r>
            <a:r>
              <a:rPr lang="it-IT" sz="2200" dirty="0"/>
              <a:t>dei criteri di autorizzazione e di accreditamento per il rilascio dell'autorizzazione all'esercizio e dell'accreditamento istituzionale dei </a:t>
            </a:r>
            <a:r>
              <a:rPr lang="it-IT" sz="2200" b="1" i="1" u="sng" dirty="0"/>
              <a:t>Servizi Trasfusionali della Regione Lazio</a:t>
            </a:r>
            <a:r>
              <a:rPr lang="it-IT" sz="2200" dirty="0"/>
              <a:t> sulla scorta degli Accordi sanciti in sede di conferenza Stato, Regioni e Province autonome del 16 dicembre 2010 e del 25 luglio 2012 e coordinamento con le Intese in materia di accreditamento del 20 dicembre 2012 e del 19 febbraio 2015</a:t>
            </a:r>
            <a:r>
              <a:rPr lang="it-IT" sz="2200" dirty="0" smtClean="0"/>
              <a:t>);</a:t>
            </a:r>
          </a:p>
          <a:p>
            <a:r>
              <a:rPr lang="it-IT" sz="2200" b="1" i="1" u="sng" dirty="0" smtClean="0">
                <a:solidFill>
                  <a:srgbClr val="FF0000"/>
                </a:solidFill>
              </a:rPr>
              <a:t>DCA n. U00283 </a:t>
            </a:r>
            <a:r>
              <a:rPr lang="it-IT" sz="2200" b="1" i="1" u="sng" dirty="0">
                <a:solidFill>
                  <a:srgbClr val="FF0000"/>
                </a:solidFill>
              </a:rPr>
              <a:t>del 7 luglio 2017</a:t>
            </a:r>
            <a:r>
              <a:rPr lang="it-IT" sz="2200" dirty="0"/>
              <a:t>, Adozione dei "</a:t>
            </a:r>
            <a:r>
              <a:rPr lang="it-IT" sz="2200" b="1" i="1" u="sng" dirty="0"/>
              <a:t>Requisiti di accreditamento per le attività di cure domiciliari ex art. 22 DPCM 12 gennaio 2017</a:t>
            </a:r>
            <a:r>
              <a:rPr lang="it-IT" sz="2200" dirty="0"/>
              <a:t>", proposta di determinazione delle tariffe, determinazione del percorso di accreditamento e linee guida per la selezione del contraente, individuazione del fabbisogno di assistenza e disposizioni </a:t>
            </a:r>
            <a:r>
              <a:rPr lang="it-IT" sz="2200" dirty="0" smtClean="0"/>
              <a:t>conseguenti;</a:t>
            </a:r>
            <a:endParaRPr lang="it-IT" sz="2200" dirty="0"/>
          </a:p>
          <a:p>
            <a:r>
              <a:rPr lang="it-IT" sz="2200" b="1" i="1" u="sng" dirty="0" smtClean="0">
                <a:solidFill>
                  <a:srgbClr val="FF0000"/>
                </a:solidFill>
              </a:rPr>
              <a:t>DCA n</a:t>
            </a:r>
            <a:r>
              <a:rPr lang="it-IT" sz="2200" b="1" i="1" u="sng" dirty="0">
                <a:solidFill>
                  <a:srgbClr val="FF0000"/>
                </a:solidFill>
              </a:rPr>
              <a:t>. U00469 del 7 novembre 2017</a:t>
            </a:r>
            <a:r>
              <a:rPr lang="it-IT" sz="2200" dirty="0"/>
              <a:t>, recante </a:t>
            </a:r>
            <a:r>
              <a:rPr lang="it-IT" sz="2200" dirty="0" smtClean="0"/>
              <a:t>“Modifica al DCA 410/2017 in materia di contrasto della </a:t>
            </a:r>
            <a:r>
              <a:rPr lang="it-IT" sz="2200" dirty="0" err="1" smtClean="0"/>
              <a:t>L.R.</a:t>
            </a:r>
            <a:r>
              <a:rPr lang="it-IT" sz="2200" dirty="0" smtClean="0"/>
              <a:t> 7/2014 al D. </a:t>
            </a:r>
            <a:r>
              <a:rPr lang="it-IT" sz="2200" dirty="0" err="1" smtClean="0"/>
              <a:t>Lgs</a:t>
            </a:r>
            <a:r>
              <a:rPr lang="it-IT" sz="2200" dirty="0" smtClean="0"/>
              <a:t>. 502/1992. Disposizioni in materia di autorizzazione a modifica ed integrazione del DCA 8/2011. </a:t>
            </a:r>
            <a:r>
              <a:rPr lang="it-IT" sz="2200" b="1" i="1" u="sng" dirty="0" smtClean="0"/>
              <a:t>Adozione del Manuale di accreditamento </a:t>
            </a:r>
            <a:r>
              <a:rPr lang="it-IT" sz="2200" dirty="0" smtClean="0"/>
              <a:t>in attuazione del Patto per la salute 2010-2012”</a:t>
            </a:r>
            <a:endParaRPr lang="it-IT" sz="2200" dirty="0"/>
          </a:p>
          <a:p>
            <a:endParaRPr lang="it-IT" sz="2200"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7" name="Titolo 1"/>
          <p:cNvSpPr txBox="1">
            <a:spLocks/>
          </p:cNvSpPr>
          <p:nvPr/>
        </p:nvSpPr>
        <p:spPr>
          <a:xfrm>
            <a:off x="927279" y="678716"/>
            <a:ext cx="10457644" cy="107281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it-IT" sz="25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Adeguamento della normativa regionale</a:t>
            </a:r>
            <a:r>
              <a:rPr kumimoji="0" lang="it-IT" sz="2500" b="1" i="0" u="none" strike="noStrike" kern="1200" cap="none" spc="0" normalizeH="0" noProof="0" dirty="0" smtClean="0">
                <a:ln>
                  <a:noFill/>
                </a:ln>
                <a:solidFill>
                  <a:srgbClr val="5B9BD5">
                    <a:lumMod val="75000"/>
                  </a:srgbClr>
                </a:solidFill>
                <a:effectLst/>
                <a:uLnTx/>
                <a:uFillTx/>
                <a:latin typeface="Calibri" panose="020F0502020204030204"/>
                <a:ea typeface="+mn-ea"/>
                <a:cs typeface="+mn-cs"/>
              </a:rPr>
              <a:t> </a:t>
            </a:r>
            <a:r>
              <a:rPr kumimoji="0" lang="it-IT" sz="25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alle Intese Stato-Regioni 2012 e 2015 </a:t>
            </a:r>
            <a:br>
              <a:rPr kumimoji="0" lang="it-IT" sz="25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br>
            <a:r>
              <a:rPr kumimoji="0" lang="it-IT" sz="2500" b="1" i="0" u="sng"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attuali </a:t>
            </a:r>
            <a:r>
              <a:rPr kumimoji="0" lang="it-IT" sz="2500" b="1" i="1" u="sng"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REQUISITI ULTERIORI</a:t>
            </a:r>
            <a:endParaRPr kumimoji="0" lang="it-IT" sz="2500" b="0" i="1" u="sng"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886016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8" name="Titolo 1"/>
          <p:cNvSpPr txBox="1">
            <a:spLocks/>
          </p:cNvSpPr>
          <p:nvPr/>
        </p:nvSpPr>
        <p:spPr>
          <a:xfrm>
            <a:off x="858591" y="330986"/>
            <a:ext cx="10564969" cy="1059932"/>
          </a:xfrm>
          <a:prstGeom prst="rect">
            <a:avLst/>
          </a:prstGeom>
        </p:spPr>
        <p:txBody>
          <a:bodyPr vert="horz" lIns="91440" tIns="45720" rIns="91440" bIns="45720" rtlCol="0" anchor="ctr">
            <a:noAutofit/>
          </a:bodyPr>
          <a:lstStyle/>
          <a:p>
            <a:pPr lvl="0" algn="ctr" defTabSz="914400">
              <a:lnSpc>
                <a:spcPct val="90000"/>
              </a:lnSpc>
              <a:spcBef>
                <a:spcPts val="1000"/>
              </a:spcBef>
            </a:pPr>
            <a:r>
              <a:rPr lang="it-IT" sz="2500" b="1" dirty="0" smtClean="0">
                <a:solidFill>
                  <a:srgbClr val="5B9BD5">
                    <a:lumMod val="75000"/>
                  </a:srgbClr>
                </a:solidFill>
                <a:latin typeface="Calibri" panose="020F0502020204030204"/>
              </a:rPr>
              <a:t>Adeguamento della normativa regionale alle </a:t>
            </a:r>
          </a:p>
          <a:p>
            <a:pPr lvl="0" algn="ctr" defTabSz="914400">
              <a:lnSpc>
                <a:spcPct val="90000"/>
              </a:lnSpc>
            </a:pPr>
            <a:r>
              <a:rPr lang="it-IT" sz="2500" b="1" dirty="0" smtClean="0">
                <a:solidFill>
                  <a:srgbClr val="5B9BD5">
                    <a:lumMod val="75000"/>
                  </a:srgbClr>
                </a:solidFill>
                <a:latin typeface="Calibri" panose="020F0502020204030204"/>
              </a:rPr>
              <a:t>Intese Stato-Regioni 2012 e 2015  </a:t>
            </a:r>
          </a:p>
          <a:p>
            <a:pPr lvl="0" algn="ctr" defTabSz="914400">
              <a:lnSpc>
                <a:spcPct val="90000"/>
              </a:lnSpc>
            </a:pPr>
            <a:r>
              <a:rPr lang="it-IT" sz="2500" b="1" i="1" u="sng" dirty="0" smtClean="0">
                <a:solidFill>
                  <a:srgbClr val="5B9BD5">
                    <a:lumMod val="75000"/>
                  </a:srgbClr>
                </a:solidFill>
                <a:latin typeface="Calibri" panose="020F0502020204030204"/>
              </a:rPr>
              <a:t>ORGNISMO TECNICAMENTE ACCREDITANTE </a:t>
            </a:r>
          </a:p>
        </p:txBody>
      </p:sp>
      <p:sp>
        <p:nvSpPr>
          <p:cNvPr id="10" name="Rettangolo 9"/>
          <p:cNvSpPr/>
          <p:nvPr/>
        </p:nvSpPr>
        <p:spPr>
          <a:xfrm>
            <a:off x="399245" y="1568841"/>
            <a:ext cx="11500834" cy="4955203"/>
          </a:xfrm>
          <a:prstGeom prst="rect">
            <a:avLst/>
          </a:prstGeom>
        </p:spPr>
        <p:txBody>
          <a:bodyPr wrap="square">
            <a:spAutoFit/>
          </a:bodyPr>
          <a:lstStyle/>
          <a:p>
            <a:pPr algn="ctr"/>
            <a:r>
              <a:rPr lang="it-IT" sz="2200" dirty="0" smtClean="0"/>
              <a:t>Le Intese Stato – Regioni  del 2012 e del 2015 (che adotta il documento “</a:t>
            </a:r>
            <a:r>
              <a:rPr lang="it-IT" sz="2200" b="1" i="1" u="sng" dirty="0" smtClean="0"/>
              <a:t>Criteri per il funzionamento degli Organismi Tecnicamente Accreditanti</a:t>
            </a:r>
            <a:r>
              <a:rPr lang="it-IT" sz="2200" i="1" dirty="0" smtClean="0"/>
              <a:t>”)</a:t>
            </a:r>
            <a:r>
              <a:rPr lang="it-IT" sz="2200" dirty="0" smtClean="0"/>
              <a:t> affermano come l’elemento cruciale per la perfetta </a:t>
            </a:r>
            <a:r>
              <a:rPr lang="it-IT" sz="2200" u="sng" dirty="0" smtClean="0"/>
              <a:t>trasparenza del sistema nazionale di accreditamento</a:t>
            </a:r>
            <a:r>
              <a:rPr lang="it-IT" sz="2200" dirty="0" smtClean="0"/>
              <a:t> sia la definizione di modalità di verifica omogenee in tutte le regioni; a tal fine, vengono indicati i </a:t>
            </a:r>
            <a:r>
              <a:rPr lang="it-IT" sz="2200" u="sng" dirty="0" smtClean="0"/>
              <a:t>criteri per l’individuazione ed il funzionamento dell’organismo deputato alle verifiche, l’Organismo Tecnicamente Accreditante</a:t>
            </a:r>
            <a:r>
              <a:rPr lang="it-IT" sz="2200" dirty="0" smtClean="0"/>
              <a:t>, sottolineando la necessità di </a:t>
            </a:r>
            <a:r>
              <a:rPr lang="it-IT" sz="2200" u="sng" dirty="0" smtClean="0"/>
              <a:t>assicurare all’OTA la massima indipendenza nel giudizio di </a:t>
            </a:r>
            <a:r>
              <a:rPr lang="it-IT" sz="2200" u="sng" dirty="0" err="1" smtClean="0"/>
              <a:t>accreditabilità</a:t>
            </a:r>
            <a:r>
              <a:rPr lang="it-IT" sz="2200" dirty="0" smtClean="0"/>
              <a:t> delle strutture </a:t>
            </a:r>
            <a:r>
              <a:rPr lang="it-IT" sz="2200" dirty="0" err="1" smtClean="0"/>
              <a:t>sanitare</a:t>
            </a:r>
            <a:r>
              <a:rPr lang="it-IT" sz="2200" dirty="0" smtClean="0"/>
              <a:t> e socio sanitarie attraverso il </a:t>
            </a:r>
            <a:r>
              <a:rPr lang="it-IT" sz="2200" u="sng" dirty="0" smtClean="0"/>
              <a:t>requisito della </a:t>
            </a:r>
            <a:r>
              <a:rPr lang="it-IT" sz="2200" u="sng" dirty="0" err="1" smtClean="0"/>
              <a:t>terzietà</a:t>
            </a:r>
            <a:r>
              <a:rPr lang="it-IT" sz="2200" u="sng" dirty="0" smtClean="0"/>
              <a:t> </a:t>
            </a:r>
            <a:r>
              <a:rPr lang="it-IT" sz="2200" dirty="0" smtClean="0"/>
              <a:t>rispetto alla struttura regionale deputata all’adozione del provvedimento di accreditamento. </a:t>
            </a:r>
          </a:p>
          <a:p>
            <a:pPr algn="ctr"/>
            <a:endParaRPr lang="it-IT" sz="1000" dirty="0" smtClean="0"/>
          </a:p>
          <a:p>
            <a:pPr algn="ctr"/>
            <a:r>
              <a:rPr lang="it-IT" sz="2200" dirty="0" smtClean="0"/>
              <a:t>La </a:t>
            </a:r>
            <a:r>
              <a:rPr lang="it-IT" sz="2200" b="1" i="1" u="sng" dirty="0" smtClean="0"/>
              <a:t>Regione Lazio</a:t>
            </a:r>
            <a:r>
              <a:rPr lang="it-IT" sz="2200" dirty="0" smtClean="0"/>
              <a:t> ha adottato il </a:t>
            </a:r>
            <a:r>
              <a:rPr lang="it-IT" sz="2400" b="1" i="1" u="sng" dirty="0" smtClean="0"/>
              <a:t>DCA n. U00252 del 4 luglio 2017</a:t>
            </a:r>
            <a:r>
              <a:rPr lang="it-IT" sz="2400" dirty="0" smtClean="0"/>
              <a:t>, poi rivisto, modificato, integrato e sostituito dal </a:t>
            </a:r>
            <a:r>
              <a:rPr lang="it-IT" sz="2400" b="1" i="1" u="sng" dirty="0" smtClean="0">
                <a:solidFill>
                  <a:srgbClr val="FF0000"/>
                </a:solidFill>
              </a:rPr>
              <a:t>DCA n. U00242 del 25 giugno 2019</a:t>
            </a:r>
          </a:p>
          <a:p>
            <a:pPr algn="ctr"/>
            <a:endParaRPr lang="it-IT" sz="1000" b="1" u="sng" dirty="0" smtClean="0"/>
          </a:p>
          <a:p>
            <a:pPr algn="ctr"/>
            <a:r>
              <a:rPr lang="it-IT" sz="2200" dirty="0" smtClean="0"/>
              <a:t>Nel tempo la normativa regionale (DCA 252/2017, DCA 552/2017, …..) ha confermato che, nelle more  dell’operatività dell’OTA, le verifiche sull’</a:t>
            </a:r>
            <a:r>
              <a:rPr lang="it-IT" sz="2200" dirty="0" err="1" smtClean="0"/>
              <a:t>accreditabilità</a:t>
            </a:r>
            <a:r>
              <a:rPr lang="it-IT" sz="2200" dirty="0" smtClean="0"/>
              <a:t> delle strutture continueranno ad essere effettuate dalle competenti strutture delle Aziende Sanitarie competenti per territorio.</a:t>
            </a:r>
          </a:p>
        </p:txBody>
      </p:sp>
    </p:spTree>
    <p:extLst>
      <p:ext uri="{BB962C8B-B14F-4D97-AF65-F5344CB8AC3E}">
        <p14:creationId xmlns:p14="http://schemas.microsoft.com/office/powerpoint/2010/main" val="463748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7" name="Titolo 1"/>
          <p:cNvSpPr txBox="1">
            <a:spLocks/>
          </p:cNvSpPr>
          <p:nvPr/>
        </p:nvSpPr>
        <p:spPr>
          <a:xfrm>
            <a:off x="851079" y="382502"/>
            <a:ext cx="10683240" cy="1072810"/>
          </a:xfrm>
          <a:prstGeom prst="rect">
            <a:avLst/>
          </a:prstGeom>
        </p:spPr>
        <p:txBody>
          <a:bodyPr vert="horz" lIns="91440" tIns="45720" rIns="91440" bIns="45720" rtlCol="0" anchor="ctr">
            <a:noAutofit/>
          </a:bodyPr>
          <a:lstStyle/>
          <a:p>
            <a:pPr lvl="0" algn="ctr" defTabSz="914400">
              <a:lnSpc>
                <a:spcPct val="90000"/>
              </a:lnSpc>
              <a:spcBef>
                <a:spcPts val="1000"/>
              </a:spcBef>
            </a:pPr>
            <a:r>
              <a:rPr kumimoji="0" lang="it-IT" sz="25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Adeguamento della normativa regionale </a:t>
            </a:r>
            <a:br>
              <a:rPr kumimoji="0" lang="it-IT" sz="25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br>
            <a:r>
              <a:rPr kumimoji="0" lang="it-IT" sz="25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alle Intese Stato-Regioni 2012 e 2015 ed omogeneizzazione della normativa:</a:t>
            </a:r>
            <a:br>
              <a:rPr kumimoji="0" lang="it-IT" sz="25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br>
            <a:r>
              <a:rPr kumimoji="0" lang="it-IT" sz="2500" b="1" i="1" u="sng"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PROCEDURE </a:t>
            </a:r>
            <a:r>
              <a:rPr kumimoji="0" lang="it-IT" sz="2500" b="1" i="1" u="sng" strike="noStrike" kern="1200" cap="none" spc="0" normalizeH="0" baseline="0" noProof="0" dirty="0" err="1" smtClean="0">
                <a:ln>
                  <a:noFill/>
                </a:ln>
                <a:solidFill>
                  <a:srgbClr val="5B9BD5">
                    <a:lumMod val="75000"/>
                  </a:srgbClr>
                </a:solidFill>
                <a:effectLst/>
                <a:uLnTx/>
                <a:uFillTx/>
                <a:latin typeface="Calibri" panose="020F0502020204030204"/>
                <a:ea typeface="+mn-ea"/>
                <a:cs typeface="+mn-cs"/>
              </a:rPr>
              <a:t>DI</a:t>
            </a:r>
            <a:r>
              <a:rPr kumimoji="0" lang="it-IT" sz="2500" b="1" i="1" u="sng"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 ACCREDITAMENTO</a:t>
            </a:r>
            <a:endParaRPr lang="it-IT" sz="2500" b="1" i="1" u="sng" dirty="0">
              <a:solidFill>
                <a:srgbClr val="5B9BD5">
                  <a:lumMod val="75000"/>
                </a:srgbClr>
              </a:solidFill>
              <a:latin typeface="Calibri" panose="020F0502020204030204"/>
            </a:endParaRPr>
          </a:p>
        </p:txBody>
      </p:sp>
      <p:sp>
        <p:nvSpPr>
          <p:cNvPr id="8" name="Rettangolo 7"/>
          <p:cNvSpPr/>
          <p:nvPr/>
        </p:nvSpPr>
        <p:spPr>
          <a:xfrm>
            <a:off x="656823" y="1949286"/>
            <a:ext cx="10869769" cy="2308324"/>
          </a:xfrm>
          <a:prstGeom prst="rect">
            <a:avLst/>
          </a:prstGeom>
        </p:spPr>
        <p:txBody>
          <a:bodyPr wrap="square">
            <a:spAutoFit/>
          </a:bodyPr>
          <a:lstStyle/>
          <a:p>
            <a:pPr algn="ctr"/>
            <a:r>
              <a:rPr lang="it-IT" sz="2400" b="1" i="1" u="sng" dirty="0" smtClean="0">
                <a:solidFill>
                  <a:srgbClr val="FF0000"/>
                </a:solidFill>
              </a:rPr>
              <a:t>REGOLAMENTO REGIONALE  6 novembre 2019, n. 20</a:t>
            </a:r>
          </a:p>
          <a:p>
            <a:pPr algn="ctr"/>
            <a:r>
              <a:rPr lang="it-IT" sz="2400" b="1" u="sng" dirty="0" smtClean="0"/>
              <a:t>Regolamento in materia di autorizzazione alla realizzazione, di autorizzazione all'esercizio e di accreditamento istituzionale di strutture sanitarie e socio-sanitarie </a:t>
            </a:r>
            <a:r>
              <a:rPr lang="it-IT" sz="2400" dirty="0" smtClean="0"/>
              <a:t>in attuazione dell'articolo 5, c.1, lettera b), e dell'art. 13, c.3, della LR n.4/2003. </a:t>
            </a:r>
          </a:p>
          <a:p>
            <a:pPr algn="ctr"/>
            <a:r>
              <a:rPr lang="it-IT" sz="2400" i="1" dirty="0" smtClean="0"/>
              <a:t>Abrogazione del R.R. 26 gennaio 2007, n. 2 in materia di autorizzazione all'esercizio</a:t>
            </a:r>
          </a:p>
          <a:p>
            <a:pPr algn="ctr"/>
            <a:r>
              <a:rPr lang="it-IT" sz="2400" i="1" dirty="0" smtClean="0"/>
              <a:t>e del R.R. 13 novembre 2007, n. 13 in materia di accreditamento istituzionale</a:t>
            </a:r>
            <a:r>
              <a:rPr lang="it-IT" sz="2400" dirty="0" smtClean="0"/>
              <a:t>.</a:t>
            </a:r>
            <a:endParaRPr lang="it-IT" sz="2400" dirty="0"/>
          </a:p>
        </p:txBody>
      </p:sp>
    </p:spTree>
    <p:extLst>
      <p:ext uri="{BB962C8B-B14F-4D97-AF65-F5344CB8AC3E}">
        <p14:creationId xmlns:p14="http://schemas.microsoft.com/office/powerpoint/2010/main" val="558576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2" name="Titolo 1"/>
          <p:cNvSpPr>
            <a:spLocks noGrp="1"/>
          </p:cNvSpPr>
          <p:nvPr>
            <p:ph type="title"/>
          </p:nvPr>
        </p:nvSpPr>
        <p:spPr>
          <a:xfrm>
            <a:off x="838200" y="437668"/>
            <a:ext cx="10683240" cy="748146"/>
          </a:xfrm>
        </p:spPr>
        <p:txBody>
          <a:bodyPr>
            <a:noAutofit/>
          </a:bodyPr>
          <a:lstStyle/>
          <a:p>
            <a:pPr lvl="0" algn="ctr">
              <a:spcBef>
                <a:spcPts val="1000"/>
              </a:spcBef>
            </a:pPr>
            <a:r>
              <a:rPr lang="it-IT" sz="2500" b="1" dirty="0" smtClean="0">
                <a:solidFill>
                  <a:srgbClr val="FF0000"/>
                </a:solidFill>
                <a:latin typeface="Calibri" panose="020F0502020204030204"/>
                <a:ea typeface="+mn-ea"/>
                <a:cs typeface="+mn-cs"/>
              </a:rPr>
              <a:t>Principi </a:t>
            </a:r>
            <a:r>
              <a:rPr lang="it-IT" sz="2500" b="1" dirty="0">
                <a:solidFill>
                  <a:srgbClr val="FF0000"/>
                </a:solidFill>
                <a:latin typeface="Calibri" panose="020F0502020204030204"/>
                <a:ea typeface="+mn-ea"/>
                <a:cs typeface="+mn-cs"/>
              </a:rPr>
              <a:t>di riferimento </a:t>
            </a:r>
            <a:r>
              <a:rPr lang="it-IT" sz="2500" b="1" dirty="0" smtClean="0">
                <a:solidFill>
                  <a:srgbClr val="FF0000"/>
                </a:solidFill>
                <a:latin typeface="Calibri" panose="020F0502020204030204"/>
                <a:ea typeface="+mn-ea"/>
                <a:cs typeface="+mn-cs"/>
              </a:rPr>
              <a:t>e  articolazione del </a:t>
            </a:r>
            <a:br>
              <a:rPr lang="it-IT" sz="2500" b="1" dirty="0" smtClean="0">
                <a:solidFill>
                  <a:srgbClr val="FF0000"/>
                </a:solidFill>
                <a:latin typeface="Calibri" panose="020F0502020204030204"/>
                <a:ea typeface="+mn-ea"/>
                <a:cs typeface="+mn-cs"/>
              </a:rPr>
            </a:br>
            <a:r>
              <a:rPr lang="it-IT" sz="2500" b="1" dirty="0" smtClean="0">
                <a:solidFill>
                  <a:srgbClr val="FF0000"/>
                </a:solidFill>
                <a:latin typeface="Calibri" panose="020F0502020204030204"/>
                <a:ea typeface="+mn-ea"/>
                <a:cs typeface="+mn-cs"/>
              </a:rPr>
              <a:t>nuovo </a:t>
            </a:r>
            <a:r>
              <a:rPr lang="it-IT" sz="2500" b="1" dirty="0">
                <a:solidFill>
                  <a:srgbClr val="FF0000"/>
                </a:solidFill>
                <a:latin typeface="Calibri" panose="020F0502020204030204"/>
                <a:ea typeface="+mn-ea"/>
                <a:cs typeface="+mn-cs"/>
              </a:rPr>
              <a:t>modello di accreditamento </a:t>
            </a:r>
            <a:r>
              <a:rPr lang="it-IT" sz="2500" b="1" dirty="0" smtClean="0">
                <a:solidFill>
                  <a:srgbClr val="FF0000"/>
                </a:solidFill>
                <a:latin typeface="Calibri" panose="020F0502020204030204"/>
                <a:ea typeface="+mn-ea"/>
                <a:cs typeface="+mn-cs"/>
              </a:rPr>
              <a:t>regionale – DCA n.469/2017</a:t>
            </a:r>
            <a:endParaRPr lang="it-IT" sz="2500" b="1" dirty="0">
              <a:solidFill>
                <a:srgbClr val="FF0000"/>
              </a:solidFill>
              <a:latin typeface="Calibri" panose="020F0502020204030204"/>
              <a:ea typeface="+mn-ea"/>
              <a:cs typeface="+mn-cs"/>
            </a:endParaRPr>
          </a:p>
        </p:txBody>
      </p:sp>
      <p:sp>
        <p:nvSpPr>
          <p:cNvPr id="3" name="Segnaposto contenuto 2"/>
          <p:cNvSpPr>
            <a:spLocks noGrp="1"/>
          </p:cNvSpPr>
          <p:nvPr>
            <p:ph idx="1"/>
          </p:nvPr>
        </p:nvSpPr>
        <p:spPr>
          <a:xfrm>
            <a:off x="180304" y="1387745"/>
            <a:ext cx="11771290" cy="4781235"/>
          </a:xfrm>
        </p:spPr>
        <p:txBody>
          <a:bodyPr>
            <a:noAutofit/>
          </a:bodyPr>
          <a:lstStyle/>
          <a:p>
            <a:pPr algn="ctr">
              <a:buFont typeface="Wingdings" pitchFamily="2" charset="2"/>
              <a:buChar char="ü"/>
            </a:pPr>
            <a:r>
              <a:rPr lang="it-IT" sz="2200" dirty="0"/>
              <a:t>La normativa di accreditamento di cui al </a:t>
            </a:r>
            <a:r>
              <a:rPr lang="it-IT" sz="2200" b="1" i="1" u="sng" dirty="0"/>
              <a:t>DCA n. U00282/2017, U00283/2017 e U00469/2017</a:t>
            </a:r>
            <a:r>
              <a:rPr lang="it-IT" sz="2200" dirty="0"/>
              <a:t> ha sancito il quadro complessivo di riferimento cui le strutture sanitarie sono chiamate a </a:t>
            </a:r>
            <a:r>
              <a:rPr lang="it-IT" sz="2200" dirty="0" smtClean="0"/>
              <a:t>conformarsi;</a:t>
            </a:r>
          </a:p>
          <a:p>
            <a:pPr algn="ctr">
              <a:buNone/>
            </a:pPr>
            <a:endParaRPr lang="it-IT" sz="1000" dirty="0" smtClean="0"/>
          </a:p>
          <a:p>
            <a:pPr algn="ctr">
              <a:buFont typeface="Wingdings" pitchFamily="2" charset="2"/>
              <a:buChar char="ü"/>
            </a:pPr>
            <a:r>
              <a:rPr lang="it-IT" sz="2200" dirty="0" smtClean="0"/>
              <a:t> Rispetto ai tre DCA, </a:t>
            </a:r>
            <a:r>
              <a:rPr lang="it-IT" sz="2200" b="1" i="1" u="sng" dirty="0" smtClean="0"/>
              <a:t>fondamentale è il DCA n. 469/2017 </a:t>
            </a:r>
            <a:r>
              <a:rPr lang="it-IT" sz="2200" dirty="0" smtClean="0"/>
              <a:t>con cui la Regione Lazio ha adottato il nuovo Manuale recante i requisiti di accreditamento; il DCA </a:t>
            </a:r>
            <a:r>
              <a:rPr lang="it-IT" sz="2200" b="1" i="1" u="sng" dirty="0" smtClean="0"/>
              <a:t>469/2017, sostituisce integralmente i requisiti di accreditamento fissati dalla DGR n. 636/2007 e dall’allegato 2 del DCA 90/2010</a:t>
            </a:r>
            <a:r>
              <a:rPr lang="it-IT" sz="2200" dirty="0" smtClean="0"/>
              <a:t>; Il Manuale va inoltre correlato con i DCA 282/2017 e 283/2017 che trattano, rispettivamente, dei requisiti di accreditamento dei servizi trasfusionali e delle cure domiciliari ex art. 22 LEA.</a:t>
            </a:r>
          </a:p>
          <a:p>
            <a:pPr algn="ctr">
              <a:buFont typeface="Wingdings" pitchFamily="2" charset="2"/>
              <a:buChar char="ü"/>
            </a:pPr>
            <a:endParaRPr lang="it-IT" sz="1000" dirty="0" smtClean="0"/>
          </a:p>
          <a:p>
            <a:pPr algn="ctr">
              <a:buFont typeface="Wingdings" pitchFamily="2" charset="2"/>
              <a:buChar char="ü"/>
            </a:pPr>
            <a:r>
              <a:rPr lang="it-IT" sz="2200" dirty="0" smtClean="0"/>
              <a:t> Il DCA n.469/2017 prevede che </a:t>
            </a:r>
            <a:r>
              <a:rPr lang="it-IT" sz="2200" b="1" i="1" u="sng" dirty="0" smtClean="0"/>
              <a:t>le Aziende Sanitarie, e poi l’OTA</a:t>
            </a:r>
            <a:r>
              <a:rPr lang="it-IT" sz="2200" dirty="0" smtClean="0"/>
              <a:t> quando diverrà operativo, </a:t>
            </a:r>
            <a:r>
              <a:rPr lang="it-IT" sz="2200" b="1" i="1" u="sng" dirty="0" smtClean="0"/>
              <a:t>procederanno alle verifiche facendo riferimento ai requisiti ulteriori di accreditamento del nuovo Manuale</a:t>
            </a:r>
            <a:r>
              <a:rPr lang="it-IT" sz="2200" dirty="0" smtClean="0"/>
              <a:t>;  inoltre, assegna a tutte le strutture pubbliche e private, per i soli requisiti di cui alla lettera B del </a:t>
            </a:r>
            <a:r>
              <a:rPr lang="it-IT" sz="2200" dirty="0" err="1" smtClean="0"/>
              <a:t>cronoprogramma</a:t>
            </a:r>
            <a:r>
              <a:rPr lang="it-IT" sz="2200" dirty="0" smtClean="0"/>
              <a:t> previsto dall’Intesa Stato Regioni 32/CSR del 19.2.2015, non ancora implementati alla data di adozione del DCA in parola, il termine per l’adeguamento al 31/12/2018</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3843676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2" name="Titolo 1"/>
          <p:cNvSpPr>
            <a:spLocks noGrp="1"/>
          </p:cNvSpPr>
          <p:nvPr>
            <p:ph type="title"/>
          </p:nvPr>
        </p:nvSpPr>
        <p:spPr>
          <a:xfrm>
            <a:off x="838200" y="283120"/>
            <a:ext cx="10683240" cy="748146"/>
          </a:xfrm>
        </p:spPr>
        <p:txBody>
          <a:bodyPr>
            <a:noAutofit/>
          </a:bodyPr>
          <a:lstStyle/>
          <a:p>
            <a:pPr lvl="0" algn="ctr">
              <a:spcBef>
                <a:spcPts val="1000"/>
              </a:spcBef>
            </a:pPr>
            <a:r>
              <a:rPr lang="it-IT" sz="2500" b="1" dirty="0" smtClean="0">
                <a:solidFill>
                  <a:srgbClr val="5B9BD5">
                    <a:lumMod val="75000"/>
                  </a:srgbClr>
                </a:solidFill>
                <a:latin typeface="Calibri" panose="020F0502020204030204"/>
                <a:ea typeface="+mn-ea"/>
                <a:cs typeface="+mn-cs"/>
              </a:rPr>
              <a:t>Principi </a:t>
            </a:r>
            <a:r>
              <a:rPr lang="it-IT" sz="2500" b="1" dirty="0">
                <a:solidFill>
                  <a:srgbClr val="5B9BD5">
                    <a:lumMod val="75000"/>
                  </a:srgbClr>
                </a:solidFill>
                <a:latin typeface="Calibri" panose="020F0502020204030204"/>
                <a:ea typeface="+mn-ea"/>
                <a:cs typeface="+mn-cs"/>
              </a:rPr>
              <a:t>di riferimento </a:t>
            </a:r>
            <a:r>
              <a:rPr lang="it-IT" sz="2500" b="1" dirty="0" smtClean="0">
                <a:solidFill>
                  <a:srgbClr val="5B9BD5">
                    <a:lumMod val="75000"/>
                  </a:srgbClr>
                </a:solidFill>
                <a:latin typeface="Calibri" panose="020F0502020204030204"/>
                <a:ea typeface="+mn-ea"/>
                <a:cs typeface="+mn-cs"/>
              </a:rPr>
              <a:t>e  articolazione del</a:t>
            </a:r>
            <a:br>
              <a:rPr lang="it-IT" sz="2500" b="1" dirty="0" smtClean="0">
                <a:solidFill>
                  <a:srgbClr val="5B9BD5">
                    <a:lumMod val="75000"/>
                  </a:srgbClr>
                </a:solidFill>
                <a:latin typeface="Calibri" panose="020F0502020204030204"/>
                <a:ea typeface="+mn-ea"/>
                <a:cs typeface="+mn-cs"/>
              </a:rPr>
            </a:br>
            <a:r>
              <a:rPr lang="it-IT" sz="2500" b="1" dirty="0" smtClean="0">
                <a:solidFill>
                  <a:srgbClr val="5B9BD5">
                    <a:lumMod val="75000"/>
                  </a:srgbClr>
                </a:solidFill>
                <a:latin typeface="Calibri" panose="020F0502020204030204"/>
                <a:ea typeface="+mn-ea"/>
                <a:cs typeface="+mn-cs"/>
              </a:rPr>
              <a:t>nuovo </a:t>
            </a:r>
            <a:r>
              <a:rPr lang="it-IT" sz="2500" b="1" dirty="0">
                <a:solidFill>
                  <a:srgbClr val="5B9BD5">
                    <a:lumMod val="75000"/>
                  </a:srgbClr>
                </a:solidFill>
                <a:latin typeface="Calibri" panose="020F0502020204030204"/>
                <a:ea typeface="+mn-ea"/>
                <a:cs typeface="+mn-cs"/>
              </a:rPr>
              <a:t>modello di accreditamento </a:t>
            </a:r>
            <a:r>
              <a:rPr lang="it-IT" sz="2500" b="1" dirty="0" smtClean="0">
                <a:solidFill>
                  <a:srgbClr val="5B9BD5">
                    <a:lumMod val="75000"/>
                  </a:srgbClr>
                </a:solidFill>
                <a:latin typeface="Calibri" panose="020F0502020204030204"/>
                <a:ea typeface="+mn-ea"/>
                <a:cs typeface="+mn-cs"/>
              </a:rPr>
              <a:t>regionale</a:t>
            </a:r>
            <a:r>
              <a:rPr lang="it-IT" sz="2500" b="1" dirty="0" smtClean="0">
                <a:solidFill>
                  <a:srgbClr val="5B9BD5">
                    <a:lumMod val="75000"/>
                  </a:srgbClr>
                </a:solidFill>
                <a:latin typeface="Calibri" panose="020F0502020204030204"/>
              </a:rPr>
              <a:t> – DCA n.469/2017</a:t>
            </a:r>
            <a:endParaRPr lang="it-IT" sz="2500" b="1" dirty="0">
              <a:solidFill>
                <a:srgbClr val="5B9BD5">
                  <a:lumMod val="75000"/>
                </a:srgbClr>
              </a:solidFill>
              <a:latin typeface="Calibri" panose="020F0502020204030204"/>
              <a:ea typeface="+mn-ea"/>
              <a:cs typeface="+mn-cs"/>
            </a:endParaRPr>
          </a:p>
        </p:txBody>
      </p:sp>
      <p:sp>
        <p:nvSpPr>
          <p:cNvPr id="3" name="Segnaposto contenuto 2"/>
          <p:cNvSpPr>
            <a:spLocks noGrp="1"/>
          </p:cNvSpPr>
          <p:nvPr>
            <p:ph idx="1"/>
          </p:nvPr>
        </p:nvSpPr>
        <p:spPr>
          <a:xfrm>
            <a:off x="399244" y="1284714"/>
            <a:ext cx="11565229" cy="5051693"/>
          </a:xfrm>
        </p:spPr>
        <p:txBody>
          <a:bodyPr>
            <a:noAutofit/>
          </a:bodyPr>
          <a:lstStyle/>
          <a:p>
            <a:pPr algn="ctr">
              <a:buFont typeface="Wingdings" pitchFamily="2" charset="2"/>
              <a:buChar char="ü"/>
            </a:pPr>
            <a:r>
              <a:rPr lang="it-IT" sz="2200" dirty="0" smtClean="0"/>
              <a:t>Il </a:t>
            </a:r>
            <a:r>
              <a:rPr lang="it-IT" sz="2200" b="1" i="1" u="sng" dirty="0"/>
              <a:t>percorso dell’accreditamento deve essere pensato come strumento per il raggiungimento di una qualità garantita delle prestazioni sanitarie per tutta la popolazione</a:t>
            </a:r>
            <a:r>
              <a:rPr lang="it-IT" sz="2200" dirty="0"/>
              <a:t>, identificando come elementi di innovazione la valutazione dei processi di accreditamento di funzioni specifiche e/o di percorsi assistenziali in attuazione dei recenti indirizzi europei (Direttiva 2011/24/EU del Parlamento Europeo e del Consiglio del 9 marzo 2011), volti </a:t>
            </a:r>
            <a:r>
              <a:rPr lang="it-IT" sz="2200" dirty="0" smtClean="0"/>
              <a:t>ad assicurare </a:t>
            </a:r>
            <a:r>
              <a:rPr lang="it-IT" sz="2200" u="sng" dirty="0"/>
              <a:t>l'accesso ad un’assistenza sanitaria sicura e di qualità nell’ambito dell’Unione </a:t>
            </a:r>
            <a:r>
              <a:rPr lang="it-IT" sz="2200" u="sng" dirty="0" smtClean="0"/>
              <a:t>Europea</a:t>
            </a:r>
            <a:r>
              <a:rPr lang="it-IT" sz="2200" dirty="0" smtClean="0"/>
              <a:t>. </a:t>
            </a:r>
          </a:p>
          <a:p>
            <a:pPr algn="ctr">
              <a:buFont typeface="Wingdings" pitchFamily="2" charset="2"/>
              <a:buChar char="ü"/>
            </a:pPr>
            <a:endParaRPr lang="it-IT" sz="2200" dirty="0" smtClean="0"/>
          </a:p>
          <a:p>
            <a:pPr algn="ctr">
              <a:buFont typeface="Wingdings" pitchFamily="2" charset="2"/>
              <a:buChar char="ü"/>
            </a:pPr>
            <a:r>
              <a:rPr lang="it-IT" sz="2200" dirty="0" smtClean="0"/>
              <a:t>L’impostazione adottata dalla Regione Lazio per </a:t>
            </a:r>
            <a:r>
              <a:rPr lang="it-IT" sz="2200" b="1" i="1" u="sng" dirty="0" smtClean="0"/>
              <a:t>l’accreditamento delle strutture mira a promuovere un processo di miglioramento continuo della qualità delle prestazioni, dell’efficienza dell’organizzazione, dell’uso delle risorse e della formazione</a:t>
            </a:r>
            <a:r>
              <a:rPr lang="it-IT" sz="2200" dirty="0" smtClean="0"/>
              <a:t>, in modo tale che ogni cittadino, in relazione ai propri bisogni sanitari, possa ricevere </a:t>
            </a:r>
            <a:r>
              <a:rPr lang="it-IT" sz="2200" u="sng" dirty="0" smtClean="0"/>
              <a:t>la cura, l’assistenza e gli atti diagnostici e terapeutici, che garantiscano i migliori risultati in termini di salute</a:t>
            </a:r>
            <a:r>
              <a:rPr lang="it-IT" sz="2200" dirty="0" smtClean="0"/>
              <a:t>, in rapporto allo stato attuale delle conoscenze scientifiche, ai minori rischi iatrogeni, per conseguire la soddisfazione dei bisogni rispetto agli interventi ricevuti e agli esiti conseguiti. </a:t>
            </a:r>
          </a:p>
          <a:p>
            <a:pPr algn="ctr">
              <a:buFont typeface="Wingdings" pitchFamily="2" charset="2"/>
              <a:buChar char="ü"/>
            </a:pPr>
            <a:endParaRPr lang="it-IT" sz="2200"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3843676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3" name="Segnaposto contenuto 2"/>
          <p:cNvSpPr>
            <a:spLocks noGrp="1"/>
          </p:cNvSpPr>
          <p:nvPr>
            <p:ph idx="1"/>
          </p:nvPr>
        </p:nvSpPr>
        <p:spPr>
          <a:xfrm>
            <a:off x="309093" y="1336228"/>
            <a:ext cx="11565227" cy="5038813"/>
          </a:xfrm>
        </p:spPr>
        <p:txBody>
          <a:bodyPr>
            <a:noAutofit/>
          </a:bodyPr>
          <a:lstStyle/>
          <a:p>
            <a:pPr>
              <a:buFont typeface="Wingdings" pitchFamily="2" charset="2"/>
              <a:buChar char="ü"/>
            </a:pPr>
            <a:r>
              <a:rPr lang="it-IT" sz="2200" dirty="0" smtClean="0"/>
              <a:t>Quanto sopra è possibile </a:t>
            </a:r>
            <a:r>
              <a:rPr lang="it-IT" sz="2200" dirty="0"/>
              <a:t>aderendo al modello </a:t>
            </a:r>
            <a:r>
              <a:rPr lang="it-IT" sz="2200" dirty="0" smtClean="0"/>
              <a:t>del </a:t>
            </a:r>
            <a:r>
              <a:rPr lang="it-IT" sz="2200" b="1" i="1" u="sng" dirty="0"/>
              <a:t>Ciclo di Deming</a:t>
            </a:r>
            <a:r>
              <a:rPr lang="it-IT" sz="2200" dirty="0"/>
              <a:t>, che consente attraverso una valutazione continua dell’applicazione dei </a:t>
            </a:r>
            <a:r>
              <a:rPr lang="it-IT" sz="2400" b="1" i="1" u="sng" dirty="0"/>
              <a:t>requisiti</a:t>
            </a:r>
            <a:r>
              <a:rPr lang="it-IT" sz="2200" dirty="0"/>
              <a:t>, la misurazione e l’analisi dei medesimi, di innescare </a:t>
            </a:r>
            <a:r>
              <a:rPr lang="it-IT" sz="2200" b="1" i="1" u="sng" dirty="0"/>
              <a:t>processi di miglioramento continuo, sulla scorta dei seguenti principi</a:t>
            </a:r>
            <a:r>
              <a:rPr lang="it-IT" sz="2200" dirty="0"/>
              <a:t>:</a:t>
            </a:r>
          </a:p>
          <a:p>
            <a:pPr algn="ctr">
              <a:lnSpc>
                <a:spcPct val="100000"/>
              </a:lnSpc>
              <a:spcBef>
                <a:spcPts val="0"/>
              </a:spcBef>
              <a:buNone/>
            </a:pPr>
            <a:r>
              <a:rPr lang="it-IT" sz="2200" dirty="0" smtClean="0"/>
              <a:t>    1. </a:t>
            </a:r>
            <a:r>
              <a:rPr lang="it-IT" sz="2200" u="sng" dirty="0" smtClean="0"/>
              <a:t>Miglioramento </a:t>
            </a:r>
            <a:r>
              <a:rPr lang="it-IT" sz="2200" u="sng" dirty="0"/>
              <a:t>continuo della qualità</a:t>
            </a:r>
            <a:r>
              <a:rPr lang="it-IT" sz="2200" dirty="0"/>
              <a:t>; </a:t>
            </a:r>
          </a:p>
          <a:p>
            <a:pPr algn="ctr">
              <a:lnSpc>
                <a:spcPct val="100000"/>
              </a:lnSpc>
              <a:spcBef>
                <a:spcPts val="0"/>
              </a:spcBef>
              <a:buNone/>
            </a:pPr>
            <a:r>
              <a:rPr lang="it-IT" sz="2200" dirty="0" smtClean="0"/>
              <a:t>    2</a:t>
            </a:r>
            <a:r>
              <a:rPr lang="it-IT" sz="2200" dirty="0"/>
              <a:t>. </a:t>
            </a:r>
            <a:r>
              <a:rPr lang="it-IT" sz="2200" u="sng" dirty="0"/>
              <a:t>Centralità dei pazienti </a:t>
            </a:r>
            <a:r>
              <a:rPr lang="it-IT" sz="2200" dirty="0"/>
              <a:t>e continuità delle cure; </a:t>
            </a:r>
          </a:p>
          <a:p>
            <a:pPr algn="ctr">
              <a:lnSpc>
                <a:spcPct val="100000"/>
              </a:lnSpc>
              <a:spcBef>
                <a:spcPts val="0"/>
              </a:spcBef>
              <a:buNone/>
            </a:pPr>
            <a:r>
              <a:rPr lang="it-IT" sz="2200" dirty="0" smtClean="0"/>
              <a:t>    3</a:t>
            </a:r>
            <a:r>
              <a:rPr lang="it-IT" sz="2200" dirty="0"/>
              <a:t>. Pianificazione e </a:t>
            </a:r>
            <a:r>
              <a:rPr lang="it-IT" sz="2200" u="sng" dirty="0"/>
              <a:t>valutazione della performance</a:t>
            </a:r>
            <a:r>
              <a:rPr lang="it-IT" sz="2200" dirty="0"/>
              <a:t>; </a:t>
            </a:r>
          </a:p>
          <a:p>
            <a:pPr algn="ctr">
              <a:lnSpc>
                <a:spcPct val="100000"/>
              </a:lnSpc>
              <a:spcBef>
                <a:spcPts val="0"/>
              </a:spcBef>
              <a:buNone/>
            </a:pPr>
            <a:r>
              <a:rPr lang="it-IT" sz="2200" dirty="0" smtClean="0"/>
              <a:t>    4</a:t>
            </a:r>
            <a:r>
              <a:rPr lang="it-IT" sz="2200" dirty="0"/>
              <a:t>. </a:t>
            </a:r>
            <a:r>
              <a:rPr lang="it-IT" sz="2200" u="sng" dirty="0"/>
              <a:t>Sicurezza</a:t>
            </a:r>
            <a:r>
              <a:rPr lang="it-IT" sz="2200" dirty="0"/>
              <a:t> dei pazienti, dei visitatori e del personale;</a:t>
            </a:r>
          </a:p>
          <a:p>
            <a:pPr algn="ctr">
              <a:lnSpc>
                <a:spcPct val="100000"/>
              </a:lnSpc>
              <a:spcBef>
                <a:spcPts val="0"/>
              </a:spcBef>
              <a:buNone/>
            </a:pPr>
            <a:r>
              <a:rPr lang="it-IT" sz="2200" dirty="0" smtClean="0"/>
              <a:t>    5</a:t>
            </a:r>
            <a:r>
              <a:rPr lang="it-IT" sz="2200" dirty="0"/>
              <a:t>. </a:t>
            </a:r>
            <a:r>
              <a:rPr lang="it-IT" sz="2200" u="sng" dirty="0"/>
              <a:t>Evidenza scientifica</a:t>
            </a:r>
            <a:r>
              <a:rPr lang="it-IT" sz="2200" dirty="0" smtClean="0"/>
              <a:t>.</a:t>
            </a:r>
          </a:p>
          <a:p>
            <a:pPr algn="ctr">
              <a:lnSpc>
                <a:spcPct val="100000"/>
              </a:lnSpc>
              <a:spcBef>
                <a:spcPts val="0"/>
              </a:spcBef>
              <a:buNone/>
            </a:pPr>
            <a:endParaRPr lang="it-IT" sz="2200" dirty="0" smtClean="0"/>
          </a:p>
          <a:p>
            <a:pPr algn="ctr">
              <a:buFont typeface="Wingdings" pitchFamily="2" charset="2"/>
              <a:buChar char="ü"/>
            </a:pPr>
            <a:r>
              <a:rPr lang="it-IT" sz="2200" dirty="0" smtClean="0"/>
              <a:t>L’accreditamento viene aggiornato alla </a:t>
            </a:r>
            <a:r>
              <a:rPr lang="it-IT" sz="2200" u="sng" dirty="0" smtClean="0"/>
              <a:t>riforma cd. Gelli</a:t>
            </a:r>
            <a:r>
              <a:rPr lang="it-IT" sz="2200" dirty="0" smtClean="0"/>
              <a:t> (Legge 24/2017), alla predisposizione di </a:t>
            </a:r>
            <a:r>
              <a:rPr lang="it-IT" sz="2200" u="sng" dirty="0" smtClean="0"/>
              <a:t>modelli di prevenzione dei reati ex D. </a:t>
            </a:r>
            <a:r>
              <a:rPr lang="it-IT" sz="2200" u="sng" dirty="0" err="1" smtClean="0"/>
              <a:t>Lgs</a:t>
            </a:r>
            <a:r>
              <a:rPr lang="it-IT" sz="2200" u="sng" dirty="0" smtClean="0"/>
              <a:t> 231/2001 </a:t>
            </a:r>
            <a:r>
              <a:rPr lang="it-IT" sz="2200" dirty="0" smtClean="0"/>
              <a:t>e adozione di correlato codice etico; alla fissazione di un </a:t>
            </a:r>
            <a:r>
              <a:rPr lang="it-IT" sz="2200" u="sng" dirty="0" smtClean="0"/>
              <a:t>sistema di qualità aziendale</a:t>
            </a:r>
            <a:r>
              <a:rPr lang="it-IT" sz="2200" dirty="0" smtClean="0"/>
              <a:t>, alla condivisione e agli </a:t>
            </a:r>
            <a:r>
              <a:rPr lang="it-IT" sz="2200" u="sng" dirty="0" smtClean="0"/>
              <a:t>obblighi di pubblicità e trasparenza</a:t>
            </a:r>
            <a:r>
              <a:rPr lang="it-IT" sz="2200" dirty="0" smtClean="0"/>
              <a:t> cui sono chiamati tutti gli operatori accreditati, anche ai sensi del D. </a:t>
            </a:r>
            <a:r>
              <a:rPr lang="it-IT" sz="2200" dirty="0" err="1" smtClean="0"/>
              <a:t>Lgs</a:t>
            </a:r>
            <a:r>
              <a:rPr lang="it-IT" sz="2200" dirty="0" smtClean="0"/>
              <a:t>. 33/2013 e </a:t>
            </a:r>
            <a:r>
              <a:rPr lang="it-IT" sz="2200" dirty="0" err="1" smtClean="0"/>
              <a:t>s.m.i.</a:t>
            </a:r>
            <a:r>
              <a:rPr lang="it-IT" sz="2200" dirty="0" smtClean="0"/>
              <a:t> (individuazione del direttore sanitario, dei responsabili, delle liste di attesa),  secondo quanto previsto dalle </a:t>
            </a:r>
            <a:r>
              <a:rPr lang="it-IT" sz="2400" b="1" i="1" u="sng" dirty="0" smtClean="0"/>
              <a:t>disposizioni generali</a:t>
            </a:r>
            <a:r>
              <a:rPr lang="it-IT" sz="2200" dirty="0" smtClean="0"/>
              <a:t> in tema di accreditamento.</a:t>
            </a:r>
          </a:p>
          <a:p>
            <a:pPr>
              <a:lnSpc>
                <a:spcPct val="100000"/>
              </a:lnSpc>
              <a:spcBef>
                <a:spcPts val="0"/>
              </a:spcBef>
              <a:buNone/>
            </a:pPr>
            <a:endParaRPr lang="it-IT" sz="2200" dirty="0" smtClean="0"/>
          </a:p>
          <a:p>
            <a:pPr>
              <a:lnSpc>
                <a:spcPct val="100000"/>
              </a:lnSpc>
              <a:spcBef>
                <a:spcPts val="0"/>
              </a:spcBef>
              <a:buNone/>
            </a:pPr>
            <a:endParaRPr lang="it-IT" sz="2200" dirty="0" smtClean="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8" name="Titolo 1"/>
          <p:cNvSpPr>
            <a:spLocks noGrp="1"/>
          </p:cNvSpPr>
          <p:nvPr>
            <p:ph type="title"/>
          </p:nvPr>
        </p:nvSpPr>
        <p:spPr>
          <a:xfrm>
            <a:off x="863958" y="386153"/>
            <a:ext cx="10683240" cy="748146"/>
          </a:xfrm>
        </p:spPr>
        <p:txBody>
          <a:bodyPr>
            <a:noAutofit/>
          </a:bodyPr>
          <a:lstStyle/>
          <a:p>
            <a:pPr lvl="0" algn="ctr">
              <a:spcBef>
                <a:spcPts val="1000"/>
              </a:spcBef>
            </a:pPr>
            <a:r>
              <a:rPr lang="it-IT" sz="2500" b="1" dirty="0" smtClean="0">
                <a:solidFill>
                  <a:srgbClr val="5B9BD5">
                    <a:lumMod val="75000"/>
                  </a:srgbClr>
                </a:solidFill>
                <a:latin typeface="Calibri" panose="020F0502020204030204"/>
                <a:ea typeface="+mn-ea"/>
                <a:cs typeface="+mn-cs"/>
              </a:rPr>
              <a:t>Principi </a:t>
            </a:r>
            <a:r>
              <a:rPr lang="it-IT" sz="2500" b="1" dirty="0">
                <a:solidFill>
                  <a:srgbClr val="5B9BD5">
                    <a:lumMod val="75000"/>
                  </a:srgbClr>
                </a:solidFill>
                <a:latin typeface="Calibri" panose="020F0502020204030204"/>
                <a:ea typeface="+mn-ea"/>
                <a:cs typeface="+mn-cs"/>
              </a:rPr>
              <a:t>di riferimento </a:t>
            </a:r>
            <a:r>
              <a:rPr lang="it-IT" sz="2500" b="1" dirty="0" smtClean="0">
                <a:solidFill>
                  <a:srgbClr val="5B9BD5">
                    <a:lumMod val="75000"/>
                  </a:srgbClr>
                </a:solidFill>
                <a:latin typeface="Calibri" panose="020F0502020204030204"/>
                <a:ea typeface="+mn-ea"/>
                <a:cs typeface="+mn-cs"/>
              </a:rPr>
              <a:t>e  articolazione del</a:t>
            </a:r>
            <a:br>
              <a:rPr lang="it-IT" sz="2500" b="1" dirty="0" smtClean="0">
                <a:solidFill>
                  <a:srgbClr val="5B9BD5">
                    <a:lumMod val="75000"/>
                  </a:srgbClr>
                </a:solidFill>
                <a:latin typeface="Calibri" panose="020F0502020204030204"/>
                <a:ea typeface="+mn-ea"/>
                <a:cs typeface="+mn-cs"/>
              </a:rPr>
            </a:br>
            <a:r>
              <a:rPr lang="it-IT" sz="2500" b="1" dirty="0" smtClean="0">
                <a:solidFill>
                  <a:srgbClr val="5B9BD5">
                    <a:lumMod val="75000"/>
                  </a:srgbClr>
                </a:solidFill>
                <a:latin typeface="Calibri" panose="020F0502020204030204"/>
                <a:ea typeface="+mn-ea"/>
                <a:cs typeface="+mn-cs"/>
              </a:rPr>
              <a:t>nuovo </a:t>
            </a:r>
            <a:r>
              <a:rPr lang="it-IT" sz="2500" b="1" dirty="0">
                <a:solidFill>
                  <a:srgbClr val="5B9BD5">
                    <a:lumMod val="75000"/>
                  </a:srgbClr>
                </a:solidFill>
                <a:latin typeface="Calibri" panose="020F0502020204030204"/>
                <a:ea typeface="+mn-ea"/>
                <a:cs typeface="+mn-cs"/>
              </a:rPr>
              <a:t>modello di accreditamento </a:t>
            </a:r>
            <a:r>
              <a:rPr lang="it-IT" sz="2500" b="1" dirty="0" smtClean="0">
                <a:solidFill>
                  <a:srgbClr val="5B9BD5">
                    <a:lumMod val="75000"/>
                  </a:srgbClr>
                </a:solidFill>
                <a:latin typeface="Calibri" panose="020F0502020204030204"/>
                <a:ea typeface="+mn-ea"/>
                <a:cs typeface="+mn-cs"/>
              </a:rPr>
              <a:t>regionale</a:t>
            </a:r>
            <a:r>
              <a:rPr lang="it-IT" sz="2500" b="1" dirty="0" smtClean="0">
                <a:solidFill>
                  <a:srgbClr val="5B9BD5">
                    <a:lumMod val="75000"/>
                  </a:srgbClr>
                </a:solidFill>
                <a:latin typeface="Calibri" panose="020F0502020204030204"/>
              </a:rPr>
              <a:t> – DCA n.469/2017</a:t>
            </a:r>
            <a:r>
              <a:rPr lang="it-IT" sz="2500" b="1" dirty="0" smtClean="0">
                <a:solidFill>
                  <a:srgbClr val="5B9BD5">
                    <a:lumMod val="75000"/>
                  </a:srgbClr>
                </a:solidFill>
                <a:latin typeface="Calibri" panose="020F0502020204030204"/>
                <a:ea typeface="+mn-ea"/>
                <a:cs typeface="+mn-cs"/>
              </a:rPr>
              <a:t> </a:t>
            </a:r>
            <a:endParaRPr lang="it-IT" sz="2500" b="1" dirty="0">
              <a:solidFill>
                <a:srgbClr val="5B9BD5">
                  <a:lumMod val="75000"/>
                </a:srgbClr>
              </a:solidFill>
              <a:latin typeface="Calibri" panose="020F0502020204030204"/>
              <a:ea typeface="+mn-ea"/>
              <a:cs typeface="+mn-cs"/>
            </a:endParaRPr>
          </a:p>
        </p:txBody>
      </p:sp>
    </p:spTree>
    <p:extLst>
      <p:ext uri="{BB962C8B-B14F-4D97-AF65-F5344CB8AC3E}">
        <p14:creationId xmlns:p14="http://schemas.microsoft.com/office/powerpoint/2010/main" val="1028276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60609" y="1221960"/>
            <a:ext cx="11545868" cy="5262979"/>
          </a:xfrm>
          <a:prstGeom prst="rect">
            <a:avLst/>
          </a:prstGeom>
        </p:spPr>
        <p:txBody>
          <a:bodyPr wrap="square">
            <a:spAutoFit/>
          </a:bodyPr>
          <a:lstStyle/>
          <a:p>
            <a:pPr algn="just"/>
            <a:r>
              <a:rPr lang="it-IT" sz="2400" dirty="0" smtClean="0"/>
              <a:t>Con il DCA 469/2017 la Regione Lazio adotta il Manuale di Accreditamento Istituzionale delle strutture  sanitarie e socio sanitarie (Allegato B), ripartito nelle seguenti SEZIONI:</a:t>
            </a:r>
          </a:p>
          <a:p>
            <a:pPr algn="just"/>
            <a:endParaRPr lang="it-IT" sz="800" dirty="0" smtClean="0"/>
          </a:p>
          <a:p>
            <a:pPr marL="457200" indent="-457200" algn="just"/>
            <a:r>
              <a:rPr lang="it-IT" sz="2400" b="1" i="1" dirty="0" smtClean="0"/>
              <a:t>1) strutture ospedaliere</a:t>
            </a:r>
            <a:r>
              <a:rPr lang="it-IT" sz="2400" dirty="0" smtClean="0"/>
              <a:t>;</a:t>
            </a:r>
          </a:p>
          <a:p>
            <a:pPr algn="just"/>
            <a:endParaRPr lang="it-IT" sz="800" dirty="0" smtClean="0"/>
          </a:p>
          <a:p>
            <a:pPr marL="457200" indent="-457200" algn="just"/>
            <a:r>
              <a:rPr lang="it-IT" sz="2400" b="1" i="1" dirty="0" smtClean="0"/>
              <a:t>2) strutture residenziali e semiresidenziali di assistenza territoriale extra-ospedaliera, per</a:t>
            </a:r>
          </a:p>
          <a:p>
            <a:r>
              <a:rPr lang="it-IT" sz="2400" dirty="0" smtClean="0"/>
              <a:t>   - Anziani non autosufficienti (RSA)</a:t>
            </a:r>
            <a:br>
              <a:rPr lang="it-IT" sz="2400" dirty="0" smtClean="0"/>
            </a:br>
            <a:r>
              <a:rPr lang="it-IT" sz="2400" dirty="0" smtClean="0"/>
              <a:t>   - Persone disabili giovani e adulte (riabilitazione Ex art. 26)</a:t>
            </a:r>
            <a:br>
              <a:rPr lang="it-IT" sz="2400" dirty="0" smtClean="0"/>
            </a:br>
            <a:r>
              <a:rPr lang="it-IT" sz="2400" dirty="0" smtClean="0"/>
              <a:t>   - Persone con patologie psichiatriche</a:t>
            </a:r>
            <a:br>
              <a:rPr lang="it-IT" sz="2400" dirty="0" smtClean="0"/>
            </a:br>
            <a:r>
              <a:rPr lang="it-IT" sz="2400" dirty="0" smtClean="0"/>
              <a:t>   - Persone con dipendenze patologiche</a:t>
            </a:r>
            <a:br>
              <a:rPr lang="it-IT" sz="2400" dirty="0" smtClean="0"/>
            </a:br>
            <a:r>
              <a:rPr lang="it-IT" sz="2400" dirty="0" smtClean="0"/>
              <a:t>   - Persone con patologie terminali con necessità di cure residenziali (</a:t>
            </a:r>
            <a:r>
              <a:rPr lang="it-IT" sz="2400" dirty="0" err="1" smtClean="0"/>
              <a:t>Hospice</a:t>
            </a:r>
            <a:r>
              <a:rPr lang="it-IT" sz="2400" dirty="0" smtClean="0"/>
              <a:t>)</a:t>
            </a:r>
            <a:br>
              <a:rPr lang="it-IT" sz="2400" dirty="0" smtClean="0"/>
            </a:br>
            <a:r>
              <a:rPr lang="it-IT" sz="2400" dirty="0" smtClean="0"/>
              <a:t>   - Persone con patologie con necessità di assistenza domiciliare</a:t>
            </a:r>
            <a:br>
              <a:rPr lang="it-IT" sz="2400" dirty="0" smtClean="0"/>
            </a:br>
            <a:endParaRPr lang="it-IT" sz="800" dirty="0" smtClean="0"/>
          </a:p>
          <a:p>
            <a:r>
              <a:rPr lang="it-IT" sz="2400" b="1" i="1" dirty="0" smtClean="0"/>
              <a:t>3) strutture di specialistica ambulatoriale</a:t>
            </a:r>
            <a:r>
              <a:rPr lang="it-IT" sz="2400" dirty="0" smtClean="0"/>
              <a:t>;</a:t>
            </a:r>
          </a:p>
          <a:p>
            <a:pPr algn="just"/>
            <a:r>
              <a:rPr lang="it-IT" sz="2400" dirty="0" smtClean="0"/>
              <a:t> </a:t>
            </a:r>
            <a:endParaRPr lang="it-IT" sz="800" dirty="0" smtClean="0"/>
          </a:p>
          <a:p>
            <a:pPr algn="just"/>
            <a:r>
              <a:rPr lang="it-IT" sz="2400" b="1" i="1" dirty="0" smtClean="0"/>
              <a:t>4) strutture di medicina di laboratorio</a:t>
            </a:r>
            <a:r>
              <a:rPr lang="it-IT" sz="2400" dirty="0" smtClean="0"/>
              <a:t>.</a:t>
            </a:r>
          </a:p>
        </p:txBody>
      </p:sp>
      <p:pic>
        <p:nvPicPr>
          <p:cNvPr id="3" name="Immagine 2"/>
          <p:cNvPicPr/>
          <p:nvPr/>
        </p:nvPicPr>
        <p:blipFill>
          <a:blip r:embed="rId2" cstate="print">
            <a:lum/>
            <a:alphaModFix/>
          </a:blip>
          <a:srcRect/>
          <a:stretch>
            <a:fillRect/>
          </a:stretch>
        </p:blipFill>
        <p:spPr>
          <a:xfrm>
            <a:off x="307719" y="190767"/>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1189" y="229404"/>
            <a:ext cx="1660017" cy="456505"/>
          </a:xfrm>
          <a:prstGeom prst="rect">
            <a:avLst/>
          </a:prstGeom>
        </p:spPr>
      </p:pic>
      <p:sp>
        <p:nvSpPr>
          <p:cNvPr id="6" name="Rettangolo 5"/>
          <p:cNvSpPr/>
          <p:nvPr/>
        </p:nvSpPr>
        <p:spPr>
          <a:xfrm>
            <a:off x="1468192" y="230678"/>
            <a:ext cx="8809149" cy="861774"/>
          </a:xfrm>
          <a:prstGeom prst="rect">
            <a:avLst/>
          </a:prstGeom>
        </p:spPr>
        <p:txBody>
          <a:bodyPr wrap="square">
            <a:spAutoFit/>
          </a:bodyPr>
          <a:lstStyle/>
          <a:p>
            <a:pPr algn="ctr"/>
            <a:r>
              <a:rPr lang="it-IT" sz="2500" b="1" dirty="0" smtClean="0">
                <a:solidFill>
                  <a:srgbClr val="5B9BD5">
                    <a:lumMod val="75000"/>
                  </a:srgbClr>
                </a:solidFill>
              </a:rPr>
              <a:t>DCA 469/2017: </a:t>
            </a:r>
          </a:p>
          <a:p>
            <a:pPr algn="ctr"/>
            <a:r>
              <a:rPr lang="it-IT" sz="2500" b="1" dirty="0" smtClean="0">
                <a:solidFill>
                  <a:srgbClr val="5B9BD5">
                    <a:lumMod val="75000"/>
                  </a:srgbClr>
                </a:solidFill>
              </a:rPr>
              <a:t>LA STRUTTURA DEL NUOVO MANUALE </a:t>
            </a:r>
            <a:r>
              <a:rPr lang="it-IT" sz="2500" b="1" dirty="0" err="1" smtClean="0">
                <a:solidFill>
                  <a:srgbClr val="5B9BD5">
                    <a:lumMod val="75000"/>
                  </a:srgbClr>
                </a:solidFill>
              </a:rPr>
              <a:t>DI</a:t>
            </a:r>
            <a:r>
              <a:rPr lang="it-IT" sz="2500" b="1" dirty="0" smtClean="0">
                <a:solidFill>
                  <a:srgbClr val="5B9BD5">
                    <a:lumMod val="75000"/>
                  </a:srgbClr>
                </a:solidFill>
              </a:rPr>
              <a:t> ACCREDITAMENTO </a:t>
            </a:r>
            <a:endParaRPr lang="it-IT" sz="2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graphicFrame>
        <p:nvGraphicFramePr>
          <p:cNvPr id="7" name="Diagramma 6"/>
          <p:cNvGraphicFramePr/>
          <p:nvPr/>
        </p:nvGraphicFramePr>
        <p:xfrm>
          <a:off x="232012" y="1583140"/>
          <a:ext cx="11642309" cy="50881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ttangolo 9"/>
          <p:cNvSpPr/>
          <p:nvPr/>
        </p:nvSpPr>
        <p:spPr>
          <a:xfrm>
            <a:off x="850007" y="295073"/>
            <a:ext cx="10522038" cy="861774"/>
          </a:xfrm>
          <a:prstGeom prst="rect">
            <a:avLst/>
          </a:prstGeom>
        </p:spPr>
        <p:txBody>
          <a:bodyPr wrap="square">
            <a:spAutoFit/>
          </a:bodyPr>
          <a:lstStyle/>
          <a:p>
            <a:pPr algn="ctr"/>
            <a:r>
              <a:rPr lang="it-IT" sz="2500" b="1" dirty="0" smtClean="0">
                <a:solidFill>
                  <a:srgbClr val="5B9BD5">
                    <a:lumMod val="75000"/>
                  </a:srgbClr>
                </a:solidFill>
              </a:rPr>
              <a:t>DCA 469/2017: </a:t>
            </a:r>
          </a:p>
          <a:p>
            <a:pPr algn="ctr"/>
            <a:r>
              <a:rPr lang="it-IT" sz="2500" b="1" dirty="0" smtClean="0">
                <a:solidFill>
                  <a:srgbClr val="5B9BD5">
                    <a:lumMod val="75000"/>
                  </a:srgbClr>
                </a:solidFill>
              </a:rPr>
              <a:t>LA STRUTTURA DEI REQUISITI DEL NUOVO MANUALE </a:t>
            </a:r>
            <a:r>
              <a:rPr lang="it-IT" sz="2500" b="1" dirty="0" err="1" smtClean="0">
                <a:solidFill>
                  <a:srgbClr val="5B9BD5">
                    <a:lumMod val="75000"/>
                  </a:srgbClr>
                </a:solidFill>
              </a:rPr>
              <a:t>DI</a:t>
            </a:r>
            <a:r>
              <a:rPr lang="it-IT" sz="2500" b="1" dirty="0" smtClean="0">
                <a:solidFill>
                  <a:srgbClr val="5B9BD5">
                    <a:lumMod val="75000"/>
                  </a:srgbClr>
                </a:solidFill>
              </a:rPr>
              <a:t> ACCREDITAMENTO </a:t>
            </a:r>
            <a:endParaRPr lang="it-IT" sz="2500" dirty="0"/>
          </a:p>
        </p:txBody>
      </p:sp>
      <p:sp>
        <p:nvSpPr>
          <p:cNvPr id="11" name="Rettangolo 10"/>
          <p:cNvSpPr/>
          <p:nvPr/>
        </p:nvSpPr>
        <p:spPr>
          <a:xfrm>
            <a:off x="1184856" y="1109610"/>
            <a:ext cx="9787944" cy="430887"/>
          </a:xfrm>
          <a:prstGeom prst="rect">
            <a:avLst/>
          </a:prstGeom>
        </p:spPr>
        <p:txBody>
          <a:bodyPr wrap="square">
            <a:spAutoFit/>
          </a:bodyPr>
          <a:lstStyle/>
          <a:p>
            <a:pPr algn="ctr">
              <a:buNone/>
            </a:pPr>
            <a:r>
              <a:rPr lang="it-IT" sz="2200" b="1" i="1" u="sng" dirty="0" smtClean="0"/>
              <a:t>Per ognuna delle quattro sezioni sono previsti  8 FATTORI/CRITERI di QUALITA’</a:t>
            </a:r>
            <a:endParaRPr lang="it-IT" sz="2200" b="1" i="1" u="sng" dirty="0"/>
          </a:p>
        </p:txBody>
      </p:sp>
    </p:spTree>
    <p:extLst>
      <p:ext uri="{BB962C8B-B14F-4D97-AF65-F5344CB8AC3E}">
        <p14:creationId xmlns:p14="http://schemas.microsoft.com/office/powerpoint/2010/main" val="2433720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9" name="Rettangolo 8"/>
          <p:cNvSpPr/>
          <p:nvPr/>
        </p:nvSpPr>
        <p:spPr>
          <a:xfrm>
            <a:off x="463640" y="348309"/>
            <a:ext cx="11359166" cy="6247864"/>
          </a:xfrm>
          <a:prstGeom prst="rect">
            <a:avLst/>
          </a:prstGeom>
        </p:spPr>
        <p:txBody>
          <a:bodyPr wrap="square">
            <a:spAutoFit/>
          </a:bodyPr>
          <a:lstStyle/>
          <a:p>
            <a:pPr algn="ctr"/>
            <a:r>
              <a:rPr lang="it-IT" sz="2200" dirty="0" smtClean="0"/>
              <a:t>I requisiti sono organizzati sulla base degli otto fattori di qualità, </a:t>
            </a:r>
          </a:p>
          <a:p>
            <a:pPr algn="ctr"/>
            <a:r>
              <a:rPr lang="it-IT" sz="2200" dirty="0" smtClean="0"/>
              <a:t>come individuati dal “Disciplinare per la revisione della normativa di accreditamento”</a:t>
            </a:r>
          </a:p>
          <a:p>
            <a:pPr algn="ctr"/>
            <a:r>
              <a:rPr lang="it-IT" sz="2200" dirty="0" smtClean="0"/>
              <a:t>(Conferenza permanente per i rapporti tra lo stato e le province autonome del 20/12/2012) </a:t>
            </a:r>
          </a:p>
          <a:p>
            <a:pPr algn="ctr"/>
            <a:endParaRPr lang="it-IT" sz="2200" dirty="0" smtClean="0"/>
          </a:p>
          <a:p>
            <a:pPr marL="457200" indent="-457200"/>
            <a:r>
              <a:rPr lang="it-IT" sz="2200" b="1" i="1" dirty="0" smtClean="0"/>
              <a:t>1. Attuazione di un Sistema di gestione delle strutture sanitarie: </a:t>
            </a:r>
          </a:p>
          <a:p>
            <a:r>
              <a:rPr lang="it-IT" sz="2000" i="1" dirty="0" smtClean="0"/>
              <a:t>F</a:t>
            </a:r>
            <a:r>
              <a:rPr lang="it-IT" sz="2000" dirty="0" smtClean="0"/>
              <a:t>ornisce garanzia di buona qualità dell’assistenza ambulatoriale, una gestione  dell’organizzazione sanitaria che governi le dimensioni più fortemente collegate alla specifica attività di cura e assistenza in un’ottica di miglioramento continuo.</a:t>
            </a:r>
          </a:p>
          <a:p>
            <a:r>
              <a:rPr lang="it-IT" sz="2200" i="1" dirty="0" smtClean="0"/>
              <a:t>2. </a:t>
            </a:r>
            <a:r>
              <a:rPr lang="it-IT" sz="2200" b="1" i="1" dirty="0" smtClean="0"/>
              <a:t>Prestazioni e Servizi: </a:t>
            </a:r>
          </a:p>
          <a:p>
            <a:r>
              <a:rPr lang="it-IT" sz="2000" i="1" dirty="0" smtClean="0"/>
              <a:t>E’ buona prassi che l’organizzazione descriva la tipologia e le caratteristiche </a:t>
            </a:r>
            <a:r>
              <a:rPr lang="it-IT" sz="2000" dirty="0" smtClean="0"/>
              <a:t>delle prestazioni e dei servizi erogati e individui i metodi di lavoro da adottarsi, come pratica del  governo clinico sui quali fondare azioni successive di valutazione della performance e della comunicazione con i pazienti e i cittadini.</a:t>
            </a:r>
          </a:p>
          <a:p>
            <a:r>
              <a:rPr lang="it-IT" sz="2200" i="1" dirty="0" smtClean="0"/>
              <a:t>3. </a:t>
            </a:r>
            <a:r>
              <a:rPr lang="it-IT" sz="2200" b="1" i="1" dirty="0" smtClean="0"/>
              <a:t>Aspetti Strutturali: </a:t>
            </a:r>
          </a:p>
          <a:p>
            <a:r>
              <a:rPr lang="it-IT" sz="2000" dirty="0" smtClean="0"/>
              <a:t>L’organizzazione cura l’idoneità all’uso delle strutture e la puntuale applicazione delle norme relative alla manutenzione delle attrezzature; è buona prassi che dia evidenza del contributo del personale nella gestione delle stesse.</a:t>
            </a:r>
          </a:p>
          <a:p>
            <a:r>
              <a:rPr lang="it-IT" sz="2200" i="1" dirty="0" smtClean="0"/>
              <a:t>4. </a:t>
            </a:r>
            <a:r>
              <a:rPr lang="it-IT" sz="2200" b="1" i="1" dirty="0" smtClean="0"/>
              <a:t>Competenze del personale: </a:t>
            </a:r>
          </a:p>
          <a:p>
            <a:r>
              <a:rPr lang="it-IT" sz="2000" i="1" dirty="0" smtClean="0"/>
              <a:t>L’organizzazione deve curare che il personale possieda/acquisisca e </a:t>
            </a:r>
            <a:r>
              <a:rPr lang="it-IT" sz="2000" dirty="0" smtClean="0"/>
              <a:t>mantenga le conoscenze e le abilità necessarie alla realizzazione in qualità e sicurezza delle specifiche attività.</a:t>
            </a:r>
            <a:endParaRPr lang="it-IT" sz="2000" dirty="0"/>
          </a:p>
        </p:txBody>
      </p:sp>
    </p:spTree>
    <p:extLst>
      <p:ext uri="{BB962C8B-B14F-4D97-AF65-F5344CB8AC3E}">
        <p14:creationId xmlns:p14="http://schemas.microsoft.com/office/powerpoint/2010/main" val="2433720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9" name="Rettangolo 8"/>
          <p:cNvSpPr/>
          <p:nvPr/>
        </p:nvSpPr>
        <p:spPr>
          <a:xfrm>
            <a:off x="515154" y="837710"/>
            <a:ext cx="11256136" cy="5786199"/>
          </a:xfrm>
          <a:prstGeom prst="rect">
            <a:avLst/>
          </a:prstGeom>
        </p:spPr>
        <p:txBody>
          <a:bodyPr wrap="square">
            <a:spAutoFit/>
          </a:bodyPr>
          <a:lstStyle/>
          <a:p>
            <a:r>
              <a:rPr lang="it-IT" sz="2200" b="1" i="1" dirty="0" smtClean="0"/>
              <a:t>5. Comunicazione: </a:t>
            </a:r>
          </a:p>
          <a:p>
            <a:r>
              <a:rPr lang="it-IT" sz="2000" dirty="0" smtClean="0"/>
              <a:t>Una buona comunicazione e relazione fra professionisti e con i pazienti garantisce  allineamento ai comportamenti professionali attesi, aumento della sicurezza nella erogazione delle cure, partecipazione dei pazienti nelle scelte di trattamento.</a:t>
            </a:r>
          </a:p>
          <a:p>
            <a:endParaRPr lang="it-IT" sz="1000" i="1" dirty="0" smtClean="0"/>
          </a:p>
          <a:p>
            <a:r>
              <a:rPr lang="it-IT" sz="2200" i="1" dirty="0" smtClean="0"/>
              <a:t>6. </a:t>
            </a:r>
            <a:r>
              <a:rPr lang="it-IT" sz="2200" b="1" i="1" dirty="0" smtClean="0"/>
              <a:t>Appropriatezza clinica e sicurezza: </a:t>
            </a:r>
          </a:p>
          <a:p>
            <a:r>
              <a:rPr lang="it-IT" sz="2000" dirty="0" smtClean="0"/>
              <a:t>L’efficacia, l’appropriatezza, la sicurezza sono elementi essenziali per la qualità delle cure e debbono essere monitorati.</a:t>
            </a:r>
          </a:p>
          <a:p>
            <a:endParaRPr lang="it-IT" sz="1000" i="1" dirty="0" smtClean="0"/>
          </a:p>
          <a:p>
            <a:r>
              <a:rPr lang="it-IT" sz="2200" i="1" dirty="0" smtClean="0"/>
              <a:t>7. </a:t>
            </a:r>
            <a:r>
              <a:rPr lang="it-IT" sz="2200" b="1" i="1" dirty="0" smtClean="0"/>
              <a:t>Processi di miglioramento ed innovazione: </a:t>
            </a:r>
          </a:p>
          <a:p>
            <a:r>
              <a:rPr lang="it-IT" sz="2000" dirty="0" smtClean="0"/>
              <a:t>Il governo delle azioni di miglioramento, dell’adozione di innovazioni tecnologiche ed </a:t>
            </a:r>
            <a:r>
              <a:rPr lang="it-IT" sz="2000" dirty="0" err="1" smtClean="0"/>
              <a:t>organizzativo–professionali</a:t>
            </a:r>
            <a:r>
              <a:rPr lang="it-IT" sz="2000" dirty="0" smtClean="0"/>
              <a:t> e la facilitazione della ricerca clinica e organizzativa esprimono la capacità della organizzazione di adattarsi a contesti nuovi, assumendo comportamenti fondati eticamente, professionalmente adeguati, socialmente accettabili e sostenibili.</a:t>
            </a:r>
          </a:p>
          <a:p>
            <a:endParaRPr lang="it-IT" sz="1000" i="1" dirty="0" smtClean="0"/>
          </a:p>
          <a:p>
            <a:r>
              <a:rPr lang="it-IT" sz="2200" i="1" dirty="0" smtClean="0"/>
              <a:t>8. </a:t>
            </a:r>
            <a:r>
              <a:rPr lang="it-IT" sz="2200" b="1" i="1" dirty="0" smtClean="0"/>
              <a:t>Umanizzazione: </a:t>
            </a:r>
          </a:p>
          <a:p>
            <a:r>
              <a:rPr lang="it-IT" sz="2000" dirty="0" smtClean="0"/>
              <a:t>L’impegno a rendere i luoghi di assistenza e i programmi diagnostici e terapeutici  orientati quanto più possibile alla persona, considerata nella sua interezza fisica, sociale e psicologica è un impegno comune a tutte le strutture.</a:t>
            </a:r>
          </a:p>
        </p:txBody>
      </p:sp>
    </p:spTree>
    <p:extLst>
      <p:ext uri="{BB962C8B-B14F-4D97-AF65-F5344CB8AC3E}">
        <p14:creationId xmlns:p14="http://schemas.microsoft.com/office/powerpoint/2010/main" val="2433720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7944" y="449008"/>
            <a:ext cx="10683240" cy="748146"/>
          </a:xfrm>
        </p:spPr>
        <p:txBody>
          <a:bodyPr>
            <a:noAutofit/>
          </a:bodyPr>
          <a:lstStyle/>
          <a:p>
            <a:pPr lvl="0" algn="ctr">
              <a:spcBef>
                <a:spcPts val="1000"/>
              </a:spcBef>
            </a:pPr>
            <a:r>
              <a:rPr lang="it-IT" sz="2500" b="1" i="1" u="sng" dirty="0" smtClean="0">
                <a:solidFill>
                  <a:srgbClr val="5B9BD5">
                    <a:lumMod val="75000"/>
                  </a:srgbClr>
                </a:solidFill>
                <a:latin typeface="Calibri" panose="020F0502020204030204"/>
                <a:ea typeface="+mn-ea"/>
                <a:cs typeface="+mn-cs"/>
              </a:rPr>
              <a:t>Decreto </a:t>
            </a:r>
            <a:r>
              <a:rPr lang="it-IT" sz="2500" b="1" i="1" u="sng" dirty="0">
                <a:solidFill>
                  <a:srgbClr val="5B9BD5">
                    <a:lumMod val="75000"/>
                  </a:srgbClr>
                </a:solidFill>
                <a:latin typeface="Calibri" panose="020F0502020204030204"/>
                <a:ea typeface="+mn-ea"/>
                <a:cs typeface="+mn-cs"/>
              </a:rPr>
              <a:t>Legislativo n. 502 del 30 dicembre </a:t>
            </a:r>
            <a:r>
              <a:rPr lang="it-IT" sz="2500" b="1" i="1" u="sng" dirty="0" smtClean="0">
                <a:solidFill>
                  <a:srgbClr val="5B9BD5">
                    <a:lumMod val="75000"/>
                  </a:srgbClr>
                </a:solidFill>
                <a:latin typeface="Calibri" panose="020F0502020204030204"/>
                <a:ea typeface="+mn-ea"/>
                <a:cs typeface="+mn-cs"/>
              </a:rPr>
              <a:t>1992,</a:t>
            </a:r>
            <a:br>
              <a:rPr lang="it-IT" sz="2500" b="1" i="1" u="sng" dirty="0" smtClean="0">
                <a:solidFill>
                  <a:srgbClr val="5B9BD5">
                    <a:lumMod val="75000"/>
                  </a:srgbClr>
                </a:solidFill>
                <a:latin typeface="Calibri" panose="020F0502020204030204"/>
                <a:ea typeface="+mn-ea"/>
                <a:cs typeface="+mn-cs"/>
              </a:rPr>
            </a:br>
            <a:r>
              <a:rPr lang="it-IT" sz="2500" b="1" i="1" u="sng" dirty="0" smtClean="0">
                <a:solidFill>
                  <a:srgbClr val="5B9BD5">
                    <a:lumMod val="75000"/>
                  </a:srgbClr>
                </a:solidFill>
                <a:latin typeface="Calibri" panose="020F0502020204030204"/>
                <a:ea typeface="+mn-ea"/>
                <a:cs typeface="+mn-cs"/>
              </a:rPr>
              <a:t>come modificato dal Decreto Legislativo n. 229 del 19 giugno 1999, e </a:t>
            </a:r>
            <a:r>
              <a:rPr lang="it-IT" sz="2500" b="1" i="1" u="sng" dirty="0" err="1" smtClean="0">
                <a:solidFill>
                  <a:srgbClr val="5B9BD5">
                    <a:lumMod val="75000"/>
                  </a:srgbClr>
                </a:solidFill>
                <a:latin typeface="Calibri" panose="020F0502020204030204"/>
                <a:ea typeface="+mn-ea"/>
                <a:cs typeface="+mn-cs"/>
              </a:rPr>
              <a:t>smi</a:t>
            </a:r>
            <a:endParaRPr lang="it-IT" sz="2500" b="1" i="1" u="sng" dirty="0">
              <a:solidFill>
                <a:srgbClr val="5B9BD5">
                  <a:lumMod val="75000"/>
                </a:srgbClr>
              </a:solidFill>
              <a:latin typeface="Calibri" panose="020F0502020204030204"/>
              <a:ea typeface="+mn-ea"/>
              <a:cs typeface="+mn-cs"/>
            </a:endParaRPr>
          </a:p>
        </p:txBody>
      </p:sp>
      <p:sp>
        <p:nvSpPr>
          <p:cNvPr id="3" name="Segnaposto contenuto 2"/>
          <p:cNvSpPr>
            <a:spLocks noGrp="1"/>
          </p:cNvSpPr>
          <p:nvPr>
            <p:ph idx="1"/>
          </p:nvPr>
        </p:nvSpPr>
        <p:spPr>
          <a:xfrm>
            <a:off x="491319" y="1446662"/>
            <a:ext cx="11218460" cy="5104263"/>
          </a:xfrm>
        </p:spPr>
        <p:txBody>
          <a:bodyPr>
            <a:normAutofit fontScale="92500" lnSpcReduction="10000"/>
          </a:bodyPr>
          <a:lstStyle/>
          <a:p>
            <a:pPr algn="ctr">
              <a:buNone/>
            </a:pPr>
            <a:r>
              <a:rPr lang="it-IT" b="1" i="1" u="sng" dirty="0" smtClean="0">
                <a:solidFill>
                  <a:srgbClr val="FF0000"/>
                </a:solidFill>
              </a:rPr>
              <a:t>TITOLO II – PRESTAZIONI</a:t>
            </a:r>
          </a:p>
          <a:p>
            <a:pPr algn="ctr">
              <a:buNone/>
            </a:pPr>
            <a:r>
              <a:rPr lang="it-IT" b="1" i="1" u="sng" dirty="0" smtClean="0">
                <a:solidFill>
                  <a:srgbClr val="FF0000"/>
                </a:solidFill>
              </a:rPr>
              <a:t>Art. 8 Bis – Autorizzazione, Accreditamento e Accordi Contrattuali</a:t>
            </a:r>
          </a:p>
          <a:p>
            <a:pPr algn="ctr">
              <a:buNone/>
            </a:pPr>
            <a:r>
              <a:rPr lang="it-IT" b="1" i="1" u="sng" dirty="0" smtClean="0"/>
              <a:t>Comma 1</a:t>
            </a:r>
            <a:r>
              <a:rPr lang="it-IT" dirty="0" smtClean="0"/>
              <a:t>: Le Regioni debbono assicurare le prestazioni previste dai LEA avvalendosi dei presidi gestiti direttamente dalle ASL, delle Aziende Ospedaliere, delle Aziende Universitarie, dagli IRCCS nonché dei “soggetti” accreditati ai sensi dell’Art. 8 </a:t>
            </a:r>
            <a:r>
              <a:rPr lang="it-IT" dirty="0" err="1" smtClean="0"/>
              <a:t>quater</a:t>
            </a:r>
            <a:r>
              <a:rPr lang="it-IT" dirty="0" smtClean="0"/>
              <a:t>, nel rispetto degli accordi contrattuali di cui all’art. 8 </a:t>
            </a:r>
            <a:r>
              <a:rPr lang="it-IT" dirty="0" err="1" smtClean="0"/>
              <a:t>quinquies</a:t>
            </a:r>
            <a:r>
              <a:rPr lang="it-IT" dirty="0" smtClean="0"/>
              <a:t>;   </a:t>
            </a:r>
          </a:p>
          <a:p>
            <a:pPr algn="ctr">
              <a:buNone/>
            </a:pPr>
            <a:r>
              <a:rPr lang="it-IT" b="1" i="1" u="sng" dirty="0" smtClean="0"/>
              <a:t>Comma 2</a:t>
            </a:r>
            <a:r>
              <a:rPr lang="it-IT" dirty="0" smtClean="0"/>
              <a:t>: I cittadini esercitano la loro libera scelta del luogo di cura e dei professionisti nell’ambito dei soggetti accreditati con i quali siano stati definiti accordi contrattuali […];</a:t>
            </a:r>
          </a:p>
          <a:p>
            <a:pPr algn="ctr">
              <a:buNone/>
            </a:pPr>
            <a:r>
              <a:rPr lang="it-IT" b="1" i="1" u="sng" dirty="0" smtClean="0">
                <a:solidFill>
                  <a:srgbClr val="FF0000"/>
                </a:solidFill>
              </a:rPr>
              <a:t>Comma 3</a:t>
            </a:r>
            <a:r>
              <a:rPr lang="it-IT" dirty="0" smtClean="0">
                <a:solidFill>
                  <a:srgbClr val="FF0000"/>
                </a:solidFill>
              </a:rPr>
              <a:t>: La realizzazione di strutture sanitarie e socio-sanitarie, l’esercizio di attività sanitarie e socio-sanitarie, l’esercizio di attività sanitarie e socio-sanitarie per conto/a carico del SSN, sono subordinate, rispettivamente, al rilascio di </a:t>
            </a:r>
            <a:r>
              <a:rPr lang="it-IT" b="1" i="1" u="sng" dirty="0" smtClean="0">
                <a:solidFill>
                  <a:srgbClr val="FF0000"/>
                </a:solidFill>
              </a:rPr>
              <a:t>Autorizzazioni</a:t>
            </a:r>
            <a:r>
              <a:rPr lang="it-IT" dirty="0" smtClean="0">
                <a:solidFill>
                  <a:srgbClr val="FF0000"/>
                </a:solidFill>
              </a:rPr>
              <a:t> di cui all’art. 8 </a:t>
            </a:r>
            <a:r>
              <a:rPr lang="it-IT" dirty="0" err="1" smtClean="0">
                <a:solidFill>
                  <a:srgbClr val="FF0000"/>
                </a:solidFill>
              </a:rPr>
              <a:t>ter</a:t>
            </a:r>
            <a:r>
              <a:rPr lang="it-IT" dirty="0" smtClean="0">
                <a:solidFill>
                  <a:srgbClr val="FF0000"/>
                </a:solidFill>
              </a:rPr>
              <a:t>, dell’</a:t>
            </a:r>
            <a:r>
              <a:rPr lang="it-IT" b="1" i="1" u="sng" dirty="0" smtClean="0">
                <a:solidFill>
                  <a:srgbClr val="FF0000"/>
                </a:solidFill>
              </a:rPr>
              <a:t>Accreditamento</a:t>
            </a:r>
            <a:r>
              <a:rPr lang="it-IT" dirty="0" smtClean="0">
                <a:solidFill>
                  <a:srgbClr val="FF0000"/>
                </a:solidFill>
              </a:rPr>
              <a:t> istituzionale di cui all’art. 8 </a:t>
            </a:r>
            <a:r>
              <a:rPr lang="it-IT" dirty="0" err="1" smtClean="0">
                <a:solidFill>
                  <a:srgbClr val="FF0000"/>
                </a:solidFill>
              </a:rPr>
              <a:t>quater</a:t>
            </a:r>
            <a:r>
              <a:rPr lang="it-IT" dirty="0" smtClean="0">
                <a:solidFill>
                  <a:srgbClr val="FF0000"/>
                </a:solidFill>
              </a:rPr>
              <a:t> e alla stipula degli </a:t>
            </a:r>
            <a:r>
              <a:rPr lang="it-IT" b="1" i="1" u="sng" dirty="0" smtClean="0">
                <a:solidFill>
                  <a:srgbClr val="FF0000"/>
                </a:solidFill>
              </a:rPr>
              <a:t>Accordi contrattuali</a:t>
            </a:r>
            <a:r>
              <a:rPr lang="it-IT" dirty="0" smtClean="0">
                <a:solidFill>
                  <a:srgbClr val="FF0000"/>
                </a:solidFill>
              </a:rPr>
              <a:t> di cui all’art. 8 </a:t>
            </a:r>
            <a:r>
              <a:rPr lang="it-IT" dirty="0" err="1" smtClean="0">
                <a:solidFill>
                  <a:srgbClr val="FF0000"/>
                </a:solidFill>
              </a:rPr>
              <a:t>quinquies</a:t>
            </a:r>
            <a:r>
              <a:rPr lang="it-IT" dirty="0" smtClean="0">
                <a:solidFill>
                  <a:srgbClr val="FF0000"/>
                </a:solidFill>
              </a:rPr>
              <a:t>.  </a:t>
            </a:r>
          </a:p>
        </p:txBody>
      </p:sp>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1486028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3" name="Segnaposto contenuto 2"/>
          <p:cNvSpPr>
            <a:spLocks noGrp="1"/>
          </p:cNvSpPr>
          <p:nvPr>
            <p:ph idx="1"/>
          </p:nvPr>
        </p:nvSpPr>
        <p:spPr>
          <a:xfrm>
            <a:off x="476517" y="808193"/>
            <a:ext cx="11230377" cy="5425183"/>
          </a:xfrm>
        </p:spPr>
        <p:txBody>
          <a:bodyPr>
            <a:noAutofit/>
          </a:bodyPr>
          <a:lstStyle/>
          <a:p>
            <a:pPr algn="ctr">
              <a:buNone/>
            </a:pPr>
            <a:r>
              <a:rPr lang="it-IT" sz="2400" dirty="0" smtClean="0"/>
              <a:t> Ogni Fattore/Criterio di Qualità è declinato attraverso:</a:t>
            </a:r>
          </a:p>
          <a:p>
            <a:pPr algn="ctr">
              <a:spcBef>
                <a:spcPts val="0"/>
              </a:spcBef>
              <a:buNone/>
            </a:pPr>
            <a:r>
              <a:rPr lang="it-IT" sz="2400" b="1" i="1" u="sng" dirty="0" smtClean="0">
                <a:solidFill>
                  <a:srgbClr val="FF0000"/>
                </a:solidFill>
              </a:rPr>
              <a:t>uno o più </a:t>
            </a:r>
            <a:r>
              <a:rPr lang="it-IT" b="1" i="1" u="sng" dirty="0" smtClean="0">
                <a:solidFill>
                  <a:srgbClr val="FF0000"/>
                </a:solidFill>
              </a:rPr>
              <a:t>requisiti</a:t>
            </a:r>
            <a:r>
              <a:rPr lang="it-IT" sz="2400" b="1" i="1" u="sng" dirty="0" smtClean="0">
                <a:solidFill>
                  <a:srgbClr val="FF0000"/>
                </a:solidFill>
              </a:rPr>
              <a:t>, che descrivono l’obiettivo da raggiungere </a:t>
            </a:r>
          </a:p>
          <a:p>
            <a:pPr algn="ctr">
              <a:buNone/>
            </a:pPr>
            <a:endParaRPr lang="it-IT" sz="1000" b="1" i="1" u="sng" dirty="0"/>
          </a:p>
          <a:p>
            <a:pPr algn="ctr">
              <a:buNone/>
            </a:pPr>
            <a:r>
              <a:rPr lang="it-IT" sz="2400" dirty="0" smtClean="0"/>
              <a:t>Per ogni requisito viene indicato </a:t>
            </a:r>
          </a:p>
          <a:p>
            <a:pPr algn="ctr">
              <a:spcBef>
                <a:spcPts val="0"/>
              </a:spcBef>
              <a:buNone/>
            </a:pPr>
            <a:r>
              <a:rPr lang="it-IT" sz="2400" b="1" i="1" u="sng" dirty="0" smtClean="0">
                <a:solidFill>
                  <a:srgbClr val="FF0000"/>
                </a:solidFill>
              </a:rPr>
              <a:t>il </a:t>
            </a:r>
            <a:r>
              <a:rPr lang="it-IT" b="1" i="1" u="sng" dirty="0" smtClean="0">
                <a:solidFill>
                  <a:srgbClr val="FF0000"/>
                </a:solidFill>
              </a:rPr>
              <a:t>Campo d’applicazione</a:t>
            </a:r>
            <a:r>
              <a:rPr lang="it-IT" sz="2400" b="1" i="1" u="sng" dirty="0" smtClean="0">
                <a:solidFill>
                  <a:srgbClr val="FF0000"/>
                </a:solidFill>
              </a:rPr>
              <a:t>, </a:t>
            </a:r>
          </a:p>
          <a:p>
            <a:pPr algn="ctr">
              <a:spcBef>
                <a:spcPts val="0"/>
              </a:spcBef>
              <a:buNone/>
            </a:pPr>
            <a:r>
              <a:rPr lang="it-IT" sz="2400" b="1" i="1" u="sng" dirty="0" smtClean="0">
                <a:solidFill>
                  <a:srgbClr val="FF0000"/>
                </a:solidFill>
              </a:rPr>
              <a:t>livello dell’organizzazione che deve provvedere </a:t>
            </a:r>
          </a:p>
          <a:p>
            <a:pPr algn="ctr">
              <a:spcBef>
                <a:spcPts val="0"/>
              </a:spcBef>
              <a:buNone/>
            </a:pPr>
            <a:r>
              <a:rPr lang="it-IT" sz="2400" b="1" i="1" u="sng" dirty="0" smtClean="0">
                <a:solidFill>
                  <a:srgbClr val="FF0000"/>
                </a:solidFill>
              </a:rPr>
              <a:t>a implementarlo e a soddisfarlo</a:t>
            </a:r>
            <a:endParaRPr lang="it-IT" sz="2400" b="1" i="1" u="sng" dirty="0"/>
          </a:p>
          <a:p>
            <a:pPr algn="ctr">
              <a:buNone/>
            </a:pPr>
            <a:endParaRPr lang="it-IT" sz="1000" dirty="0" smtClean="0"/>
          </a:p>
          <a:p>
            <a:pPr algn="ctr">
              <a:buNone/>
            </a:pPr>
            <a:r>
              <a:rPr lang="it-IT" sz="2400" dirty="0" smtClean="0"/>
              <a:t>Ad ogni requisito sono attribuiti dei livelli </a:t>
            </a:r>
            <a:r>
              <a:rPr lang="it-IT" sz="2400" dirty="0"/>
              <a:t>di </a:t>
            </a:r>
            <a:r>
              <a:rPr lang="it-IT" sz="2400" dirty="0" err="1" smtClean="0"/>
              <a:t>compliance</a:t>
            </a:r>
            <a:r>
              <a:rPr lang="it-IT" sz="2400" dirty="0" smtClean="0"/>
              <a:t>, infatti</a:t>
            </a:r>
          </a:p>
          <a:p>
            <a:pPr algn="ctr">
              <a:spcBef>
                <a:spcPts val="0"/>
              </a:spcBef>
              <a:buNone/>
            </a:pPr>
            <a:r>
              <a:rPr lang="it-IT" sz="2400" b="1" i="1" u="sng" dirty="0" smtClean="0">
                <a:solidFill>
                  <a:srgbClr val="FF0000"/>
                </a:solidFill>
              </a:rPr>
              <a:t>ai </a:t>
            </a:r>
            <a:r>
              <a:rPr lang="it-IT" sz="2400" b="1" i="1" u="sng" dirty="0">
                <a:solidFill>
                  <a:srgbClr val="FF0000"/>
                </a:solidFill>
              </a:rPr>
              <a:t>fini della </a:t>
            </a:r>
            <a:r>
              <a:rPr lang="it-IT" sz="2400" b="1" i="1" u="sng" dirty="0" smtClean="0">
                <a:solidFill>
                  <a:srgbClr val="FF0000"/>
                </a:solidFill>
              </a:rPr>
              <a:t>valutazione dell’adesione, </a:t>
            </a:r>
          </a:p>
          <a:p>
            <a:pPr algn="ctr">
              <a:spcBef>
                <a:spcPts val="0"/>
              </a:spcBef>
              <a:buNone/>
            </a:pPr>
            <a:r>
              <a:rPr lang="it-IT" sz="2400" b="1" i="1" u="sng" dirty="0" smtClean="0">
                <a:solidFill>
                  <a:srgbClr val="FF0000"/>
                </a:solidFill>
              </a:rPr>
              <a:t>ad ogni requisito sono attribuite delle </a:t>
            </a:r>
            <a:r>
              <a:rPr lang="it-IT" b="1" i="1" u="sng" dirty="0" smtClean="0">
                <a:solidFill>
                  <a:srgbClr val="FF0000"/>
                </a:solidFill>
              </a:rPr>
              <a:t>evidenze</a:t>
            </a:r>
          </a:p>
          <a:p>
            <a:pPr algn="ctr">
              <a:spcBef>
                <a:spcPts val="0"/>
              </a:spcBef>
              <a:buNone/>
            </a:pPr>
            <a:r>
              <a:rPr lang="it-IT" sz="2400" b="1" i="1" u="sng" dirty="0" smtClean="0">
                <a:solidFill>
                  <a:srgbClr val="FF0000"/>
                </a:solidFill>
              </a:rPr>
              <a:t>che </a:t>
            </a:r>
            <a:r>
              <a:rPr lang="it-IT" sz="2400" b="1" i="1" u="sng" dirty="0">
                <a:solidFill>
                  <a:srgbClr val="FF0000"/>
                </a:solidFill>
              </a:rPr>
              <a:t>possono essere attinenti </a:t>
            </a:r>
            <a:r>
              <a:rPr lang="it-IT" sz="2400" b="1" i="1" u="sng" dirty="0" smtClean="0">
                <a:solidFill>
                  <a:srgbClr val="FF0000"/>
                </a:solidFill>
              </a:rPr>
              <a:t> al processo</a:t>
            </a:r>
          </a:p>
          <a:p>
            <a:pPr algn="ctr">
              <a:spcBef>
                <a:spcPts val="0"/>
              </a:spcBef>
              <a:buNone/>
            </a:pPr>
            <a:r>
              <a:rPr lang="it-IT" sz="2400" b="1" i="1" u="sng" dirty="0" smtClean="0">
                <a:solidFill>
                  <a:srgbClr val="FF0000"/>
                </a:solidFill>
              </a:rPr>
              <a:t>(</a:t>
            </a:r>
            <a:r>
              <a:rPr lang="it-IT" sz="2400" b="1" i="1" u="sng" dirty="0">
                <a:solidFill>
                  <a:srgbClr val="FF0000"/>
                </a:solidFill>
              </a:rPr>
              <a:t>focalizzate sul modo in cui si realizza una certa attività) </a:t>
            </a:r>
            <a:endParaRPr lang="it-IT" sz="2400" b="1" i="1" u="sng" dirty="0" smtClean="0">
              <a:solidFill>
                <a:srgbClr val="FF0000"/>
              </a:solidFill>
            </a:endParaRPr>
          </a:p>
          <a:p>
            <a:pPr algn="ctr">
              <a:spcBef>
                <a:spcPts val="0"/>
              </a:spcBef>
              <a:buNone/>
            </a:pPr>
            <a:r>
              <a:rPr lang="it-IT" sz="2400" b="1" i="1" u="sng" dirty="0" smtClean="0">
                <a:solidFill>
                  <a:srgbClr val="FF0000"/>
                </a:solidFill>
              </a:rPr>
              <a:t>oppure </a:t>
            </a:r>
            <a:r>
              <a:rPr lang="it-IT" sz="2400" b="1" i="1" u="sng" dirty="0">
                <a:solidFill>
                  <a:srgbClr val="FF0000"/>
                </a:solidFill>
              </a:rPr>
              <a:t>all’esito </a:t>
            </a:r>
            <a:endParaRPr lang="it-IT" sz="2400" b="1" i="1" u="sng" dirty="0" smtClean="0">
              <a:solidFill>
                <a:srgbClr val="FF0000"/>
              </a:solidFill>
            </a:endParaRPr>
          </a:p>
          <a:p>
            <a:pPr algn="ctr">
              <a:spcBef>
                <a:spcPts val="0"/>
              </a:spcBef>
              <a:buNone/>
            </a:pPr>
            <a:r>
              <a:rPr lang="it-IT" sz="2400" b="1" i="1" u="sng" dirty="0" smtClean="0">
                <a:solidFill>
                  <a:srgbClr val="FF0000"/>
                </a:solidFill>
              </a:rPr>
              <a:t>(</a:t>
            </a:r>
            <a:r>
              <a:rPr lang="it-IT" sz="2400" b="1" i="1" u="sng" dirty="0">
                <a:solidFill>
                  <a:srgbClr val="FF0000"/>
                </a:solidFill>
              </a:rPr>
              <a:t>focalizzate sul risultato che si ottiene</a:t>
            </a:r>
            <a:r>
              <a:rPr lang="it-IT" sz="2400" b="1" i="1" u="sng" dirty="0" smtClean="0">
                <a:solidFill>
                  <a:srgbClr val="FF0000"/>
                </a:solidFill>
              </a:rPr>
              <a:t>)</a:t>
            </a:r>
            <a:endParaRPr lang="it-IT" sz="2400" b="1" i="1" u="sng" dirty="0">
              <a:solidFill>
                <a:srgbClr val="FF0000"/>
              </a:solidFill>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2433720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2" name="Titolo 1"/>
          <p:cNvSpPr>
            <a:spLocks noGrp="1"/>
          </p:cNvSpPr>
          <p:nvPr>
            <p:ph type="title"/>
          </p:nvPr>
        </p:nvSpPr>
        <p:spPr>
          <a:xfrm>
            <a:off x="2602608" y="421140"/>
            <a:ext cx="6850487" cy="454624"/>
          </a:xfrm>
        </p:spPr>
        <p:txBody>
          <a:bodyPr>
            <a:normAutofit/>
          </a:bodyPr>
          <a:lstStyle/>
          <a:p>
            <a:pPr lvl="0" algn="ctr">
              <a:spcBef>
                <a:spcPts val="1000"/>
              </a:spcBef>
            </a:pPr>
            <a:r>
              <a:rPr lang="it-IT" sz="2500" b="1" dirty="0" smtClean="0">
                <a:solidFill>
                  <a:srgbClr val="5B9BD5">
                    <a:lumMod val="75000"/>
                  </a:srgbClr>
                </a:solidFill>
                <a:latin typeface="Calibri" panose="020F0502020204030204"/>
                <a:ea typeface="+mn-ea"/>
                <a:cs typeface="+mn-cs"/>
              </a:rPr>
              <a:t>I REQUISITI</a:t>
            </a: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pic>
        <p:nvPicPr>
          <p:cNvPr id="6" name="Immagine 5"/>
          <p:cNvPicPr>
            <a:picLocks noChangeAspect="1"/>
          </p:cNvPicPr>
          <p:nvPr/>
        </p:nvPicPr>
        <p:blipFill>
          <a:blip r:embed="rId4"/>
          <a:stretch>
            <a:fillRect/>
          </a:stretch>
        </p:blipFill>
        <p:spPr>
          <a:xfrm>
            <a:off x="7083662" y="3391968"/>
            <a:ext cx="4082321" cy="2860971"/>
          </a:xfrm>
          <a:prstGeom prst="rect">
            <a:avLst/>
          </a:prstGeom>
        </p:spPr>
      </p:pic>
      <p:sp>
        <p:nvSpPr>
          <p:cNvPr id="7" name="Rettangolo 6"/>
          <p:cNvSpPr/>
          <p:nvPr/>
        </p:nvSpPr>
        <p:spPr>
          <a:xfrm>
            <a:off x="489395" y="1050522"/>
            <a:ext cx="11397803" cy="5170646"/>
          </a:xfrm>
          <a:prstGeom prst="rect">
            <a:avLst/>
          </a:prstGeom>
        </p:spPr>
        <p:txBody>
          <a:bodyPr wrap="square">
            <a:spAutoFit/>
          </a:bodyPr>
          <a:lstStyle/>
          <a:p>
            <a:r>
              <a:rPr lang="it-IT" sz="2200" dirty="0" smtClean="0"/>
              <a:t>Il Manuale propone </a:t>
            </a:r>
            <a:r>
              <a:rPr lang="it-IT" sz="2200" b="1" i="1" u="sng" dirty="0" smtClean="0"/>
              <a:t>requisiti volutamente generici </a:t>
            </a:r>
            <a:r>
              <a:rPr lang="it-IT" sz="2200" dirty="0" smtClean="0"/>
              <a:t>per consentire l’interpretazione degli stessi da parte di ogni tipologia di struttura; ogni organizzazione implementerà i requisiti secondo le proprie necessità e nel modo che meglio si adatta alle modalità con cui eroga prestazioni. </a:t>
            </a:r>
          </a:p>
          <a:p>
            <a:r>
              <a:rPr lang="it-IT" sz="2200" dirty="0" smtClean="0"/>
              <a:t>Per il soddisfacimento dei requisiti risulta importante che le strutture siano in grado di dimostrare in che modo soddisfano l’obiettivo e lo scopo del requisito e che siano in grado di </a:t>
            </a:r>
            <a:r>
              <a:rPr lang="it-IT" sz="2200" b="1" i="1" u="sng" dirty="0" smtClean="0"/>
              <a:t>dare evidenza del soddisfacimento del requisito</a:t>
            </a:r>
            <a:r>
              <a:rPr lang="it-IT" sz="2200" dirty="0" smtClean="0"/>
              <a:t>.</a:t>
            </a:r>
          </a:p>
          <a:p>
            <a:endParaRPr lang="it-IT" sz="2200" dirty="0" smtClean="0"/>
          </a:p>
          <a:p>
            <a:endParaRPr lang="it-IT" sz="2200" dirty="0" smtClean="0"/>
          </a:p>
          <a:p>
            <a:r>
              <a:rPr lang="it-IT" sz="2200" dirty="0" smtClean="0"/>
              <a:t>Ciascun requisito, a sua volta, è declinato in 4 fasi, </a:t>
            </a:r>
          </a:p>
          <a:p>
            <a:r>
              <a:rPr lang="it-IT" sz="2200" dirty="0" smtClean="0"/>
              <a:t>secondo la </a:t>
            </a:r>
            <a:r>
              <a:rPr lang="it-IT" sz="2200" b="1" i="1" u="sng" dirty="0" smtClean="0"/>
              <a:t>logica del ciclo di </a:t>
            </a:r>
            <a:r>
              <a:rPr lang="it-IT" sz="2200" b="1" i="1" u="sng" dirty="0" err="1" smtClean="0"/>
              <a:t>Deming</a:t>
            </a:r>
            <a:r>
              <a:rPr lang="it-IT" sz="2200" dirty="0" smtClean="0"/>
              <a:t>:</a:t>
            </a:r>
          </a:p>
          <a:p>
            <a:pPr>
              <a:buFontTx/>
              <a:buChar char="-"/>
            </a:pPr>
            <a:r>
              <a:rPr lang="it-IT" sz="2200" dirty="0" smtClean="0"/>
              <a:t> </a:t>
            </a:r>
            <a:r>
              <a:rPr lang="it-IT" sz="2200" b="1" i="1" dirty="0" smtClean="0"/>
              <a:t>Fase 1 (</a:t>
            </a:r>
            <a:r>
              <a:rPr lang="it-IT" sz="2200" b="1" i="1" dirty="0" err="1" smtClean="0"/>
              <a:t>Plan</a:t>
            </a:r>
            <a:r>
              <a:rPr lang="it-IT" sz="2200" b="1" i="1" dirty="0" smtClean="0"/>
              <a:t>)</a:t>
            </a:r>
            <a:r>
              <a:rPr lang="it-IT" sz="2200" i="1" dirty="0" smtClean="0"/>
              <a:t> - Documenti di indirizzo e pianificazione;</a:t>
            </a:r>
          </a:p>
          <a:p>
            <a:pPr>
              <a:buFontTx/>
              <a:buChar char="-"/>
            </a:pPr>
            <a:r>
              <a:rPr lang="it-IT" sz="2200" i="1" dirty="0" smtClean="0"/>
              <a:t> </a:t>
            </a:r>
            <a:r>
              <a:rPr lang="it-IT" sz="2200" b="1" i="1" dirty="0" smtClean="0"/>
              <a:t>Fase 2 (Do) </a:t>
            </a:r>
            <a:r>
              <a:rPr lang="it-IT" sz="2200" i="1" dirty="0" smtClean="0"/>
              <a:t>- Implementazione;</a:t>
            </a:r>
          </a:p>
          <a:p>
            <a:pPr>
              <a:buFontTx/>
              <a:buChar char="-"/>
            </a:pPr>
            <a:r>
              <a:rPr lang="it-IT" sz="2200" i="1" dirty="0" smtClean="0"/>
              <a:t> </a:t>
            </a:r>
            <a:r>
              <a:rPr lang="it-IT" sz="2200" b="1" i="1" dirty="0" smtClean="0"/>
              <a:t>Fase3 (</a:t>
            </a:r>
            <a:r>
              <a:rPr lang="it-IT" sz="2200" b="1" i="1" dirty="0" err="1" smtClean="0"/>
              <a:t>Check</a:t>
            </a:r>
            <a:r>
              <a:rPr lang="it-IT" sz="2200" b="1" i="1" dirty="0" smtClean="0"/>
              <a:t>) </a:t>
            </a:r>
            <a:r>
              <a:rPr lang="it-IT" sz="2200" i="1" dirty="0" smtClean="0"/>
              <a:t>- Monitoraggio; </a:t>
            </a:r>
          </a:p>
          <a:p>
            <a:pPr>
              <a:buFontTx/>
              <a:buChar char="-"/>
            </a:pPr>
            <a:r>
              <a:rPr lang="it-IT" sz="2200" i="1" dirty="0" smtClean="0"/>
              <a:t> </a:t>
            </a:r>
            <a:r>
              <a:rPr lang="it-IT" sz="2200" b="1" i="1" dirty="0" smtClean="0"/>
              <a:t>Fase4 (</a:t>
            </a:r>
            <a:r>
              <a:rPr lang="it-IT" sz="2200" b="1" i="1" dirty="0" err="1" smtClean="0"/>
              <a:t>Act</a:t>
            </a:r>
            <a:r>
              <a:rPr lang="it-IT" sz="2200" b="1" i="1" dirty="0" smtClean="0"/>
              <a:t>) </a:t>
            </a:r>
            <a:r>
              <a:rPr lang="it-IT" sz="2200" i="1" dirty="0" smtClean="0"/>
              <a:t>- Miglioramento della qualità. </a:t>
            </a:r>
          </a:p>
          <a:p>
            <a:endParaRPr lang="it-IT" sz="2200" dirty="0" smtClean="0"/>
          </a:p>
        </p:txBody>
      </p:sp>
    </p:spTree>
    <p:extLst>
      <p:ext uri="{BB962C8B-B14F-4D97-AF65-F5344CB8AC3E}">
        <p14:creationId xmlns:p14="http://schemas.microsoft.com/office/powerpoint/2010/main" val="2433720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09093" y="552031"/>
            <a:ext cx="11578107" cy="6001643"/>
          </a:xfrm>
          <a:prstGeom prst="rect">
            <a:avLst/>
          </a:prstGeom>
        </p:spPr>
        <p:txBody>
          <a:bodyPr wrap="square">
            <a:spAutoFit/>
          </a:bodyPr>
          <a:lstStyle/>
          <a:p>
            <a:r>
              <a:rPr lang="it-IT" sz="2400" b="1" i="1" dirty="0" smtClean="0">
                <a:solidFill>
                  <a:srgbClr val="FF0000"/>
                </a:solidFill>
              </a:rPr>
              <a:t>Fase 1 (</a:t>
            </a:r>
            <a:r>
              <a:rPr lang="it-IT" sz="2400" b="1" i="1" dirty="0" err="1" smtClean="0">
                <a:solidFill>
                  <a:srgbClr val="FF0000"/>
                </a:solidFill>
              </a:rPr>
              <a:t>Plan</a:t>
            </a:r>
            <a:r>
              <a:rPr lang="it-IT" sz="2400" b="1" i="1" dirty="0" smtClean="0">
                <a:solidFill>
                  <a:srgbClr val="FF0000"/>
                </a:solidFill>
              </a:rPr>
              <a:t>) </a:t>
            </a:r>
            <a:r>
              <a:rPr lang="it-IT" sz="2400" b="1" dirty="0" smtClean="0">
                <a:solidFill>
                  <a:srgbClr val="FF0000"/>
                </a:solidFill>
              </a:rPr>
              <a:t>- Documenti di indirizzo e pianificazione:</a:t>
            </a:r>
            <a:r>
              <a:rPr lang="it-IT" sz="2400" b="1" dirty="0" smtClean="0"/>
              <a:t> i piani, le politiche, le linee guide e altri documenti di indirizzo richiesti debbono essere presenti e rispettare nel contenuto quanto previsto dai requisiti per l’accreditamento. </a:t>
            </a:r>
          </a:p>
          <a:p>
            <a:r>
              <a:rPr lang="it-IT" sz="2400" dirty="0" smtClean="0"/>
              <a:t>A tal proposito, alcuni requisiti richiedono che l’intera struttura abbia un ‘unico </a:t>
            </a:r>
            <a:r>
              <a:rPr lang="it-IT" sz="2400" dirty="0" err="1" smtClean="0"/>
              <a:t>processo’</a:t>
            </a:r>
            <a:r>
              <a:rPr lang="it-IT" sz="2400" dirty="0" smtClean="0"/>
              <a:t> per una specifica attività in tal caso i documenti debbono essere definiti a livello aziendale mentre in altri casi è necessario definire i documenti a livello di singola articolazione organizzativa, tipicamente l’Unità Operativa Complessa, coinvolta nella cura del paziente.</a:t>
            </a:r>
          </a:p>
          <a:p>
            <a:endParaRPr lang="it-IT" sz="2400" dirty="0" smtClean="0"/>
          </a:p>
          <a:p>
            <a:pPr algn="ctr"/>
            <a:r>
              <a:rPr lang="it-IT" sz="2400" dirty="0" smtClean="0"/>
              <a:t>La fase 1 richiede la presenza e i contenuti dei documenti di indirizzo e pianificazione.  Questi possono essere la missione, le politiche, i piani o le linee guida, le istruzioni o le checklist a seconda del campo di applicazione del requisito. </a:t>
            </a:r>
          </a:p>
          <a:p>
            <a:pPr algn="ctr"/>
            <a:r>
              <a:rPr lang="it-IT" sz="2400" i="1" dirty="0" smtClean="0"/>
              <a:t>La responsabilità è identificata dalla Direzione</a:t>
            </a:r>
            <a:r>
              <a:rPr lang="it-IT" sz="2400" dirty="0" smtClean="0"/>
              <a:t>.</a:t>
            </a:r>
          </a:p>
          <a:p>
            <a:pPr algn="ctr"/>
            <a:endParaRPr lang="it-IT" sz="2400" i="1" dirty="0" smtClean="0"/>
          </a:p>
          <a:p>
            <a:pPr algn="ctr"/>
            <a:r>
              <a:rPr lang="it-IT" sz="2400" i="1" u="sng" dirty="0" smtClean="0"/>
              <a:t>Definire una politica, organizzare un’attività, definire un piano delle attività, ecc.</a:t>
            </a:r>
          </a:p>
          <a:p>
            <a:pPr algn="ctr"/>
            <a:endParaRPr lang="it-IT" sz="2400" dirty="0" smtClean="0"/>
          </a:p>
          <a:p>
            <a:endParaRPr lang="it-IT"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09093" y="500515"/>
            <a:ext cx="11578107" cy="5416868"/>
          </a:xfrm>
          <a:prstGeom prst="rect">
            <a:avLst/>
          </a:prstGeom>
        </p:spPr>
        <p:txBody>
          <a:bodyPr wrap="square">
            <a:spAutoFit/>
          </a:bodyPr>
          <a:lstStyle/>
          <a:p>
            <a:r>
              <a:rPr lang="it-IT" sz="2400" b="1" dirty="0" smtClean="0">
                <a:solidFill>
                  <a:srgbClr val="FF0000"/>
                </a:solidFill>
              </a:rPr>
              <a:t>Fase 2 (Do) – Implementazione:</a:t>
            </a:r>
            <a:r>
              <a:rPr lang="it-IT" sz="2400" b="1" dirty="0" smtClean="0"/>
              <a:t> la valutazione del soddisfacimento dei requisiti previsti da questa fase viene effettuata attraverso, in particolare, l’osservazione sul campo, interviste o la valutazione delle cartelle cliniche dei pazienti, dei dati e di altri documenti. </a:t>
            </a:r>
          </a:p>
          <a:p>
            <a:r>
              <a:rPr lang="it-IT" sz="2400" dirty="0" smtClean="0"/>
              <a:t>Tuttavia, se per il loro volume e la dispersione all’interno dell’organizzazione, non è possibile esaminare tutte le evidenze disponibili, in sede di verifica, si può ricorrere al campionamento per la valutazione delle evidenze (deve essere effettuato con criteri statistici, tali da individuare un campione rappresentativo della realtà organizzativa</a:t>
            </a:r>
          </a:p>
          <a:p>
            <a:r>
              <a:rPr lang="it-IT" sz="2400" dirty="0" smtClean="0"/>
              <a:t>esaminata).</a:t>
            </a:r>
          </a:p>
          <a:p>
            <a:endParaRPr lang="it-IT" sz="1000" dirty="0" smtClean="0"/>
          </a:p>
          <a:p>
            <a:pPr algn="ctr"/>
            <a:r>
              <a:rPr lang="it-IT" sz="2400" dirty="0" smtClean="0"/>
              <a:t>La fase 2 richiede la conoscenza, la consapevolezza e l’implementazione di quanto progettato, pianificato e identificato nella fase precedente </a:t>
            </a:r>
          </a:p>
          <a:p>
            <a:pPr algn="ctr"/>
            <a:r>
              <a:rPr lang="it-IT" sz="2400" dirty="0" smtClean="0"/>
              <a:t>sia da parte della Direzione che del personale.</a:t>
            </a:r>
          </a:p>
          <a:p>
            <a:pPr algn="ctr"/>
            <a:endParaRPr lang="it-IT" sz="2400" dirty="0" smtClean="0"/>
          </a:p>
          <a:p>
            <a:pPr algn="ctr"/>
            <a:r>
              <a:rPr lang="it-IT" sz="2400" i="1" u="sng" dirty="0" smtClean="0"/>
              <a:t>Realizzare un’attività, rispettare le esigenze e i bisogni del cittadino/ paziente, mettere in atto un piano delle attività, formare, educare, sensibilizzare, ecc.</a:t>
            </a:r>
            <a:endParaRPr lang="it-IT" sz="2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73488" y="332677"/>
            <a:ext cx="11475076" cy="6155531"/>
          </a:xfrm>
          <a:prstGeom prst="rect">
            <a:avLst/>
          </a:prstGeom>
        </p:spPr>
        <p:txBody>
          <a:bodyPr wrap="square">
            <a:spAutoFit/>
          </a:bodyPr>
          <a:lstStyle/>
          <a:p>
            <a:r>
              <a:rPr lang="it-IT" sz="2400" b="1" dirty="0" smtClean="0">
                <a:solidFill>
                  <a:srgbClr val="FF0000"/>
                </a:solidFill>
              </a:rPr>
              <a:t>Fase3 (</a:t>
            </a:r>
            <a:r>
              <a:rPr lang="it-IT" sz="2400" b="1" dirty="0" err="1" smtClean="0">
                <a:solidFill>
                  <a:srgbClr val="FF0000"/>
                </a:solidFill>
              </a:rPr>
              <a:t>Check</a:t>
            </a:r>
            <a:r>
              <a:rPr lang="it-IT" sz="2400" b="1" dirty="0" smtClean="0">
                <a:solidFill>
                  <a:srgbClr val="FF0000"/>
                </a:solidFill>
              </a:rPr>
              <a:t>) – Monitoraggio:</a:t>
            </a:r>
            <a:r>
              <a:rPr lang="it-IT" sz="2400" b="1" dirty="0" smtClean="0"/>
              <a:t> nessuna attività può essere migliorata se non si misurano i risultati. Per il soddisfacimento di tali evidenze sono richiesti i risultati documentati derivanti dal monitoraggio della qualità e della sicurezza delle attività definite nelle fasi precedenti. </a:t>
            </a:r>
          </a:p>
          <a:p>
            <a:r>
              <a:rPr lang="it-IT" sz="2400" dirty="0" smtClean="0"/>
              <a:t>Per migliorare le attività è necessario raccogliere dati e informazioni, ed analizzare le condizioni che eventualmente hanno determinato livelli di adeguatezza o di performance non soddisfacenti. Alcuni dati possono essere raccolti a livello di sistema, in altri casi il monitoraggio dei dati può essere effettuato nell’ambito della singola Unità Operativa Complessa attraverso l’analisi ad esempio della cartella clinica. Il monitoraggio sistematico dei dati effettuato dalla struttura, laddove non specificato, non è da effettuarsi in continuo ma sulla base di un campione rappresentativo del processo da analizzare. Se non sono presenti specifici riferimenti circa la frequenza, è la struttura stessa a definirla.</a:t>
            </a:r>
          </a:p>
          <a:p>
            <a:endParaRPr lang="it-IT" sz="2400" dirty="0" smtClean="0"/>
          </a:p>
          <a:p>
            <a:pPr algn="ctr"/>
            <a:r>
              <a:rPr lang="it-IT" sz="2400" dirty="0" smtClean="0"/>
              <a:t>La fase 3 richiede che i risultati dell’implementazione delle evidenze</a:t>
            </a:r>
          </a:p>
          <a:p>
            <a:pPr algn="ctr"/>
            <a:r>
              <a:rPr lang="it-IT" sz="2400" dirty="0" smtClean="0"/>
              <a:t>delle fasi precedenti siano documentati.</a:t>
            </a:r>
          </a:p>
          <a:p>
            <a:pPr algn="ctr"/>
            <a:r>
              <a:rPr lang="it-IT" sz="2400" i="1" u="sng" dirty="0" smtClean="0"/>
              <a:t>Monitorare un’attività, valutare l’efficacia delle azioni ecc</a:t>
            </a:r>
            <a:endParaRPr lang="it-IT" sz="2400" u="sng"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73488" y="500104"/>
            <a:ext cx="11475076" cy="4154984"/>
          </a:xfrm>
          <a:prstGeom prst="rect">
            <a:avLst/>
          </a:prstGeom>
        </p:spPr>
        <p:txBody>
          <a:bodyPr wrap="square">
            <a:spAutoFit/>
          </a:bodyPr>
          <a:lstStyle/>
          <a:p>
            <a:r>
              <a:rPr lang="it-IT" sz="2400" b="1" dirty="0" smtClean="0">
                <a:solidFill>
                  <a:srgbClr val="FF0000"/>
                </a:solidFill>
              </a:rPr>
              <a:t>Fase4 (</a:t>
            </a:r>
            <a:r>
              <a:rPr lang="it-IT" sz="2400" b="1" dirty="0" err="1" smtClean="0">
                <a:solidFill>
                  <a:srgbClr val="FF0000"/>
                </a:solidFill>
              </a:rPr>
              <a:t>Act</a:t>
            </a:r>
            <a:r>
              <a:rPr lang="it-IT" sz="2400" b="1" dirty="0" smtClean="0">
                <a:solidFill>
                  <a:srgbClr val="FF0000"/>
                </a:solidFill>
              </a:rPr>
              <a:t>) - Miglioramento della qualità:</a:t>
            </a:r>
            <a:r>
              <a:rPr lang="it-IT" sz="2400" b="1" dirty="0" smtClean="0"/>
              <a:t> le evidenze previste da tale fase prevedono che l’organizzazione documenti la valutazione e l’analisi dei dati e delle informazioni al fine di definire le priorità per l’implementazione di specifiche iniziative atte a migliorare la qualità e la sicurezza dell’organizzazione.</a:t>
            </a:r>
          </a:p>
          <a:p>
            <a:endParaRPr lang="it-IT" sz="2400" b="1" dirty="0" smtClean="0"/>
          </a:p>
          <a:p>
            <a:pPr algn="ctr"/>
            <a:r>
              <a:rPr lang="it-IT" sz="2400" u="sng" dirty="0" smtClean="0"/>
              <a:t>La fase 4 presuppone che i dati raccolti in base alle evidenze definite nella fase 3 siano analizzati e valutati e, sulla base di questi, vengano definite le priorità, pianificate e implementate opportune iniziative/ attività per il miglioramento della sicurezza e della qualità delle strutture, dei processi e degli esiti.</a:t>
            </a:r>
          </a:p>
          <a:p>
            <a:pPr algn="ctr"/>
            <a:endParaRPr lang="it-IT" sz="2400" i="1" dirty="0" smtClean="0"/>
          </a:p>
          <a:p>
            <a:pPr algn="ctr"/>
            <a:r>
              <a:rPr lang="it-IT" sz="2400" i="1" dirty="0" smtClean="0"/>
              <a:t>Mettere in opera azioni di miglioramento, ecc.</a:t>
            </a:r>
            <a:endParaRPr lang="it-IT" sz="2400"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40913" y="243145"/>
            <a:ext cx="11204619" cy="6370975"/>
          </a:xfrm>
          <a:prstGeom prst="rect">
            <a:avLst/>
          </a:prstGeom>
        </p:spPr>
        <p:txBody>
          <a:bodyPr wrap="square">
            <a:spAutoFit/>
          </a:bodyPr>
          <a:lstStyle/>
          <a:p>
            <a:pPr algn="ctr"/>
            <a:r>
              <a:rPr lang="it-IT" sz="2400" b="1" i="1" u="sng" dirty="0" smtClean="0">
                <a:solidFill>
                  <a:srgbClr val="FF0000"/>
                </a:solidFill>
              </a:rPr>
              <a:t>Le verifiche di accreditamento</a:t>
            </a:r>
          </a:p>
          <a:p>
            <a:pPr algn="ctr"/>
            <a:r>
              <a:rPr lang="it-IT" sz="2400" dirty="0" smtClean="0"/>
              <a:t>La verifica sul campo varia nel numero di giorni e nel numero di valutatori a seconda delle dimensioni e della complessità della struttura. La valutazione, relativa alla verifica sul campo dell’adesione ai requisiti, sarà condotta da un </a:t>
            </a:r>
            <a:r>
              <a:rPr lang="it-IT" sz="2400" b="1" u="sng" dirty="0" smtClean="0"/>
              <a:t>team di valutatori</a:t>
            </a:r>
            <a:r>
              <a:rPr lang="it-IT" sz="2400" dirty="0" smtClean="0"/>
              <a:t>, appositamente formati, che garantiscono una specifica competenza tecnica e per i quali siano posti in essere condizioni tali da </a:t>
            </a:r>
            <a:r>
              <a:rPr lang="it-IT" sz="2400" b="1" u="sng" dirty="0" smtClean="0"/>
              <a:t>assicurare imparzialità e trasparenza </a:t>
            </a:r>
            <a:r>
              <a:rPr lang="it-IT" sz="2400" dirty="0" smtClean="0"/>
              <a:t>nelle valutazioni, capaci di raccogliere informazioni utili ed evidenze (documentali o di altro tipo) per </a:t>
            </a:r>
            <a:r>
              <a:rPr lang="it-IT" sz="2400" b="1" u="sng" dirty="0" smtClean="0"/>
              <a:t>verificare la rispondenza della struttura ai requisiti prefissati </a:t>
            </a:r>
            <a:r>
              <a:rPr lang="it-IT" sz="2400" dirty="0" smtClean="0"/>
              <a:t>ed assicurare una omogeneità di valutazione dei requisiti su tutto il territorio regionale.</a:t>
            </a:r>
          </a:p>
          <a:p>
            <a:pPr algn="ctr"/>
            <a:r>
              <a:rPr lang="it-IT" sz="2400" dirty="0" smtClean="0"/>
              <a:t>I valutatori verificano il soddisfacimento delle evidenze che caratterizzano le 4 fasi in cui si articolano i singoli requisiti (pianificazione, implementazione, monitoraggio, miglioramento della qualità). </a:t>
            </a:r>
          </a:p>
          <a:p>
            <a:pPr algn="ctr"/>
            <a:r>
              <a:rPr lang="it-IT" sz="2400" u="sng" dirty="0" smtClean="0"/>
              <a:t>Dopo la verifica </a:t>
            </a:r>
            <a:r>
              <a:rPr lang="it-IT" sz="2400" dirty="0" smtClean="0"/>
              <a:t>sul campo, </a:t>
            </a:r>
            <a:r>
              <a:rPr lang="it-IT" sz="2400" u="sng" dirty="0" smtClean="0"/>
              <a:t>viene redatto un rapporto </a:t>
            </a:r>
            <a:r>
              <a:rPr lang="it-IT" sz="2400" dirty="0" smtClean="0"/>
              <a:t> recante i seguenti elementi:</a:t>
            </a:r>
          </a:p>
          <a:p>
            <a:r>
              <a:rPr lang="it-IT" sz="2400" dirty="0" smtClean="0"/>
              <a:t>- Nome e descrizione dell’organizzazione;</a:t>
            </a:r>
          </a:p>
          <a:p>
            <a:r>
              <a:rPr lang="it-IT" sz="2400" dirty="0" smtClean="0"/>
              <a:t>- Eventuali requisiti non applicabili  (requisiti esclusi dal processo di valutazione);</a:t>
            </a:r>
          </a:p>
          <a:p>
            <a:r>
              <a:rPr lang="it-IT" sz="2400" dirty="0" smtClean="0"/>
              <a:t>- La valutazione dei requisiti;</a:t>
            </a:r>
          </a:p>
          <a:p>
            <a:r>
              <a:rPr lang="it-IT" sz="2400" dirty="0" smtClean="0"/>
              <a:t>- Eventuali raccomandazioni</a:t>
            </a:r>
            <a:endParaRPr lang="it-IT"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2" name="Titolo 1"/>
          <p:cNvSpPr>
            <a:spLocks noGrp="1"/>
          </p:cNvSpPr>
          <p:nvPr>
            <p:ph type="title"/>
          </p:nvPr>
        </p:nvSpPr>
        <p:spPr>
          <a:xfrm>
            <a:off x="657894" y="498411"/>
            <a:ext cx="10683240" cy="748146"/>
          </a:xfrm>
        </p:spPr>
        <p:txBody>
          <a:bodyPr>
            <a:normAutofit fontScale="90000"/>
          </a:bodyPr>
          <a:lstStyle/>
          <a:p>
            <a:pPr lvl="0" algn="ctr">
              <a:spcBef>
                <a:spcPts val="1000"/>
              </a:spcBef>
            </a:pPr>
            <a:r>
              <a:rPr lang="it-IT" sz="2500" b="1" dirty="0" smtClean="0">
                <a:solidFill>
                  <a:srgbClr val="5B9BD5">
                    <a:lumMod val="75000"/>
                  </a:srgbClr>
                </a:solidFill>
                <a:latin typeface="Calibri" panose="020F0502020204030204"/>
                <a:ea typeface="+mn-ea"/>
                <a:cs typeface="+mn-cs"/>
              </a:rPr>
              <a:t>UN ESEMPIO </a:t>
            </a:r>
            <a:r>
              <a:rPr lang="it-IT" sz="2500" b="1" dirty="0" err="1" smtClean="0">
                <a:solidFill>
                  <a:srgbClr val="5B9BD5">
                    <a:lumMod val="75000"/>
                  </a:srgbClr>
                </a:solidFill>
                <a:latin typeface="Calibri" panose="020F0502020204030204"/>
                <a:ea typeface="+mn-ea"/>
                <a:cs typeface="+mn-cs"/>
              </a:rPr>
              <a:t>DI</a:t>
            </a:r>
            <a:r>
              <a:rPr lang="it-IT" sz="2500" b="1" dirty="0" smtClean="0">
                <a:solidFill>
                  <a:srgbClr val="5B9BD5">
                    <a:lumMod val="75000"/>
                  </a:srgbClr>
                </a:solidFill>
                <a:latin typeface="Calibri" panose="020F0502020204030204"/>
                <a:ea typeface="+mn-ea"/>
                <a:cs typeface="+mn-cs"/>
              </a:rPr>
              <a:t> VERIFICATA DELL’ADERENZA AI REQUISITI PREVISTI:</a:t>
            </a:r>
            <a:br>
              <a:rPr lang="it-IT" sz="2500" b="1" dirty="0" smtClean="0">
                <a:solidFill>
                  <a:srgbClr val="5B9BD5">
                    <a:lumMod val="75000"/>
                  </a:srgbClr>
                </a:solidFill>
                <a:latin typeface="Calibri" panose="020F0502020204030204"/>
                <a:ea typeface="+mn-ea"/>
                <a:cs typeface="+mn-cs"/>
              </a:rPr>
            </a:br>
            <a:r>
              <a:rPr lang="it-IT" sz="2500" b="1" dirty="0" smtClean="0">
                <a:solidFill>
                  <a:srgbClr val="5B9BD5">
                    <a:lumMod val="75000"/>
                  </a:srgbClr>
                </a:solidFill>
                <a:latin typeface="Calibri" panose="020F0502020204030204"/>
                <a:ea typeface="+mn-ea"/>
                <a:cs typeface="+mn-cs"/>
              </a:rPr>
              <a:t>DCA 469/2017 - 3° Criterio/Fattore di qualità – Competenze del Personale</a:t>
            </a:r>
            <a:endParaRPr lang="it-IT" sz="2500" b="1" dirty="0">
              <a:solidFill>
                <a:srgbClr val="5B9BD5">
                  <a:lumMod val="75000"/>
                </a:srgbClr>
              </a:solidFill>
              <a:latin typeface="Calibri" panose="020F0502020204030204"/>
              <a:ea typeface="+mn-ea"/>
              <a:cs typeface="+mn-cs"/>
            </a:endParaRPr>
          </a:p>
        </p:txBody>
      </p:sp>
      <p:sp>
        <p:nvSpPr>
          <p:cNvPr id="3" name="Segnaposto contenuto 2"/>
          <p:cNvSpPr>
            <a:spLocks noGrp="1"/>
          </p:cNvSpPr>
          <p:nvPr>
            <p:ph idx="1"/>
          </p:nvPr>
        </p:nvSpPr>
        <p:spPr>
          <a:xfrm>
            <a:off x="490471" y="1310469"/>
            <a:ext cx="11203547" cy="5257756"/>
          </a:xfrm>
        </p:spPr>
        <p:txBody>
          <a:bodyPr>
            <a:noAutofit/>
          </a:bodyPr>
          <a:lstStyle/>
          <a:p>
            <a:pPr algn="ctr">
              <a:buNone/>
            </a:pPr>
            <a:r>
              <a:rPr lang="it-IT" sz="1700" b="1" dirty="0" smtClean="0"/>
              <a:t>3.1 - La </a:t>
            </a:r>
            <a:r>
              <a:rPr lang="it-IT" sz="1700" b="1" dirty="0"/>
              <a:t>programmazione e la verifica della formazione necessaria e </a:t>
            </a:r>
            <a:r>
              <a:rPr lang="it-IT" sz="1700" b="1" dirty="0" smtClean="0"/>
              <a:t>specifica</a:t>
            </a:r>
          </a:p>
          <a:p>
            <a:pPr>
              <a:buNone/>
            </a:pPr>
            <a:r>
              <a:rPr lang="it-IT" sz="1700" b="1" dirty="0"/>
              <a:t>Fase 1: Documenti </a:t>
            </a:r>
            <a:r>
              <a:rPr lang="it-IT" sz="1700" b="1" dirty="0" smtClean="0"/>
              <a:t>di indirizzo </a:t>
            </a:r>
            <a:r>
              <a:rPr lang="it-IT" sz="1700" b="1" dirty="0"/>
              <a:t>e </a:t>
            </a:r>
            <a:r>
              <a:rPr lang="it-IT" sz="1700" b="1" dirty="0" smtClean="0"/>
              <a:t>pianificazione</a:t>
            </a:r>
          </a:p>
          <a:p>
            <a:pPr>
              <a:buNone/>
            </a:pPr>
            <a:r>
              <a:rPr lang="it-IT" sz="1700" dirty="0"/>
              <a:t>a) L’organizzazione ha formalizzato e diffuso:</a:t>
            </a:r>
          </a:p>
          <a:p>
            <a:pPr>
              <a:buNone/>
            </a:pPr>
            <a:r>
              <a:rPr lang="it-IT" sz="1700" dirty="0" smtClean="0"/>
              <a:t>- un </a:t>
            </a:r>
            <a:r>
              <a:rPr lang="it-IT" sz="1700" dirty="0"/>
              <a:t>documento in cui è individuato un responsabile per </a:t>
            </a:r>
            <a:r>
              <a:rPr lang="it-IT" sz="1700" dirty="0" smtClean="0"/>
              <a:t>la formazione </a:t>
            </a:r>
            <a:r>
              <a:rPr lang="it-IT" sz="1700" dirty="0"/>
              <a:t>del personale;</a:t>
            </a:r>
          </a:p>
          <a:p>
            <a:pPr>
              <a:buNone/>
            </a:pPr>
            <a:r>
              <a:rPr lang="it-IT" sz="1700" dirty="0" smtClean="0"/>
              <a:t>- un </a:t>
            </a:r>
            <a:r>
              <a:rPr lang="it-IT" sz="1700" dirty="0"/>
              <a:t>Piano di formazione, aggiornamento e </a:t>
            </a:r>
            <a:r>
              <a:rPr lang="it-IT" sz="1700" dirty="0" smtClean="0"/>
              <a:t>addestramento annuale</a:t>
            </a:r>
            <a:r>
              <a:rPr lang="it-IT" sz="1700" dirty="0"/>
              <a:t>, formulato con il coinvolgimento </a:t>
            </a:r>
            <a:r>
              <a:rPr lang="it-IT" sz="1700" dirty="0" smtClean="0"/>
              <a:t>degli operatori, che </a:t>
            </a:r>
            <a:r>
              <a:rPr lang="it-IT" sz="1700" dirty="0"/>
              <a:t>prevede: definizione degli standard </a:t>
            </a:r>
            <a:r>
              <a:rPr lang="it-IT" sz="1700" dirty="0" smtClean="0"/>
              <a:t>di competenza </a:t>
            </a:r>
            <a:r>
              <a:rPr lang="it-IT" sz="1700" dirty="0"/>
              <a:t>per posizione, criteri di scelta delle </a:t>
            </a:r>
            <a:r>
              <a:rPr lang="it-IT" sz="1700" dirty="0" smtClean="0"/>
              <a:t>priorità, monitoraggio </a:t>
            </a:r>
            <a:r>
              <a:rPr lang="it-IT" sz="1700" dirty="0"/>
              <a:t>delle competenze professionali e </a:t>
            </a:r>
            <a:r>
              <a:rPr lang="it-IT" sz="1700" dirty="0" smtClean="0"/>
              <a:t>rilevazione dei </a:t>
            </a:r>
            <a:r>
              <a:rPr lang="it-IT" sz="1700" dirty="0"/>
              <a:t>fabbisogni formativi attraverso varie fonti </a:t>
            </a:r>
            <a:r>
              <a:rPr lang="it-IT" sz="1700" dirty="0" smtClean="0"/>
              <a:t>informative, programmazione </a:t>
            </a:r>
            <a:r>
              <a:rPr lang="it-IT" sz="1700" dirty="0"/>
              <a:t>delle attività formative;</a:t>
            </a:r>
          </a:p>
          <a:p>
            <a:pPr>
              <a:buNone/>
            </a:pPr>
            <a:r>
              <a:rPr lang="it-IT" sz="1700" dirty="0" smtClean="0"/>
              <a:t>- le </a:t>
            </a:r>
            <a:r>
              <a:rPr lang="it-IT" sz="1700" dirty="0"/>
              <a:t>strategie per la gestione e lo sviluppo delle </a:t>
            </a:r>
            <a:r>
              <a:rPr lang="it-IT" sz="1700" dirty="0" smtClean="0"/>
              <a:t>risorse umane </a:t>
            </a:r>
            <a:r>
              <a:rPr lang="it-IT" sz="1700" dirty="0"/>
              <a:t>che comprenda, oltre alla formazione </a:t>
            </a:r>
            <a:r>
              <a:rPr lang="it-IT" sz="1700" dirty="0" smtClean="0"/>
              <a:t>e l'aggiornamento </a:t>
            </a:r>
            <a:r>
              <a:rPr lang="it-IT" sz="1700" dirty="0"/>
              <a:t>del personale su </a:t>
            </a:r>
            <a:r>
              <a:rPr lang="it-IT" sz="1700" dirty="0" smtClean="0"/>
              <a:t>competenze professionali </a:t>
            </a:r>
            <a:r>
              <a:rPr lang="it-IT" sz="1700" dirty="0"/>
              <a:t>specifiche, anche la formazione </a:t>
            </a:r>
            <a:r>
              <a:rPr lang="it-IT" sz="1700" dirty="0" smtClean="0"/>
              <a:t>e l’addestramento </a:t>
            </a:r>
            <a:r>
              <a:rPr lang="it-IT" sz="1700" dirty="0"/>
              <a:t>su tematiche che </a:t>
            </a:r>
            <a:r>
              <a:rPr lang="it-IT" sz="1700" dirty="0" smtClean="0"/>
              <a:t>riguardano l'introduzione </a:t>
            </a:r>
            <a:r>
              <a:rPr lang="it-IT" sz="1700" dirty="0"/>
              <a:t>di innovazioni tecnologiche </a:t>
            </a:r>
            <a:r>
              <a:rPr lang="it-IT" sz="1700" dirty="0" smtClean="0"/>
              <a:t>ed organizzative</a:t>
            </a:r>
            <a:r>
              <a:rPr lang="it-IT" sz="1700" dirty="0"/>
              <a:t>, le competenze relazionali (lavoro in </a:t>
            </a:r>
            <a:r>
              <a:rPr lang="it-IT" sz="1700" dirty="0" smtClean="0"/>
              <a:t>team, comunicazione</a:t>
            </a:r>
            <a:r>
              <a:rPr lang="it-IT" sz="1700" dirty="0"/>
              <a:t>, relazione) e tematiche per la </a:t>
            </a:r>
            <a:r>
              <a:rPr lang="it-IT" sz="1700" dirty="0" smtClean="0"/>
              <a:t>promozione della </a:t>
            </a:r>
            <a:r>
              <a:rPr lang="it-IT" sz="1700" dirty="0"/>
              <a:t>salute rivolta ai pazienti, ai loro familiari e </a:t>
            </a:r>
            <a:r>
              <a:rPr lang="it-IT" sz="1700" dirty="0" smtClean="0"/>
              <a:t>al personale</a:t>
            </a:r>
            <a:r>
              <a:rPr lang="it-IT" sz="1700" dirty="0"/>
              <a:t>.</a:t>
            </a:r>
          </a:p>
          <a:p>
            <a:pPr>
              <a:buNone/>
            </a:pPr>
            <a:r>
              <a:rPr lang="it-IT" sz="1700" dirty="0"/>
              <a:t>b) L’organizzazione ha definito e formalizzato un programma </a:t>
            </a:r>
            <a:r>
              <a:rPr lang="it-IT" sz="1700" dirty="0" smtClean="0"/>
              <a:t>per il </a:t>
            </a:r>
            <a:r>
              <a:rPr lang="it-IT" sz="1700" dirty="0"/>
              <a:t>mantenimento delle competenze e un processo </a:t>
            </a:r>
            <a:r>
              <a:rPr lang="it-IT" sz="1700" dirty="0" smtClean="0"/>
              <a:t>per raccogliere</a:t>
            </a:r>
            <a:r>
              <a:rPr lang="it-IT" sz="1700" dirty="0"/>
              <a:t>, verificare e valutare le credenziali (</a:t>
            </a:r>
            <a:r>
              <a:rPr lang="it-IT" sz="1700" dirty="0" smtClean="0"/>
              <a:t>abilitazione, studi</a:t>
            </a:r>
            <a:r>
              <a:rPr lang="it-IT" sz="1700" dirty="0"/>
              <a:t>, formazione, tirocinio, pratica, competenze </a:t>
            </a:r>
            <a:r>
              <a:rPr lang="it-IT" sz="1700" dirty="0" smtClean="0"/>
              <a:t>ed esperienze</a:t>
            </a:r>
            <a:r>
              <a:rPr lang="it-IT" sz="1700" dirty="0"/>
              <a:t>) del personale medico, infermieristico e degli </a:t>
            </a:r>
            <a:r>
              <a:rPr lang="it-IT" sz="1700" dirty="0" smtClean="0"/>
              <a:t>altri professionisti </a:t>
            </a:r>
            <a:r>
              <a:rPr lang="it-IT" sz="1700" dirty="0"/>
              <a:t>sanitari prevedendo un dossier formativo </a:t>
            </a:r>
            <a:r>
              <a:rPr lang="it-IT" sz="1700" dirty="0" smtClean="0"/>
              <a:t>per singolo operatore</a:t>
            </a:r>
          </a:p>
          <a:p>
            <a:pPr>
              <a:buNone/>
            </a:pPr>
            <a:r>
              <a:rPr lang="it-IT" sz="1700" dirty="0"/>
              <a:t>c) l’organizzazione ha definito e formalizzato una </a:t>
            </a:r>
            <a:r>
              <a:rPr lang="it-IT" sz="1700" dirty="0" smtClean="0"/>
              <a:t>procedura standardizzata</a:t>
            </a:r>
            <a:r>
              <a:rPr lang="it-IT" sz="1700" dirty="0"/>
              <a:t>, oggettiva e basata sull’evidenza </a:t>
            </a:r>
            <a:r>
              <a:rPr lang="it-IT" sz="1700" dirty="0" smtClean="0"/>
              <a:t>per autorizzare </a:t>
            </a:r>
            <a:r>
              <a:rPr lang="it-IT" sz="1700" dirty="0"/>
              <a:t>tutti i medici a ricoverare e a curare i pazienti e </a:t>
            </a:r>
            <a:r>
              <a:rPr lang="it-IT" sz="1700" dirty="0" smtClean="0"/>
              <a:t>a erogare </a:t>
            </a:r>
            <a:r>
              <a:rPr lang="it-IT" sz="1700" dirty="0"/>
              <a:t>altre prestazioni cliniche in funzione delle </a:t>
            </a:r>
            <a:r>
              <a:rPr lang="it-IT" sz="1700" dirty="0" smtClean="0"/>
              <a:t>rispettive qualifiche</a:t>
            </a:r>
            <a:endParaRPr lang="it-IT" sz="1700"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4217875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3" name="Segnaposto contenuto 2"/>
          <p:cNvSpPr>
            <a:spLocks noGrp="1"/>
          </p:cNvSpPr>
          <p:nvPr>
            <p:ph idx="1"/>
          </p:nvPr>
        </p:nvSpPr>
        <p:spPr>
          <a:xfrm>
            <a:off x="553792" y="1027135"/>
            <a:ext cx="11153104" cy="4351338"/>
          </a:xfrm>
        </p:spPr>
        <p:txBody>
          <a:bodyPr>
            <a:normAutofit/>
          </a:bodyPr>
          <a:lstStyle/>
          <a:p>
            <a:pPr>
              <a:buNone/>
            </a:pPr>
            <a:r>
              <a:rPr lang="it-IT" sz="2000" b="1" dirty="0" smtClean="0"/>
              <a:t>Fase 2</a:t>
            </a:r>
            <a:r>
              <a:rPr lang="it-IT" sz="2000" b="1" dirty="0"/>
              <a:t>: Implementazione</a:t>
            </a:r>
            <a:endParaRPr lang="it-IT" sz="2000" b="1" dirty="0" smtClean="0"/>
          </a:p>
          <a:p>
            <a:pPr>
              <a:buNone/>
            </a:pPr>
            <a:r>
              <a:rPr lang="it-IT" sz="2000" dirty="0"/>
              <a:t>a) Vi è evidenza della condivisione delle conoscenze </a:t>
            </a:r>
            <a:r>
              <a:rPr lang="it-IT" sz="2000" dirty="0" smtClean="0"/>
              <a:t>acquisite all’esterno </a:t>
            </a:r>
            <a:r>
              <a:rPr lang="it-IT" sz="2000" dirty="0"/>
              <a:t>della struttura;</a:t>
            </a:r>
          </a:p>
          <a:p>
            <a:pPr>
              <a:buNone/>
            </a:pPr>
            <a:r>
              <a:rPr lang="it-IT" sz="2000" dirty="0"/>
              <a:t>b) vi è evidenza che le direzioni delle unità organizzative e </a:t>
            </a:r>
            <a:r>
              <a:rPr lang="it-IT" sz="2000" dirty="0" smtClean="0"/>
              <a:t>il personale </a:t>
            </a:r>
            <a:r>
              <a:rPr lang="it-IT" sz="2000" dirty="0"/>
              <a:t>partecipano alla programmazione delle attività </a:t>
            </a:r>
            <a:r>
              <a:rPr lang="it-IT" sz="2000" dirty="0" smtClean="0"/>
              <a:t>di formazione</a:t>
            </a:r>
            <a:r>
              <a:rPr lang="it-IT" sz="2000" dirty="0"/>
              <a:t>, aggiornamento e addestramento ed </a:t>
            </a:r>
            <a:r>
              <a:rPr lang="it-IT" sz="2000" dirty="0" smtClean="0"/>
              <a:t>è documentato </a:t>
            </a:r>
            <a:r>
              <a:rPr lang="it-IT" sz="2000" dirty="0"/>
              <a:t>il coinvolgimento degli operatori, in accordo </a:t>
            </a:r>
            <a:r>
              <a:rPr lang="it-IT" sz="2000" dirty="0" smtClean="0"/>
              <a:t>con quanto </a:t>
            </a:r>
            <a:r>
              <a:rPr lang="it-IT" sz="2000" dirty="0"/>
              <a:t>previsto dai documenti di indirizzo;</a:t>
            </a:r>
          </a:p>
          <a:p>
            <a:pPr>
              <a:buNone/>
            </a:pPr>
            <a:r>
              <a:rPr lang="it-IT" sz="2000" b="1" dirty="0"/>
              <a:t>c)</a:t>
            </a:r>
            <a:r>
              <a:rPr lang="it-IT" sz="2000" dirty="0"/>
              <a:t> vi è evidenza dell’implementazione del programma per </a:t>
            </a:r>
            <a:r>
              <a:rPr lang="it-IT" sz="2000" dirty="0" smtClean="0"/>
              <a:t>il mantenimento </a:t>
            </a:r>
            <a:r>
              <a:rPr lang="it-IT" sz="2000" dirty="0"/>
              <a:t>delle competenze. Tutto il personale ha </a:t>
            </a:r>
            <a:r>
              <a:rPr lang="it-IT" sz="2000" dirty="0" smtClean="0"/>
              <a:t>un proprio </a:t>
            </a:r>
            <a:r>
              <a:rPr lang="it-IT" sz="2000" dirty="0"/>
              <a:t>dossier formativo con l’evidenza dei corsi svolti;</a:t>
            </a:r>
          </a:p>
          <a:p>
            <a:pPr>
              <a:buNone/>
            </a:pPr>
            <a:r>
              <a:rPr lang="it-IT" sz="2000" b="1" dirty="0"/>
              <a:t>d)</a:t>
            </a:r>
            <a:r>
              <a:rPr lang="it-IT" sz="2000" dirty="0"/>
              <a:t> le informazioni sul personale e la formazione conseguita </a:t>
            </a:r>
            <a:r>
              <a:rPr lang="it-IT" sz="2000" dirty="0" smtClean="0"/>
              <a:t>sono documentate </a:t>
            </a:r>
            <a:r>
              <a:rPr lang="it-IT" sz="2000" dirty="0"/>
              <a:t>per ciascun operatore e vi è evidenza </a:t>
            </a:r>
            <a:r>
              <a:rPr lang="it-IT" sz="2000" dirty="0" smtClean="0"/>
              <a:t>della verifica </a:t>
            </a:r>
            <a:r>
              <a:rPr lang="it-IT" sz="2000" dirty="0"/>
              <a:t>da parte della direzione delle credenziali (</a:t>
            </a:r>
            <a:r>
              <a:rPr lang="it-IT" sz="2000" dirty="0" smtClean="0"/>
              <a:t>abilitazione, formazione</a:t>
            </a:r>
            <a:r>
              <a:rPr lang="it-IT" sz="2000" dirty="0"/>
              <a:t>, pratica, competenze ed esperienze) del </a:t>
            </a:r>
            <a:r>
              <a:rPr lang="it-IT" sz="2000" dirty="0" smtClean="0"/>
              <a:t>personale medico</a:t>
            </a:r>
            <a:r>
              <a:rPr lang="it-IT" sz="2000" dirty="0"/>
              <a:t>, infermieristico e degli altri professionisti </a:t>
            </a:r>
            <a:r>
              <a:rPr lang="it-IT" sz="2000" dirty="0" smtClean="0"/>
              <a:t>sanitari;</a:t>
            </a:r>
          </a:p>
          <a:p>
            <a:pPr>
              <a:buNone/>
            </a:pPr>
            <a:r>
              <a:rPr lang="it-IT" sz="2000" dirty="0" smtClean="0"/>
              <a:t>e</a:t>
            </a:r>
            <a:r>
              <a:rPr lang="it-IT" sz="2000" dirty="0"/>
              <a:t>) vi è evidenza dell’applicazione della procedura </a:t>
            </a:r>
            <a:r>
              <a:rPr lang="it-IT" sz="2000" dirty="0" smtClean="0"/>
              <a:t>standardizzata, oggettiva </a:t>
            </a:r>
            <a:r>
              <a:rPr lang="it-IT" sz="2000" dirty="0"/>
              <a:t>e basata sull’evidenza per autorizzare tutti i medici </a:t>
            </a:r>
            <a:r>
              <a:rPr lang="it-IT" sz="2000" dirty="0" smtClean="0"/>
              <a:t>a ricoverare </a:t>
            </a:r>
            <a:r>
              <a:rPr lang="it-IT" sz="2000" dirty="0"/>
              <a:t>e a curare i pazienti e a erogare altre </a:t>
            </a:r>
            <a:r>
              <a:rPr lang="it-IT" sz="2000" dirty="0" smtClean="0"/>
              <a:t>prestazioni cliniche </a:t>
            </a:r>
            <a:r>
              <a:rPr lang="it-IT" sz="2000" dirty="0"/>
              <a:t>in funzione delle rispettive qualifiche.</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4152993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3" name="Segnaposto contenuto 2"/>
          <p:cNvSpPr>
            <a:spLocks noGrp="1"/>
          </p:cNvSpPr>
          <p:nvPr>
            <p:ph idx="1"/>
          </p:nvPr>
        </p:nvSpPr>
        <p:spPr>
          <a:xfrm>
            <a:off x="863957" y="1091529"/>
            <a:ext cx="10515600" cy="1909249"/>
          </a:xfrm>
        </p:spPr>
        <p:txBody>
          <a:bodyPr>
            <a:normAutofit/>
          </a:bodyPr>
          <a:lstStyle/>
          <a:p>
            <a:pPr>
              <a:buNone/>
            </a:pPr>
            <a:r>
              <a:rPr lang="it-IT" sz="2000" b="1" dirty="0" smtClean="0"/>
              <a:t>Fase 3: Monitoraggio</a:t>
            </a:r>
          </a:p>
          <a:p>
            <a:pPr>
              <a:buNone/>
            </a:pPr>
            <a:r>
              <a:rPr lang="it-IT" sz="2000" dirty="0" smtClean="0"/>
              <a:t>    Vi è evidenza del monitoraggio dell’implementazione e della valutazione dell’efficacia dei programmi di formazione continua, aggiornamento e addestramento e della soddisfazione da parte del personale.</a:t>
            </a:r>
            <a:endParaRPr lang="it-IT" sz="2000"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7" name="Segnaposto contenuto 2"/>
          <p:cNvSpPr txBox="1">
            <a:spLocks/>
          </p:cNvSpPr>
          <p:nvPr/>
        </p:nvSpPr>
        <p:spPr>
          <a:xfrm>
            <a:off x="900447" y="3343199"/>
            <a:ext cx="10515600" cy="2465186"/>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it-IT" sz="2000" b="1" i="0" u="none" strike="noStrike" kern="1200" cap="none" spc="0" normalizeH="0" baseline="0" noProof="0" dirty="0" smtClean="0">
                <a:ln>
                  <a:noFill/>
                </a:ln>
                <a:solidFill>
                  <a:schemeClr val="tx1"/>
                </a:solidFill>
                <a:effectLst/>
                <a:uLnTx/>
                <a:uFillTx/>
                <a:latin typeface="+mn-lt"/>
                <a:ea typeface="+mn-ea"/>
                <a:cs typeface="+mn-cs"/>
              </a:rPr>
              <a:t>Fase 4: Miglioramento della qualità</a:t>
            </a:r>
          </a:p>
          <a:p>
            <a:pPr marL="228600" marR="0" lvl="0" indent="-228600" algn="l" defTabSz="914400" rtl="0" eaLnBrk="1" fontAlgn="auto" latinLnBrk="0" hangingPunct="1">
              <a:lnSpc>
                <a:spcPct val="90000"/>
              </a:lnSpc>
              <a:spcBef>
                <a:spcPts val="1000"/>
              </a:spcBef>
              <a:spcAft>
                <a:spcPts val="0"/>
              </a:spcAft>
              <a:buClrTx/>
              <a:buSzTx/>
              <a:tabLst/>
              <a:defRPr/>
            </a:pPr>
            <a:r>
              <a:rPr lang="it-IT" sz="2000" dirty="0" smtClean="0"/>
              <a:t>    </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Sulla base delle analisi effettuate e delle criticità riscontrate, la Direzione effettua una  valutazione delle priorità, individua e implementa specifiche azioni per il miglioramento della programmazione e della verifica della formazione necessaria e specifica; controlla, inoltre, che le azioni intraprese abbiano raggiunto i risultati desiderati .</a:t>
            </a:r>
            <a:endParaRPr kumimoji="0" lang="it-IT"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858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46" y="476304"/>
            <a:ext cx="10683240" cy="748146"/>
          </a:xfrm>
        </p:spPr>
        <p:txBody>
          <a:bodyPr>
            <a:noAutofit/>
          </a:bodyPr>
          <a:lstStyle/>
          <a:p>
            <a:pPr algn="ctr">
              <a:spcBef>
                <a:spcPts val="1000"/>
              </a:spcBef>
            </a:pPr>
            <a:r>
              <a:rPr lang="it-IT" sz="2500" b="1" i="1" u="sng" dirty="0" smtClean="0">
                <a:solidFill>
                  <a:srgbClr val="5B9BD5">
                    <a:lumMod val="75000"/>
                  </a:srgbClr>
                </a:solidFill>
                <a:latin typeface="Calibri" panose="020F0502020204030204"/>
                <a:ea typeface="+mn-ea"/>
                <a:cs typeface="+mn-cs"/>
              </a:rPr>
              <a:t>Decreto Legislativo n. 502 del 30 dicembre 1992,</a:t>
            </a:r>
            <a:br>
              <a:rPr lang="it-IT" sz="2500" b="1" i="1" u="sng" dirty="0" smtClean="0">
                <a:solidFill>
                  <a:srgbClr val="5B9BD5">
                    <a:lumMod val="75000"/>
                  </a:srgbClr>
                </a:solidFill>
                <a:latin typeface="Calibri" panose="020F0502020204030204"/>
                <a:ea typeface="+mn-ea"/>
                <a:cs typeface="+mn-cs"/>
              </a:rPr>
            </a:br>
            <a:r>
              <a:rPr lang="it-IT" sz="2500" b="1" i="1" u="sng" dirty="0" smtClean="0">
                <a:solidFill>
                  <a:srgbClr val="5B9BD5">
                    <a:lumMod val="75000"/>
                  </a:srgbClr>
                </a:solidFill>
                <a:latin typeface="Calibri" panose="020F0502020204030204"/>
                <a:ea typeface="+mn-ea"/>
                <a:cs typeface="+mn-cs"/>
              </a:rPr>
              <a:t>come modificato dal Decreto Legislativo n. 229 del 19 giugno 1999, e </a:t>
            </a:r>
            <a:r>
              <a:rPr lang="it-IT" sz="2500" b="1" i="1" u="sng" dirty="0" err="1" smtClean="0">
                <a:solidFill>
                  <a:srgbClr val="5B9BD5">
                    <a:lumMod val="75000"/>
                  </a:srgbClr>
                </a:solidFill>
                <a:latin typeface="Calibri" panose="020F0502020204030204"/>
                <a:ea typeface="+mn-ea"/>
                <a:cs typeface="+mn-cs"/>
              </a:rPr>
              <a:t>smi</a:t>
            </a:r>
            <a:endParaRPr lang="it-IT" sz="2500" b="1" i="1" u="sng" dirty="0">
              <a:solidFill>
                <a:srgbClr val="5B9BD5">
                  <a:lumMod val="75000"/>
                </a:srgbClr>
              </a:solidFill>
              <a:latin typeface="Calibri" panose="020F0502020204030204"/>
              <a:ea typeface="+mn-ea"/>
              <a:cs typeface="+mn-cs"/>
            </a:endParaRPr>
          </a:p>
        </p:txBody>
      </p:sp>
      <p:graphicFrame>
        <p:nvGraphicFramePr>
          <p:cNvPr id="6" name="Segnaposto contenuto 5"/>
          <p:cNvGraphicFramePr>
            <a:graphicFrameLocks noGrp="1"/>
          </p:cNvGraphicFramePr>
          <p:nvPr>
            <p:ph idx="1"/>
          </p:nvPr>
        </p:nvGraphicFramePr>
        <p:xfrm>
          <a:off x="292100" y="1351130"/>
          <a:ext cx="11722099" cy="5254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p:cNvPicPr/>
          <p:nvPr/>
        </p:nvPicPr>
        <p:blipFill>
          <a:blip r:embed="rId7"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10" name="CasellaDiTesto 9"/>
          <p:cNvSpPr txBox="1"/>
          <p:nvPr/>
        </p:nvSpPr>
        <p:spPr>
          <a:xfrm>
            <a:off x="1460500" y="1359280"/>
            <a:ext cx="9448800" cy="646331"/>
          </a:xfrm>
          <a:prstGeom prst="rect">
            <a:avLst/>
          </a:prstGeom>
          <a:noFill/>
        </p:spPr>
        <p:txBody>
          <a:bodyPr wrap="square" rtlCol="0">
            <a:spAutoFit/>
          </a:bodyPr>
          <a:lstStyle/>
          <a:p>
            <a:pPr algn="ctr"/>
            <a:r>
              <a:rPr lang="it-IT" sz="3600" b="1" i="1" u="sng" dirty="0" smtClean="0">
                <a:solidFill>
                  <a:srgbClr val="FF0000"/>
                </a:solidFill>
              </a:rPr>
              <a:t>LE TRE “A” </a:t>
            </a:r>
            <a:r>
              <a:rPr lang="it-IT" sz="2400" b="1" u="sng" dirty="0" smtClean="0">
                <a:solidFill>
                  <a:srgbClr val="FF0000"/>
                </a:solidFill>
              </a:rPr>
              <a:t>del Comma 3 dell’Art. 8 bis </a:t>
            </a:r>
            <a:endParaRPr lang="it-IT" sz="2400" b="1" u="sng" dirty="0">
              <a:solidFill>
                <a:srgbClr val="FF0000"/>
              </a:solidFill>
            </a:endParaRPr>
          </a:p>
        </p:txBody>
      </p:sp>
    </p:spTree>
    <p:extLst>
      <p:ext uri="{BB962C8B-B14F-4D97-AF65-F5344CB8AC3E}">
        <p14:creationId xmlns:p14="http://schemas.microsoft.com/office/powerpoint/2010/main" val="1486028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0609" y="261947"/>
            <a:ext cx="11526591" cy="5940088"/>
          </a:xfrm>
          <a:prstGeom prst="rect">
            <a:avLst/>
          </a:prstGeom>
        </p:spPr>
        <p:txBody>
          <a:bodyPr wrap="square">
            <a:spAutoFit/>
          </a:bodyPr>
          <a:lstStyle/>
          <a:p>
            <a:pPr algn="ctr"/>
            <a:r>
              <a:rPr lang="it-IT" sz="2000" b="1" i="1" dirty="0" smtClean="0"/>
              <a:t>DISPOSIZIONI GENERALI PER L’ACCREDITAMENTO </a:t>
            </a:r>
            <a:r>
              <a:rPr lang="it-IT" sz="2000" b="1" i="1" dirty="0" err="1" smtClean="0"/>
              <a:t>DI</a:t>
            </a:r>
            <a:r>
              <a:rPr lang="it-IT" sz="2000" b="1" i="1" dirty="0" smtClean="0"/>
              <a:t> TUTTE LE STRUTTURE SANITARIE E SOCIO-SANITARIE</a:t>
            </a:r>
          </a:p>
          <a:p>
            <a:endParaRPr lang="it-IT" sz="2000" dirty="0" smtClean="0"/>
          </a:p>
          <a:p>
            <a:r>
              <a:rPr lang="it-IT" sz="2000" dirty="0" smtClean="0"/>
              <a:t>a) L’organizzazione è provvista di </a:t>
            </a:r>
            <a:r>
              <a:rPr lang="it-IT" sz="2000" u="sng" dirty="0" smtClean="0"/>
              <a:t>copertura assicurativa o di altre analoghe misure per la responsabilità civile verso terzi e per la responsabilità civile verso prestatori d'opera</a:t>
            </a:r>
            <a:r>
              <a:rPr lang="it-IT" sz="2000" dirty="0" smtClean="0"/>
              <a:t>, ai sensi dell'articolo 27, comma 1-bis, del decreto-legge 24 giugno 2014, n. 90, convertito, con modificazioni, dalla legge 11 agosto 2014, n. 114, anche per danni cagionati dal personale a qualunque titolo operante presso le strutture sanitarie o sociosanitarie pubbliche e private. E’ data evidenza mediante pubblicazione sul sito della struttura, la denominazione dell'impresa che presta la copertura assicurativa della responsabilità civile verso i terzi e verso i prestatori d'opera di cui al comma 1, indicando per esteso i contratti, le clausole</a:t>
            </a:r>
          </a:p>
          <a:p>
            <a:r>
              <a:rPr lang="it-IT" sz="2000" dirty="0" smtClean="0"/>
              <a:t>assicurative ovvero le altre analoghe misure che determinano la copertura assicurativa (cfr. articolo 10</a:t>
            </a:r>
          </a:p>
          <a:p>
            <a:r>
              <a:rPr lang="it-IT" sz="2000" dirty="0" smtClean="0"/>
              <a:t>Legge n. 24/2017);</a:t>
            </a:r>
          </a:p>
          <a:p>
            <a:endParaRPr lang="it-IT" sz="2000" dirty="0" smtClean="0"/>
          </a:p>
          <a:p>
            <a:r>
              <a:rPr lang="it-IT" sz="2000" dirty="0" smtClean="0"/>
              <a:t> b) </a:t>
            </a:r>
            <a:r>
              <a:rPr lang="it-IT" sz="2000" u="sng" dirty="0" smtClean="0"/>
              <a:t>L’adozione modello di prevenzione dei reati </a:t>
            </a:r>
            <a:r>
              <a:rPr lang="it-IT" sz="2000" dirty="0" smtClean="0"/>
              <a:t>ai sensi del D. </a:t>
            </a:r>
            <a:r>
              <a:rPr lang="it-IT" sz="2000" dirty="0" err="1" smtClean="0"/>
              <a:t>Lgs</a:t>
            </a:r>
            <a:r>
              <a:rPr lang="it-IT" sz="2000" dirty="0" smtClean="0"/>
              <a:t>. 231/2001 e adozione di correlato codice etico;</a:t>
            </a:r>
          </a:p>
          <a:p>
            <a:endParaRPr lang="it-IT" sz="2000" dirty="0" smtClean="0"/>
          </a:p>
          <a:p>
            <a:r>
              <a:rPr lang="it-IT" sz="2000" dirty="0" smtClean="0"/>
              <a:t>c) L’esistenza di un </a:t>
            </a:r>
            <a:r>
              <a:rPr lang="it-IT" sz="2000" b="1" dirty="0" smtClean="0"/>
              <a:t>sistema di qualità aziendale</a:t>
            </a:r>
            <a:r>
              <a:rPr lang="it-IT" sz="2000" dirty="0" smtClean="0"/>
              <a:t>, del processo, di valutazione e condivisione;</a:t>
            </a:r>
          </a:p>
          <a:p>
            <a:endParaRPr lang="it-IT" sz="2000" dirty="0" smtClean="0"/>
          </a:p>
          <a:p>
            <a:r>
              <a:rPr lang="it-IT" sz="2000" dirty="0" smtClean="0"/>
              <a:t>d) La struttura assicura l’adozione di </a:t>
            </a:r>
            <a:r>
              <a:rPr lang="it-IT" sz="2000" b="1" u="sng" dirty="0" smtClean="0"/>
              <a:t>modelli organizzativi </a:t>
            </a:r>
            <a:r>
              <a:rPr lang="it-IT" sz="2000" dirty="0" smtClean="0"/>
              <a:t>conformi alle norme in linea con criteri flessibilità, integrazione, condivisione, umanizzazione e personalizzazione dell’assistenza.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92428" y="619388"/>
            <a:ext cx="11011437" cy="4093428"/>
          </a:xfrm>
          <a:prstGeom prst="rect">
            <a:avLst/>
          </a:prstGeom>
        </p:spPr>
        <p:txBody>
          <a:bodyPr wrap="square">
            <a:spAutoFit/>
          </a:bodyPr>
          <a:lstStyle/>
          <a:p>
            <a:r>
              <a:rPr lang="it-IT" sz="2000" dirty="0" smtClean="0"/>
              <a:t>e) La struttura garantisce uniformità di accesso ai servizi, </a:t>
            </a:r>
            <a:r>
              <a:rPr lang="it-IT" sz="2000" u="sng" dirty="0" smtClean="0"/>
              <a:t>qualità tecnica interventi, qualità organizzativa, sicurezza degli operatori e utenti, valorizzazione professionale</a:t>
            </a:r>
            <a:r>
              <a:rPr lang="it-IT" sz="2000" dirty="0" smtClean="0"/>
              <a:t>.</a:t>
            </a:r>
          </a:p>
          <a:p>
            <a:endParaRPr lang="it-IT" sz="2000" dirty="0" smtClean="0"/>
          </a:p>
          <a:p>
            <a:r>
              <a:rPr lang="it-IT" sz="2000" dirty="0" smtClean="0"/>
              <a:t>f) Le strutture sono tenute ad </a:t>
            </a:r>
            <a:r>
              <a:rPr lang="it-IT" sz="2000" u="sng" dirty="0" smtClean="0"/>
              <a:t>indicare sul proprio sito aziendale</a:t>
            </a:r>
            <a:r>
              <a:rPr lang="it-IT" sz="2000" dirty="0" smtClean="0"/>
              <a:t>, quale requisito di pubblicità ai fini dell’accreditamento, mantenendo l’aggiornamento ogni 15 </a:t>
            </a:r>
            <a:r>
              <a:rPr lang="it-IT" sz="2000" dirty="0" err="1" smtClean="0"/>
              <a:t>gg</a:t>
            </a:r>
            <a:r>
              <a:rPr lang="it-IT" sz="2000" dirty="0" smtClean="0"/>
              <a:t>:</a:t>
            </a:r>
          </a:p>
          <a:p>
            <a:r>
              <a:rPr lang="it-IT" sz="2000" dirty="0" smtClean="0"/>
              <a:t>- i dati del legale rappresentante, il direttore sanitario e i suoi riferimenti, il direttore amministrativo;</a:t>
            </a:r>
          </a:p>
          <a:p>
            <a:pPr>
              <a:buFontTx/>
              <a:buChar char="-"/>
            </a:pPr>
            <a:r>
              <a:rPr lang="it-IT" sz="2000" dirty="0" smtClean="0"/>
              <a:t> l’elenco delle prestazioni erogate in regime di autorizzazione e quelle in regime di accreditamento e il provvedimento in base al quale sono state accreditate dalla Regione;</a:t>
            </a:r>
          </a:p>
          <a:p>
            <a:r>
              <a:rPr lang="it-IT" sz="2000" dirty="0" smtClean="0"/>
              <a:t>- le discipline in accreditamento e i relativi responsabili;</a:t>
            </a:r>
          </a:p>
          <a:p>
            <a:endParaRPr lang="it-IT" sz="2000" dirty="0" smtClean="0"/>
          </a:p>
          <a:p>
            <a:r>
              <a:rPr lang="it-IT" sz="2000" dirty="0" smtClean="0"/>
              <a:t>g) ai sensi dell’art. 41 del D. </a:t>
            </a:r>
            <a:r>
              <a:rPr lang="it-IT" sz="2000" dirty="0" err="1" smtClean="0"/>
              <a:t>Lgs</a:t>
            </a:r>
            <a:r>
              <a:rPr lang="it-IT" sz="2000" dirty="0" smtClean="0"/>
              <a:t>. 33/2013 indicare nel proprio sito, in una apposita sezione denominata </a:t>
            </a:r>
            <a:r>
              <a:rPr lang="it-IT" sz="2000" u="sng" dirty="0" smtClean="0"/>
              <a:t>«Liste di attesa»</a:t>
            </a:r>
            <a:r>
              <a:rPr lang="it-IT" sz="2000" dirty="0" smtClean="0"/>
              <a:t>, i criteri di formazione delle liste di attesa, i tempi di attesa previsti e i tempi medi effettivi di attesa per ciascuna tipologia di prestazione erogata.</a:t>
            </a:r>
            <a:endParaRPr lang="it-IT"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2" name="Titolo 1"/>
          <p:cNvSpPr>
            <a:spLocks noGrp="1"/>
          </p:cNvSpPr>
          <p:nvPr>
            <p:ph type="title"/>
          </p:nvPr>
        </p:nvSpPr>
        <p:spPr>
          <a:xfrm>
            <a:off x="1726851" y="421137"/>
            <a:ext cx="7983828" cy="748146"/>
          </a:xfrm>
        </p:spPr>
        <p:txBody>
          <a:bodyPr>
            <a:noAutofit/>
          </a:bodyPr>
          <a:lstStyle/>
          <a:p>
            <a:pPr lvl="0" algn="ctr">
              <a:spcBef>
                <a:spcPts val="1000"/>
              </a:spcBef>
            </a:pPr>
            <a:r>
              <a:rPr lang="it-IT" sz="2500" b="1" dirty="0" smtClean="0">
                <a:solidFill>
                  <a:srgbClr val="0070C0"/>
                </a:solidFill>
                <a:latin typeface="Calibri" panose="020F0502020204030204"/>
                <a:ea typeface="+mn-ea"/>
                <a:cs typeface="+mn-cs"/>
              </a:rPr>
              <a:t>DCA n. U00242 del 25 giugno 2019:</a:t>
            </a:r>
            <a:br>
              <a:rPr lang="it-IT" sz="2500" b="1" dirty="0" smtClean="0">
                <a:solidFill>
                  <a:srgbClr val="0070C0"/>
                </a:solidFill>
                <a:latin typeface="Calibri" panose="020F0502020204030204"/>
                <a:ea typeface="+mn-ea"/>
                <a:cs typeface="+mn-cs"/>
              </a:rPr>
            </a:br>
            <a:r>
              <a:rPr lang="it-IT" sz="2500" b="1" dirty="0" smtClean="0">
                <a:solidFill>
                  <a:srgbClr val="0070C0"/>
                </a:solidFill>
                <a:latin typeface="Calibri" panose="020F0502020204030204"/>
                <a:ea typeface="+mn-ea"/>
                <a:cs typeface="+mn-cs"/>
              </a:rPr>
              <a:t>l’OTA nella Regione Lazio</a:t>
            </a:r>
            <a:endParaRPr lang="it-IT" sz="2500" dirty="0">
              <a:solidFill>
                <a:srgbClr val="0070C0"/>
              </a:solidFill>
            </a:endParaRPr>
          </a:p>
        </p:txBody>
      </p:sp>
      <p:sp>
        <p:nvSpPr>
          <p:cNvPr id="3" name="Segnaposto contenuto 2"/>
          <p:cNvSpPr>
            <a:spLocks noGrp="1"/>
          </p:cNvSpPr>
          <p:nvPr>
            <p:ph idx="1"/>
          </p:nvPr>
        </p:nvSpPr>
        <p:spPr>
          <a:xfrm>
            <a:off x="476518" y="1452137"/>
            <a:ext cx="11333409" cy="4922904"/>
          </a:xfrm>
        </p:spPr>
        <p:txBody>
          <a:bodyPr>
            <a:normAutofit fontScale="92500" lnSpcReduction="10000"/>
          </a:bodyPr>
          <a:lstStyle/>
          <a:p>
            <a:pPr>
              <a:buNone/>
            </a:pPr>
            <a:r>
              <a:rPr lang="it-IT" dirty="0" smtClean="0"/>
              <a:t>   </a:t>
            </a:r>
            <a:r>
              <a:rPr lang="it-IT" b="1" dirty="0" smtClean="0">
                <a:solidFill>
                  <a:srgbClr val="FF0000"/>
                </a:solidFill>
              </a:rPr>
              <a:t>DCA n. U00242 del 25 giugno 2019</a:t>
            </a:r>
            <a:r>
              <a:rPr lang="it-IT" dirty="0" smtClean="0"/>
              <a:t>, “</a:t>
            </a:r>
            <a:r>
              <a:rPr lang="it-IT" b="1" u="sng" dirty="0" smtClean="0"/>
              <a:t>Disciplina </a:t>
            </a:r>
            <a:r>
              <a:rPr lang="it-IT" b="1" u="sng" dirty="0"/>
              <a:t>dell’Organismo Tecnicamente Accreditante e del sistema di gestione delle verifiche per l’accreditamento delle strutture sanitarie e socio sanitarie della Regione Lazio</a:t>
            </a:r>
            <a:r>
              <a:rPr lang="it-IT" dirty="0"/>
              <a:t>, in attuazione dell’Intesa Stato Regioni e Provincie Autonome del 19.2.2015”. Revoca del Decreto del Commissario ad Acta n. U00252 del 4 luglio 2017. </a:t>
            </a:r>
            <a:endParaRPr lang="it-IT" dirty="0" smtClean="0"/>
          </a:p>
          <a:p>
            <a:pPr>
              <a:buNone/>
            </a:pPr>
            <a:endParaRPr lang="it-IT" dirty="0" smtClean="0"/>
          </a:p>
          <a:p>
            <a:pPr algn="ctr">
              <a:buNone/>
            </a:pPr>
            <a:r>
              <a:rPr lang="it-IT" dirty="0" smtClean="0"/>
              <a:t>    L’intesa </a:t>
            </a:r>
            <a:r>
              <a:rPr lang="it-IT" dirty="0"/>
              <a:t>del 19 febbraio 2015 ha sottolineato la necessità che l’Organismo Tecnicamente Accreditante, al fine di assicurare la </a:t>
            </a:r>
            <a:r>
              <a:rPr lang="it-IT" u="sng" dirty="0"/>
              <a:t>massima indipendenza </a:t>
            </a:r>
            <a:r>
              <a:rPr lang="it-IT" dirty="0"/>
              <a:t>nel giudizio di </a:t>
            </a:r>
            <a:r>
              <a:rPr lang="it-IT" dirty="0" err="1"/>
              <a:t>accreditabilità</a:t>
            </a:r>
            <a:r>
              <a:rPr lang="it-IT" dirty="0"/>
              <a:t> delle strutture sanitare e socio sanitarie, garantisca il requisito della terzietà rispetto alla struttura regionale deputata all’adozione del provvedimento di accreditamento. </a:t>
            </a:r>
            <a:r>
              <a:rPr lang="it-IT" dirty="0" smtClean="0"/>
              <a:t>Con </a:t>
            </a:r>
            <a:r>
              <a:rPr lang="it-IT" dirty="0"/>
              <a:t>il DCA n.242/2019 si è provveduto a superare il precedente provvedimento </a:t>
            </a:r>
            <a:r>
              <a:rPr lang="it-IT" dirty="0" smtClean="0"/>
              <a:t>(DCA 252/2017) che </a:t>
            </a:r>
            <a:r>
              <a:rPr lang="it-IT" dirty="0"/>
              <a:t>poneva l’OTA all’interno dell’area regionale competente in tema di accreditamento </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2515559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3" name="Segnaposto contenuto 2"/>
          <p:cNvSpPr>
            <a:spLocks noGrp="1"/>
          </p:cNvSpPr>
          <p:nvPr>
            <p:ph idx="1"/>
          </p:nvPr>
        </p:nvSpPr>
        <p:spPr>
          <a:xfrm>
            <a:off x="270455" y="692278"/>
            <a:ext cx="11629623" cy="5824431"/>
          </a:xfrm>
        </p:spPr>
        <p:txBody>
          <a:bodyPr>
            <a:noAutofit/>
          </a:bodyPr>
          <a:lstStyle/>
          <a:p>
            <a:pPr marL="514350" indent="-514350" algn="ctr">
              <a:buNone/>
            </a:pPr>
            <a:r>
              <a:rPr lang="it-IT" sz="2200" b="1" dirty="0" smtClean="0">
                <a:solidFill>
                  <a:srgbClr val="5B9BD5">
                    <a:lumMod val="75000"/>
                  </a:srgbClr>
                </a:solidFill>
              </a:rPr>
              <a:t>Il DCA 242 del 25 giugno 2019 </a:t>
            </a:r>
          </a:p>
          <a:p>
            <a:pPr marL="514350" indent="-514350" algn="ctr">
              <a:buNone/>
            </a:pPr>
            <a:endParaRPr lang="it-IT" sz="1000" b="1" dirty="0" smtClean="0">
              <a:solidFill>
                <a:srgbClr val="5B9BD5">
                  <a:lumMod val="75000"/>
                </a:srgbClr>
              </a:solidFill>
            </a:endParaRPr>
          </a:p>
          <a:p>
            <a:pPr marL="514350" indent="-514350">
              <a:buNone/>
            </a:pPr>
            <a:r>
              <a:rPr lang="it-IT" sz="2200" dirty="0" smtClean="0"/>
              <a:t>1. revoca il DCA n. U00252 del 4 luglio 2017; </a:t>
            </a:r>
          </a:p>
          <a:p>
            <a:pPr marL="514350" indent="-514350">
              <a:buNone/>
            </a:pPr>
            <a:r>
              <a:rPr lang="it-IT" sz="2200" dirty="0" smtClean="0"/>
              <a:t>2. dispone </a:t>
            </a:r>
            <a:r>
              <a:rPr lang="it-IT" sz="2200" dirty="0"/>
              <a:t>che l’Organismo Tecnicamente Accreditante (OTA), che rappresenta la struttura a cui spetta il compito, nell’ambito del processo di accreditamento, di effettuare la </a:t>
            </a:r>
            <a:r>
              <a:rPr lang="it-IT" sz="2200" u="sng" dirty="0"/>
              <a:t>valutazione tecnica necessaria ai fini dell’accreditamento</a:t>
            </a:r>
            <a:r>
              <a:rPr lang="it-IT" sz="2200" dirty="0"/>
              <a:t>, venga istituito con atto di organizzazione del Direttore Regionale presso la Direzione Regionale Salute e integrazione socio sanitaria;</a:t>
            </a:r>
          </a:p>
          <a:p>
            <a:pPr marL="514350" indent="-514350">
              <a:buNone/>
            </a:pPr>
            <a:r>
              <a:rPr lang="it-IT" sz="2200" dirty="0" smtClean="0"/>
              <a:t>3. definisce  (Allegato 1) </a:t>
            </a:r>
            <a:r>
              <a:rPr lang="it-IT" sz="2200" dirty="0"/>
              <a:t>il </a:t>
            </a:r>
            <a:r>
              <a:rPr lang="it-IT" sz="2200" u="sng" dirty="0"/>
              <a:t>funzionamento </a:t>
            </a:r>
            <a:r>
              <a:rPr lang="it-IT" sz="2200" u="sng" dirty="0" smtClean="0"/>
              <a:t>dell’Organismo </a:t>
            </a:r>
            <a:r>
              <a:rPr lang="it-IT" sz="2200" u="sng" dirty="0"/>
              <a:t>Tecnicamente Accreditante (OTA) </a:t>
            </a:r>
            <a:r>
              <a:rPr lang="it-IT" sz="2200" dirty="0"/>
              <a:t>e </a:t>
            </a:r>
            <a:r>
              <a:rPr lang="it-IT" sz="2200" dirty="0" smtClean="0"/>
              <a:t>disciplina il </a:t>
            </a:r>
            <a:r>
              <a:rPr lang="it-IT" sz="2200" dirty="0"/>
              <a:t>sistema di gestione delle verifiche per l’accreditamento delle strutture sanitarie e socio sanitarie della Regione Lazio; </a:t>
            </a:r>
          </a:p>
          <a:p>
            <a:pPr marL="514350" indent="-514350">
              <a:buNone/>
            </a:pPr>
            <a:r>
              <a:rPr lang="it-IT" sz="2200" dirty="0" smtClean="0"/>
              <a:t>4. prevede </a:t>
            </a:r>
            <a:r>
              <a:rPr lang="it-IT" sz="2200" dirty="0"/>
              <a:t>la sottoscrizione di un protocollo d’intesa tra le Aziende ed enti del SSR e la Regione Lazio </a:t>
            </a:r>
            <a:r>
              <a:rPr lang="it-IT" sz="2200" dirty="0" smtClean="0"/>
              <a:t>allo </a:t>
            </a:r>
            <a:r>
              <a:rPr lang="it-IT" sz="2200" dirty="0"/>
              <a:t>scopo di aggiornare l’organigramma completo dei referenti e completare l’elenco dei Valutatori per la qualità istituito con determinazione n. G07347 del 5.6.2018; </a:t>
            </a:r>
          </a:p>
          <a:p>
            <a:pPr marL="514350" indent="-514350">
              <a:buNone/>
            </a:pPr>
            <a:r>
              <a:rPr lang="it-IT" sz="2200" dirty="0" smtClean="0"/>
              <a:t>5. prevede </a:t>
            </a:r>
            <a:r>
              <a:rPr lang="it-IT" sz="2200" dirty="0"/>
              <a:t>che l’OTA vada articolato assicurando, oltre ai profili amministrativi, anche i profili sanitari in possesso di congrua professionalità, funzionali a valutare aspetti di merito a rilevanza sanitaria inseriti nei verbali redatti dal team di verifica</a:t>
            </a:r>
            <a:r>
              <a:rPr lang="it-IT" sz="2200" dirty="0" smtClean="0"/>
              <a:t>.</a:t>
            </a:r>
            <a:endParaRPr lang="it-IT" sz="2200"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1665669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3" name="Segnaposto contenuto 2"/>
          <p:cNvSpPr>
            <a:spLocks noGrp="1"/>
          </p:cNvSpPr>
          <p:nvPr>
            <p:ph idx="1"/>
          </p:nvPr>
        </p:nvSpPr>
        <p:spPr>
          <a:xfrm>
            <a:off x="721217" y="1019062"/>
            <a:ext cx="10882648" cy="4351338"/>
          </a:xfrm>
        </p:spPr>
        <p:txBody>
          <a:bodyPr>
            <a:normAutofit/>
          </a:bodyPr>
          <a:lstStyle/>
          <a:p>
            <a:pPr>
              <a:buNone/>
            </a:pPr>
            <a:r>
              <a:rPr lang="it-IT" sz="2200" dirty="0" smtClean="0"/>
              <a:t>6. prevede che:</a:t>
            </a:r>
          </a:p>
          <a:p>
            <a:pPr>
              <a:buNone/>
            </a:pPr>
            <a:r>
              <a:rPr lang="it-IT" sz="2200" dirty="0" smtClean="0"/>
              <a:t>    - </a:t>
            </a:r>
            <a:r>
              <a:rPr lang="it-IT" sz="2200" b="1" dirty="0" smtClean="0"/>
              <a:t>L’OTA</a:t>
            </a:r>
            <a:r>
              <a:rPr lang="it-IT" sz="2200" dirty="0" smtClean="0"/>
              <a:t> </a:t>
            </a:r>
            <a:r>
              <a:rPr lang="it-IT" sz="2200" dirty="0"/>
              <a:t>formula </a:t>
            </a:r>
            <a:r>
              <a:rPr lang="it-IT" sz="2200" dirty="0" err="1"/>
              <a:t>iI</a:t>
            </a:r>
            <a:r>
              <a:rPr lang="it-IT" sz="2200" dirty="0"/>
              <a:t> parere tecnico di </a:t>
            </a:r>
            <a:r>
              <a:rPr lang="it-IT" sz="2200" dirty="0" err="1"/>
              <a:t>accreditabilità</a:t>
            </a:r>
            <a:r>
              <a:rPr lang="it-IT" sz="2200" dirty="0"/>
              <a:t> che riguarda sia le strutture private che intendono candidarsi ad erogare prestazioni per conto del SSR, sia le strutture facenti capo direttamente alla pubblica amministrazione</a:t>
            </a:r>
            <a:r>
              <a:rPr lang="it-IT" sz="2200" dirty="0" smtClean="0"/>
              <a:t>;</a:t>
            </a:r>
            <a:endParaRPr lang="it-IT" sz="2200" dirty="0"/>
          </a:p>
          <a:p>
            <a:pPr>
              <a:buNone/>
            </a:pPr>
            <a:r>
              <a:rPr lang="it-IT" sz="2200" dirty="0" smtClean="0"/>
              <a:t>    - </a:t>
            </a:r>
            <a:r>
              <a:rPr lang="it-IT" sz="2200" b="1" dirty="0" smtClean="0"/>
              <a:t>L’AREA </a:t>
            </a:r>
            <a:r>
              <a:rPr lang="it-IT" sz="2200" b="1" dirty="0"/>
              <a:t>AUTORIZZAZIONE, ACCREDITAMENTO E CONTROLLI </a:t>
            </a:r>
            <a:r>
              <a:rPr lang="it-IT" sz="2200" dirty="0" smtClean="0"/>
              <a:t>regionale, </a:t>
            </a:r>
            <a:r>
              <a:rPr lang="it-IT" sz="2200" dirty="0"/>
              <a:t>raccordandosi con l’OTA, provvede all’istruttoria procedimentale finalizzata al rilascio del provvedimento conclusivo di accreditamento o accreditamento condizionato o accreditamento temporaneo o diniego all’accreditamento. In caso di dissenso, con il parere tecnico formulato dall’OTA, fornisce le adeguate motivazioni a </a:t>
            </a:r>
            <a:r>
              <a:rPr lang="it-IT" sz="2200" dirty="0" smtClean="0"/>
              <a:t>supporto.</a:t>
            </a:r>
            <a:endParaRPr lang="it-IT" sz="2200"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186229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magine 1"/>
          <p:cNvPicPr>
            <a:picLocks noChangeAspect="1" noChangeArrowheads="1"/>
          </p:cNvPicPr>
          <p:nvPr/>
        </p:nvPicPr>
        <p:blipFill rotWithShape="1">
          <a:blip r:embed="rId2">
            <a:extLst>
              <a:ext uri="{28A0092B-C50C-407E-A947-70E740481C1C}">
                <a14:useLocalDpi xmlns:a14="http://schemas.microsoft.com/office/drawing/2010/main" val="0"/>
              </a:ext>
            </a:extLst>
          </a:blip>
          <a:srcRect l="70665" t="28221" r="15382" b="10556"/>
          <a:stretch/>
        </p:blipFill>
        <p:spPr bwMode="auto">
          <a:xfrm>
            <a:off x="3296652" y="168442"/>
            <a:ext cx="5498432" cy="652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591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sp>
        <p:nvSpPr>
          <p:cNvPr id="2" name="Titolo 1"/>
          <p:cNvSpPr>
            <a:spLocks noGrp="1"/>
          </p:cNvSpPr>
          <p:nvPr>
            <p:ph type="title"/>
          </p:nvPr>
        </p:nvSpPr>
        <p:spPr>
          <a:xfrm>
            <a:off x="851848" y="298886"/>
            <a:ext cx="10683240" cy="748146"/>
          </a:xfrm>
        </p:spPr>
        <p:txBody>
          <a:bodyPr>
            <a:normAutofit/>
          </a:bodyPr>
          <a:lstStyle/>
          <a:p>
            <a:pPr lvl="0" algn="ctr">
              <a:spcBef>
                <a:spcPts val="1000"/>
              </a:spcBef>
            </a:pPr>
            <a:r>
              <a:rPr lang="it-IT" sz="2500" b="1" dirty="0" smtClean="0">
                <a:solidFill>
                  <a:srgbClr val="0070C0"/>
                </a:solidFill>
                <a:latin typeface="Calibri" panose="020F0502020204030204"/>
                <a:ea typeface="+mn-ea"/>
                <a:cs typeface="+mn-cs"/>
              </a:rPr>
              <a:t>Regolamento 6 novembre 2019, n. 20</a:t>
            </a:r>
            <a:endParaRPr lang="it-IT" dirty="0">
              <a:solidFill>
                <a:srgbClr val="0070C0"/>
              </a:solidFill>
            </a:endParaRPr>
          </a:p>
        </p:txBody>
      </p:sp>
      <p:sp>
        <p:nvSpPr>
          <p:cNvPr id="3" name="Segnaposto contenuto 2"/>
          <p:cNvSpPr>
            <a:spLocks noGrp="1"/>
          </p:cNvSpPr>
          <p:nvPr>
            <p:ph idx="1"/>
          </p:nvPr>
        </p:nvSpPr>
        <p:spPr>
          <a:xfrm>
            <a:off x="272955" y="1074998"/>
            <a:ext cx="11573302" cy="5353098"/>
          </a:xfrm>
        </p:spPr>
        <p:txBody>
          <a:bodyPr>
            <a:noAutofit/>
          </a:bodyPr>
          <a:lstStyle/>
          <a:p>
            <a:pPr algn="just">
              <a:buNone/>
            </a:pPr>
            <a:r>
              <a:rPr lang="it-IT" sz="2400" b="1" dirty="0" smtClean="0">
                <a:solidFill>
                  <a:srgbClr val="0070C0"/>
                </a:solidFill>
              </a:rPr>
              <a:t>    Regolamento 6 novembre 2019, n. 20, </a:t>
            </a:r>
            <a:r>
              <a:rPr lang="it-IT" sz="2400" b="1" i="1" u="sng" dirty="0" smtClean="0">
                <a:solidFill>
                  <a:srgbClr val="0070C0"/>
                </a:solidFill>
              </a:rPr>
              <a:t>“</a:t>
            </a:r>
            <a:r>
              <a:rPr lang="it-IT" sz="2400" b="1" i="1" u="sng" dirty="0" smtClean="0"/>
              <a:t>Regolamento </a:t>
            </a:r>
            <a:r>
              <a:rPr lang="it-IT" sz="2400" b="1" i="1" u="sng" dirty="0"/>
              <a:t>in materia di autorizzazione alla realizzazione, di autorizzazione all'esercizio e di accreditamento istituzionale di strutture sanitarie e socio-sanitarie in attuazione dell'articolo 5, comma 1, lettera b), e dell'articolo 13, comma 3, della legge regionale 3 marzo 2003, n. 4</a:t>
            </a:r>
            <a:r>
              <a:rPr lang="it-IT" sz="2400" dirty="0"/>
              <a:t> </a:t>
            </a:r>
            <a:r>
              <a:rPr lang="it-IT" sz="2400" dirty="0" smtClean="0"/>
              <a:t>e </a:t>
            </a:r>
            <a:r>
              <a:rPr lang="it-IT" sz="2400" dirty="0"/>
              <a:t>successive modifiche. Abrogazione del regolamento regionale 26 gennaio 2007, n. 2 in materia di autorizzazione all'esercizio e del regolamento regionale 13 novembre 2007, n. 13 in materia di accreditamento istituzionale</a:t>
            </a:r>
            <a:r>
              <a:rPr lang="it-IT" sz="2400" dirty="0" smtClean="0"/>
              <a:t>.</a:t>
            </a:r>
          </a:p>
          <a:p>
            <a:pPr algn="just">
              <a:buNone/>
            </a:pPr>
            <a:endParaRPr lang="it-IT" sz="2400" dirty="0" smtClean="0"/>
          </a:p>
          <a:p>
            <a:pPr algn="ctr">
              <a:buNone/>
            </a:pPr>
            <a:r>
              <a:rPr lang="it-IT" sz="2400" dirty="0" smtClean="0">
                <a:solidFill>
                  <a:srgbClr val="0070C0"/>
                </a:solidFill>
              </a:rPr>
              <a:t>Titolo III – Capo I – Artt.  19-22 Disposizioni  generali soggetti competenti</a:t>
            </a:r>
          </a:p>
          <a:p>
            <a:pPr algn="ctr">
              <a:buNone/>
            </a:pPr>
            <a:endParaRPr lang="it-IT" sz="2400" dirty="0" smtClean="0">
              <a:solidFill>
                <a:srgbClr val="0070C0"/>
              </a:solidFill>
            </a:endParaRPr>
          </a:p>
          <a:p>
            <a:pPr algn="ctr">
              <a:buNone/>
            </a:pPr>
            <a:r>
              <a:rPr lang="it-IT" sz="2400" dirty="0" smtClean="0">
                <a:solidFill>
                  <a:srgbClr val="0070C0"/>
                </a:solidFill>
              </a:rPr>
              <a:t>Titolo III – Capo I – Artt. 23-30 Procedura di rilascio del provvedimento di accreditamento, voltura, vigilanza, sospensione e revoca</a:t>
            </a:r>
            <a:endParaRPr lang="it-IT" sz="2400" dirty="0">
              <a:solidFill>
                <a:srgbClr val="0070C0"/>
              </a:solidFill>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extLst>
      <p:ext uri="{BB962C8B-B14F-4D97-AF65-F5344CB8AC3E}">
        <p14:creationId xmlns:p14="http://schemas.microsoft.com/office/powerpoint/2010/main" val="30287153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8" name="Rettangolo 7"/>
          <p:cNvSpPr/>
          <p:nvPr/>
        </p:nvSpPr>
        <p:spPr>
          <a:xfrm>
            <a:off x="566671" y="1028756"/>
            <a:ext cx="11088710" cy="5170646"/>
          </a:xfrm>
          <a:prstGeom prst="rect">
            <a:avLst/>
          </a:prstGeom>
        </p:spPr>
        <p:txBody>
          <a:bodyPr wrap="square">
            <a:spAutoFit/>
          </a:bodyPr>
          <a:lstStyle/>
          <a:p>
            <a:r>
              <a:rPr lang="it-IT" sz="2200" b="1" dirty="0" smtClean="0"/>
              <a:t>Art. 19 </a:t>
            </a:r>
            <a:r>
              <a:rPr lang="it-IT" sz="2200" dirty="0" smtClean="0"/>
              <a:t>- Il </a:t>
            </a:r>
            <a:r>
              <a:rPr lang="it-IT" sz="2200" b="1" u="sng" dirty="0" smtClean="0"/>
              <a:t>provvedimento di accreditamento </a:t>
            </a:r>
            <a:r>
              <a:rPr lang="it-IT" sz="2200" dirty="0" smtClean="0"/>
              <a:t>è rilasciato verificati:</a:t>
            </a:r>
          </a:p>
          <a:p>
            <a:r>
              <a:rPr lang="it-IT" sz="2200" dirty="0" smtClean="0"/>
              <a:t>a) </a:t>
            </a:r>
            <a:r>
              <a:rPr lang="it-IT" sz="2200" u="sng" dirty="0" smtClean="0"/>
              <a:t>la funzionalità rispetto al fabbisogno di assistenza ed alla quantità di prestazioni accreditabili </a:t>
            </a:r>
            <a:r>
              <a:rPr lang="it-IT" sz="2200" dirty="0" smtClean="0"/>
              <a:t>in eccesso risultanti dall’atto </a:t>
            </a:r>
            <a:r>
              <a:rPr lang="it-IT" sz="2200" dirty="0" err="1" smtClean="0"/>
              <a:t>programmatorio</a:t>
            </a:r>
            <a:r>
              <a:rPr lang="it-IT" sz="2200" dirty="0" smtClean="0"/>
              <a:t>;</a:t>
            </a:r>
          </a:p>
          <a:p>
            <a:r>
              <a:rPr lang="it-IT" sz="2200" dirty="0" smtClean="0"/>
              <a:t>b) </a:t>
            </a:r>
            <a:r>
              <a:rPr lang="it-IT" sz="2200" u="sng" dirty="0" smtClean="0"/>
              <a:t>il possesso dei requisiti ulteriori di qualificazione </a:t>
            </a:r>
            <a:r>
              <a:rPr lang="it-IT" sz="2200" dirty="0" smtClean="0"/>
              <a:t>di cui all’articolo 13, comma 1, della legge, di seguito denominati requisiti ulteriori.</a:t>
            </a:r>
          </a:p>
          <a:p>
            <a:r>
              <a:rPr lang="it-IT" sz="2200" dirty="0" smtClean="0"/>
              <a:t>[…]</a:t>
            </a:r>
          </a:p>
          <a:p>
            <a:endParaRPr lang="it-IT" sz="2200" dirty="0" smtClean="0"/>
          </a:p>
          <a:p>
            <a:r>
              <a:rPr lang="it-IT" sz="2200" b="1" dirty="0" smtClean="0"/>
              <a:t>Art. 20 </a:t>
            </a:r>
            <a:r>
              <a:rPr lang="it-IT" sz="2200" dirty="0" smtClean="0"/>
              <a:t>- La </a:t>
            </a:r>
            <a:r>
              <a:rPr lang="it-IT" sz="2200" b="1" u="sng" dirty="0" smtClean="0"/>
              <a:t>direzione regionale </a:t>
            </a:r>
            <a:r>
              <a:rPr lang="it-IT" sz="2200" dirty="0" smtClean="0"/>
              <a:t>provvede a:</a:t>
            </a:r>
          </a:p>
          <a:p>
            <a:r>
              <a:rPr lang="it-IT" sz="2200" dirty="0" smtClean="0"/>
              <a:t>a) effettuare la verifica di funzionalità di cui all’articolo 19, comma 1, lettera a), assicurando la valutazione prioritaria delle richieste dei soggetti che operano o che richiedono di operare in ambiti territoriali privi o carenti di strutture accreditate;</a:t>
            </a:r>
          </a:p>
          <a:p>
            <a:r>
              <a:rPr lang="it-IT" sz="2200" dirty="0" smtClean="0"/>
              <a:t>b) verificare la completezza e la regolarità della richiesta di accreditamento;</a:t>
            </a:r>
          </a:p>
          <a:p>
            <a:r>
              <a:rPr lang="it-IT" sz="2200" dirty="0" smtClean="0"/>
              <a:t>c) avviare l’attività istruttoria relativamente alla richiesta di accreditamento;</a:t>
            </a:r>
          </a:p>
          <a:p>
            <a:r>
              <a:rPr lang="it-IT" sz="2200" dirty="0" smtClean="0"/>
              <a:t>d) compiere le verifiche in ordine alla rispondenza ai requisiti ulteriori, avvalendosi dell’Organismo Tecnicamente Accreditante (OTA).</a:t>
            </a:r>
            <a:endParaRPr lang="it-IT" sz="2200" dirty="0"/>
          </a:p>
        </p:txBody>
      </p:sp>
    </p:spTree>
    <p:extLst>
      <p:ext uri="{BB962C8B-B14F-4D97-AF65-F5344CB8AC3E}">
        <p14:creationId xmlns:p14="http://schemas.microsoft.com/office/powerpoint/2010/main" val="4076475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7" name="Rettangolo 6"/>
          <p:cNvSpPr/>
          <p:nvPr/>
        </p:nvSpPr>
        <p:spPr>
          <a:xfrm>
            <a:off x="489398" y="689717"/>
            <a:ext cx="11256135" cy="6001643"/>
          </a:xfrm>
          <a:prstGeom prst="rect">
            <a:avLst/>
          </a:prstGeom>
        </p:spPr>
        <p:txBody>
          <a:bodyPr wrap="square">
            <a:spAutoFit/>
          </a:bodyPr>
          <a:lstStyle/>
          <a:p>
            <a:r>
              <a:rPr lang="it-IT" sz="2200" b="1" dirty="0" smtClean="0"/>
              <a:t>Art. 21 -  Funzioni dell’Organismo Tecnicamente Accreditante</a:t>
            </a:r>
          </a:p>
          <a:p>
            <a:r>
              <a:rPr lang="it-IT" sz="2200" dirty="0" smtClean="0"/>
              <a:t>1. L’OTA è la struttura di cui si avvale la direzione regionale per:</a:t>
            </a:r>
          </a:p>
          <a:p>
            <a:r>
              <a:rPr lang="it-IT" sz="2200" dirty="0" smtClean="0"/>
              <a:t>a) </a:t>
            </a:r>
            <a:r>
              <a:rPr lang="it-IT" sz="2200" u="sng" dirty="0" smtClean="0"/>
              <a:t>l’istruttoria tecnica della richiesta di accreditamento</a:t>
            </a:r>
            <a:r>
              <a:rPr lang="it-IT" sz="2200" dirty="0" smtClean="0"/>
              <a:t>;</a:t>
            </a:r>
          </a:p>
          <a:p>
            <a:r>
              <a:rPr lang="it-IT" sz="2200" dirty="0" smtClean="0"/>
              <a:t>b) </a:t>
            </a:r>
            <a:r>
              <a:rPr lang="it-IT" sz="2200" u="sng" dirty="0" smtClean="0"/>
              <a:t>lo svolgimento della verifica sul campo</a:t>
            </a:r>
            <a:r>
              <a:rPr lang="it-IT" sz="2200" dirty="0" smtClean="0"/>
              <a:t>;</a:t>
            </a:r>
          </a:p>
          <a:p>
            <a:r>
              <a:rPr lang="it-IT" sz="2200" dirty="0" smtClean="0"/>
              <a:t>c) </a:t>
            </a:r>
            <a:r>
              <a:rPr lang="it-IT" sz="2200" u="sng" dirty="0" smtClean="0"/>
              <a:t>la predisposizione di un parere in ordine all’</a:t>
            </a:r>
            <a:r>
              <a:rPr lang="it-IT" sz="2200" u="sng" dirty="0" err="1" smtClean="0"/>
              <a:t>accreditabilità</a:t>
            </a:r>
            <a:r>
              <a:rPr lang="it-IT" sz="2200" u="sng" dirty="0" smtClean="0"/>
              <a:t> della struttura</a:t>
            </a:r>
            <a:r>
              <a:rPr lang="it-IT" sz="2200" dirty="0" smtClean="0"/>
              <a:t>.</a:t>
            </a:r>
          </a:p>
          <a:p>
            <a:endParaRPr lang="it-IT" sz="1000" dirty="0" smtClean="0"/>
          </a:p>
          <a:p>
            <a:r>
              <a:rPr lang="it-IT" sz="2200" dirty="0" smtClean="0"/>
              <a:t>2. La disciplina dell’OTA, la sua organizzazione, le modalità di gestione delle informazioni, delle comunicazioni ed il procedimento di verifica sul campo sono disciplinati con deliberazione della Giunta regionale.</a:t>
            </a:r>
          </a:p>
          <a:p>
            <a:endParaRPr lang="it-IT" sz="2200" b="1" dirty="0" smtClean="0"/>
          </a:p>
          <a:p>
            <a:r>
              <a:rPr lang="it-IT" sz="2200" b="1" dirty="0" smtClean="0"/>
              <a:t>Art. 22 - Funzioni delle Commissioni di verifica</a:t>
            </a:r>
          </a:p>
          <a:p>
            <a:r>
              <a:rPr lang="it-IT" sz="2200" dirty="0" smtClean="0"/>
              <a:t>1. </a:t>
            </a:r>
            <a:r>
              <a:rPr lang="it-IT" sz="2200" u="sng" dirty="0" smtClean="0"/>
              <a:t>Alle commissioni di verifica dell’OTA è affidato il compito di procedere, in condizioni di autonomia tali da assicurare l’imparzialità e la trasparenza degli adempimenti di competenza, alla verifica sul campo per l’accertamento dei requisiti ulteriori.</a:t>
            </a:r>
          </a:p>
          <a:p>
            <a:endParaRPr lang="it-IT" sz="1000" dirty="0" smtClean="0"/>
          </a:p>
          <a:p>
            <a:r>
              <a:rPr lang="it-IT" sz="2200" dirty="0" smtClean="0"/>
              <a:t>2. Le commissioni di verifica sono composte da un responsabile e da un minimo di due fino ad un massimo di cinque valutatori, in funzione della complessità organizzativa,  della dimensione della struttura, della tipologia dei requisiti richiesti e dell’esperienza dei valutatori.</a:t>
            </a:r>
            <a:endParaRPr lang="it-IT" sz="2200" dirty="0"/>
          </a:p>
        </p:txBody>
      </p:sp>
    </p:spTree>
    <p:extLst>
      <p:ext uri="{BB962C8B-B14F-4D97-AF65-F5344CB8AC3E}">
        <p14:creationId xmlns:p14="http://schemas.microsoft.com/office/powerpoint/2010/main" val="5684133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1971" y="1005753"/>
            <a:ext cx="11436440" cy="4524315"/>
          </a:xfrm>
          <a:prstGeom prst="rect">
            <a:avLst/>
          </a:prstGeom>
        </p:spPr>
        <p:txBody>
          <a:bodyPr wrap="square">
            <a:spAutoFit/>
          </a:bodyPr>
          <a:lstStyle/>
          <a:p>
            <a:pPr algn="just"/>
            <a:r>
              <a:rPr lang="it-IT" sz="2200" b="1" dirty="0" smtClean="0"/>
              <a:t>Art. 23 - </a:t>
            </a:r>
            <a:r>
              <a:rPr lang="it-IT" sz="2400" b="1" dirty="0" smtClean="0"/>
              <a:t>Richiesta di accreditamento </a:t>
            </a:r>
          </a:p>
          <a:p>
            <a:pPr algn="just"/>
            <a:r>
              <a:rPr lang="it-IT" sz="2200" dirty="0" smtClean="0"/>
              <a:t>I soggetti autorizzati all’esercizio che intendono ottenere l’accreditamento inoltrano apposita istanza alla direzione regionale allegando una dichiarazione sostitutiva di atto di notorietà attestante il possesso dei requisiti ulteriori (art.23)</a:t>
            </a:r>
          </a:p>
          <a:p>
            <a:pPr algn="just"/>
            <a:endParaRPr lang="it-IT" sz="2200" dirty="0" smtClean="0"/>
          </a:p>
          <a:p>
            <a:pPr algn="just"/>
            <a:r>
              <a:rPr lang="it-IT" sz="2400" b="1" dirty="0" smtClean="0"/>
              <a:t>Art. 24 - Verifica di funzionalità e attività istruttoria </a:t>
            </a:r>
          </a:p>
          <a:p>
            <a:pPr algn="just"/>
            <a:r>
              <a:rPr lang="it-IT" sz="2200" dirty="0" smtClean="0"/>
              <a:t>La Direzione Regionale, tramite le competenti aree, effettua la verifica di funzionalità della tipologia di attività sanitarie o socio- sanitarie da accreditare rispetto al fabbisogno di assistenza ed alla quantità di prestazioni accreditabili in eccesso, risultante dall’atto </a:t>
            </a:r>
            <a:r>
              <a:rPr lang="it-IT" sz="2200" dirty="0" err="1" smtClean="0"/>
              <a:t>programmatorio</a:t>
            </a:r>
            <a:r>
              <a:rPr lang="it-IT" sz="2200" dirty="0" smtClean="0"/>
              <a:t>:</a:t>
            </a:r>
          </a:p>
          <a:p>
            <a:pPr algn="just"/>
            <a:r>
              <a:rPr lang="it-IT" sz="2200" dirty="0" smtClean="0"/>
              <a:t>- In caso di verifica negativa comunica l’improcedibilità della richiesta (art. 24):</a:t>
            </a:r>
          </a:p>
          <a:p>
            <a:pPr algn="just"/>
            <a:r>
              <a:rPr lang="it-IT" sz="2200" dirty="0" smtClean="0"/>
              <a:t>- In caso di esito positivo della verifica di funzionalità, la direzione regionale tramite l’Area Autorizzazione, Accreditamento e Controlli verifica la completezza e la regolarità della richiesta e trasmette il fascicolo, così istruito, all’OTA, dandone comunicazione al soggetto interessato.(art.24)</a:t>
            </a:r>
            <a:endParaRPr lang="it-IT" sz="2200" dirty="0"/>
          </a:p>
        </p:txBody>
      </p:sp>
      <p:pic>
        <p:nvPicPr>
          <p:cNvPr id="3" name="Immagine 2"/>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899546" y="2372836"/>
            <a:ext cx="5810952" cy="38401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itolo 1"/>
          <p:cNvSpPr txBox="1">
            <a:spLocks/>
          </p:cNvSpPr>
          <p:nvPr/>
        </p:nvSpPr>
        <p:spPr>
          <a:xfrm>
            <a:off x="772227" y="260214"/>
            <a:ext cx="10683240" cy="995381"/>
          </a:xfrm>
          <a:prstGeom prst="rect">
            <a:avLst/>
          </a:prstGeom>
        </p:spPr>
        <p:txBody>
          <a:bodyPr vert="horz" lIns="91440" tIns="45720" rIns="91440" bIns="45720" rtlCol="0" anchor="ctr">
            <a:noAutofit/>
          </a:bodyPr>
          <a:lstStyle/>
          <a:p>
            <a:pPr marL="0" marR="0" lvl="0" indent="0" algn="ctr" defTabSz="914400" fontAlgn="auto">
              <a:lnSpc>
                <a:spcPct val="90000"/>
              </a:lnSpc>
              <a:spcBef>
                <a:spcPts val="1000"/>
              </a:spcBef>
              <a:spcAft>
                <a:spcPts val="0"/>
              </a:spcAft>
              <a:buClrTx/>
              <a:buSzTx/>
              <a:tabLst/>
              <a:defRPr/>
            </a:pPr>
            <a:r>
              <a:rPr lang="it-IT" sz="2500" b="1" i="1" u="sng" dirty="0" smtClean="0">
                <a:solidFill>
                  <a:srgbClr val="5B9BD5">
                    <a:lumMod val="75000"/>
                  </a:srgbClr>
                </a:solidFill>
                <a:latin typeface="Calibri" panose="020F0502020204030204"/>
              </a:rPr>
              <a:t>Decreto Legislativo n. 502 del 30 dicembre 1992,</a:t>
            </a:r>
            <a:br>
              <a:rPr lang="it-IT" sz="2500" b="1" i="1" u="sng" dirty="0" smtClean="0">
                <a:solidFill>
                  <a:srgbClr val="5B9BD5">
                    <a:lumMod val="75000"/>
                  </a:srgbClr>
                </a:solidFill>
                <a:latin typeface="Calibri" panose="020F0502020204030204"/>
              </a:rPr>
            </a:br>
            <a:r>
              <a:rPr lang="it-IT" sz="2500" b="1" i="1" u="sng" dirty="0" smtClean="0">
                <a:solidFill>
                  <a:srgbClr val="5B9BD5">
                    <a:lumMod val="75000"/>
                  </a:srgbClr>
                </a:solidFill>
                <a:latin typeface="Calibri" panose="020F0502020204030204"/>
              </a:rPr>
              <a:t>come modificato dal Decreto Legislativo n. 229 del 19 giugno 1999, e </a:t>
            </a:r>
            <a:r>
              <a:rPr lang="it-IT" sz="2500" b="1" i="1" u="sng" dirty="0" err="1" smtClean="0">
                <a:solidFill>
                  <a:srgbClr val="5B9BD5">
                    <a:lumMod val="75000"/>
                  </a:srgbClr>
                </a:solidFill>
                <a:latin typeface="Calibri" panose="020F0502020204030204"/>
              </a:rPr>
              <a:t>smi</a:t>
            </a:r>
            <a:endParaRPr lang="it-IT" sz="2500" b="1" i="1" u="sng" dirty="0" smtClean="0">
              <a:solidFill>
                <a:srgbClr val="5B9BD5">
                  <a:lumMod val="75000"/>
                </a:srgbClr>
              </a:solidFill>
              <a:latin typeface="Calibri" panose="020F0502020204030204"/>
            </a:endParaRPr>
          </a:p>
        </p:txBody>
      </p:sp>
      <p:pic>
        <p:nvPicPr>
          <p:cNvPr id="9" name="Immagine 8"/>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11" name="Rettangolo 10"/>
          <p:cNvSpPr/>
          <p:nvPr/>
        </p:nvSpPr>
        <p:spPr>
          <a:xfrm>
            <a:off x="266700" y="1181100"/>
            <a:ext cx="11417300" cy="5473701"/>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1066800">
              <a:lnSpc>
                <a:spcPct val="90000"/>
              </a:lnSpc>
              <a:spcBef>
                <a:spcPct val="0"/>
              </a:spcBef>
              <a:spcAft>
                <a:spcPct val="35000"/>
              </a:spcAft>
            </a:pPr>
            <a:r>
              <a:rPr lang="it-IT" sz="2400" b="1" i="1" u="sng" dirty="0" smtClean="0">
                <a:solidFill>
                  <a:srgbClr val="FF0000"/>
                </a:solidFill>
              </a:rPr>
              <a:t>ART. 8 QUATER: </a:t>
            </a:r>
            <a:r>
              <a:rPr lang="it-IT" sz="2400" b="1" i="1" u="sng" kern="1200" dirty="0" smtClean="0">
                <a:solidFill>
                  <a:srgbClr val="FF0000"/>
                </a:solidFill>
              </a:rPr>
              <a:t>ACCREDITAMENTTO ISTITUZIONALE, I COMMI RILEVANTI</a:t>
            </a:r>
          </a:p>
          <a:p>
            <a:pPr marL="457200" lvl="0" indent="-457200" algn="just" defTabSz="1066800">
              <a:lnSpc>
                <a:spcPct val="90000"/>
              </a:lnSpc>
              <a:spcBef>
                <a:spcPct val="0"/>
              </a:spcBef>
              <a:spcAft>
                <a:spcPct val="35000"/>
              </a:spcAft>
              <a:buFont typeface="Wingdings" pitchFamily="2" charset="2"/>
              <a:buChar char="v"/>
            </a:pPr>
            <a:r>
              <a:rPr lang="it-IT" sz="2400" b="1" i="1" u="sng" dirty="0" smtClean="0">
                <a:solidFill>
                  <a:srgbClr val="FF0000"/>
                </a:solidFill>
              </a:rPr>
              <a:t>Comma 1</a:t>
            </a:r>
            <a:r>
              <a:rPr lang="it-IT" sz="2400" b="1" dirty="0" smtClean="0">
                <a:solidFill>
                  <a:srgbClr val="FF0000"/>
                </a:solidFill>
              </a:rPr>
              <a:t>: </a:t>
            </a:r>
            <a:r>
              <a:rPr lang="it-IT" sz="2400" b="1" u="sng" dirty="0" smtClean="0">
                <a:solidFill>
                  <a:schemeClr val="tx1"/>
                </a:solidFill>
              </a:rPr>
              <a:t>L’accreditamento è rilasciato dalla Regione alle strutture autorizzate pubbliche o private che ne facciano richiesta subordinatamente alla loro rispondenza ai requisiti ulteriori di qualificazione, alla loro funzionalità rispetto alla programmazione regionale e alla verifica positiva dell’attività svolta e dei risultati raggiunti. Al fine di individuare i criteri per la verifica della funzionalità rispetto alla programmazione nazionale e regionale, la regione definisce il fabbisogno di assistenza secondo le funzioni sanitarie individuate dal Piano sanitario regionale per garantire i LEA </a:t>
            </a:r>
            <a:r>
              <a:rPr lang="it-IT" sz="2400" dirty="0" smtClean="0">
                <a:solidFill>
                  <a:schemeClr val="tx1"/>
                </a:solidFill>
              </a:rPr>
              <a:t>[…].</a:t>
            </a:r>
          </a:p>
          <a:p>
            <a:pPr marL="457200" indent="-457200" algn="just" defTabSz="1066800">
              <a:lnSpc>
                <a:spcPct val="90000"/>
              </a:lnSpc>
              <a:spcBef>
                <a:spcPct val="0"/>
              </a:spcBef>
              <a:spcAft>
                <a:spcPct val="35000"/>
              </a:spcAft>
              <a:buFont typeface="Wingdings" pitchFamily="2" charset="2"/>
              <a:buChar char="v"/>
            </a:pPr>
            <a:r>
              <a:rPr lang="it-IT" sz="2400" b="1" i="1" u="sng" dirty="0" smtClean="0">
                <a:solidFill>
                  <a:srgbClr val="FF0000"/>
                </a:solidFill>
              </a:rPr>
              <a:t>Comma 2</a:t>
            </a:r>
            <a:r>
              <a:rPr lang="it-IT" sz="2400" b="1" dirty="0" smtClean="0">
                <a:solidFill>
                  <a:srgbClr val="FF0000"/>
                </a:solidFill>
              </a:rPr>
              <a:t>: </a:t>
            </a:r>
            <a:r>
              <a:rPr lang="it-IT" sz="2400" dirty="0" smtClean="0">
                <a:solidFill>
                  <a:schemeClr val="tx1"/>
                </a:solidFill>
              </a:rPr>
              <a:t>La qualità di soggetto accreditato non costituisce vincolo per le aziende e gli enti del servizio sanitario nazionale a corrispondere la remunerazione delle prestazioni erogate, al di fuori degli accordi contrattuali di cui all'articolo 8- </a:t>
            </a:r>
            <a:r>
              <a:rPr lang="it-IT" sz="2400" dirty="0" err="1" smtClean="0">
                <a:solidFill>
                  <a:schemeClr val="tx1"/>
                </a:solidFill>
              </a:rPr>
              <a:t>quinquies</a:t>
            </a:r>
            <a:r>
              <a:rPr lang="it-IT" sz="2400" dirty="0" smtClean="0">
                <a:solidFill>
                  <a:schemeClr val="tx1"/>
                </a:solidFill>
              </a:rPr>
              <a:t>. </a:t>
            </a:r>
            <a:r>
              <a:rPr lang="it-IT" sz="2400" b="1" u="sng" dirty="0" smtClean="0">
                <a:solidFill>
                  <a:schemeClr val="tx1"/>
                </a:solidFill>
              </a:rPr>
              <a:t>I requisiti ulteriori costituiscono presupposto per l'accreditamento e vincolo per la definizione delle prestazioni previste nei programmi di attività delle strutture accreditate</a:t>
            </a:r>
            <a:r>
              <a:rPr lang="it-IT" sz="2400" b="1" dirty="0" smtClean="0">
                <a:solidFill>
                  <a:schemeClr val="tx1"/>
                </a:solidFill>
              </a:rPr>
              <a:t>, così come definiti dall'articolo 8- </a:t>
            </a:r>
            <a:r>
              <a:rPr lang="it-IT" sz="2400" b="1" dirty="0" err="1" smtClean="0">
                <a:solidFill>
                  <a:schemeClr val="tx1"/>
                </a:solidFill>
              </a:rPr>
              <a:t>quinquies</a:t>
            </a:r>
            <a:r>
              <a:rPr lang="it-IT" sz="2400" b="1" dirty="0" smtClean="0">
                <a:solidFill>
                  <a:schemeClr val="tx1"/>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899546" y="2372836"/>
            <a:ext cx="5810952" cy="38401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itolo 1"/>
          <p:cNvSpPr txBox="1">
            <a:spLocks/>
          </p:cNvSpPr>
          <p:nvPr/>
        </p:nvSpPr>
        <p:spPr>
          <a:xfrm>
            <a:off x="785875" y="333193"/>
            <a:ext cx="10683240" cy="1077266"/>
          </a:xfrm>
          <a:prstGeom prst="rect">
            <a:avLst/>
          </a:prstGeom>
        </p:spPr>
        <p:txBody>
          <a:bodyPr vert="horz" lIns="91440" tIns="45720" rIns="91440" bIns="45720" rtlCol="0" anchor="ctr">
            <a:noAutofit/>
          </a:bodyPr>
          <a:lstStyle/>
          <a:p>
            <a:pPr algn="ctr" defTabSz="914400">
              <a:lnSpc>
                <a:spcPct val="90000"/>
              </a:lnSpc>
              <a:spcBef>
                <a:spcPts val="1000"/>
              </a:spcBef>
              <a:defRPr/>
            </a:pPr>
            <a:r>
              <a:rPr lang="it-IT" sz="2500" b="1" i="1" u="sng" dirty="0" smtClean="0">
                <a:solidFill>
                  <a:srgbClr val="5B9BD5">
                    <a:lumMod val="75000"/>
                  </a:srgbClr>
                </a:solidFill>
                <a:latin typeface="Calibri" panose="020F0502020204030204"/>
              </a:rPr>
              <a:t>Decreto Legislativo n. 502 del 30 dicembre 1992,</a:t>
            </a:r>
            <a:br>
              <a:rPr lang="it-IT" sz="2500" b="1" i="1" u="sng" dirty="0" smtClean="0">
                <a:solidFill>
                  <a:srgbClr val="5B9BD5">
                    <a:lumMod val="75000"/>
                  </a:srgbClr>
                </a:solidFill>
                <a:latin typeface="Calibri" panose="020F0502020204030204"/>
              </a:rPr>
            </a:br>
            <a:r>
              <a:rPr lang="it-IT" sz="2500" b="1" i="1" u="sng" dirty="0" smtClean="0">
                <a:solidFill>
                  <a:srgbClr val="5B9BD5">
                    <a:lumMod val="75000"/>
                  </a:srgbClr>
                </a:solidFill>
                <a:latin typeface="Calibri" panose="020F0502020204030204"/>
              </a:rPr>
              <a:t>come modificato dal Decreto Legislativo n. 229 del 19 giugno 1999, e </a:t>
            </a:r>
            <a:r>
              <a:rPr lang="it-IT" sz="2500" b="1" i="1" u="sng" dirty="0" err="1" smtClean="0">
                <a:solidFill>
                  <a:srgbClr val="5B9BD5">
                    <a:lumMod val="75000"/>
                  </a:srgbClr>
                </a:solidFill>
                <a:latin typeface="Calibri" panose="020F0502020204030204"/>
              </a:rPr>
              <a:t>smi</a:t>
            </a:r>
            <a:endParaRPr lang="it-IT" sz="2500" b="1" i="1" u="sng" dirty="0" smtClean="0">
              <a:solidFill>
                <a:srgbClr val="5B9BD5">
                  <a:lumMod val="75000"/>
                </a:srgbClr>
              </a:solidFill>
              <a:latin typeface="Calibri" panose="020F0502020204030204"/>
            </a:endParaRPr>
          </a:p>
        </p:txBody>
      </p:sp>
      <p:pic>
        <p:nvPicPr>
          <p:cNvPr id="9" name="Immagine 8"/>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13" name="Rettangolo 12"/>
          <p:cNvSpPr/>
          <p:nvPr/>
        </p:nvSpPr>
        <p:spPr>
          <a:xfrm>
            <a:off x="254000" y="1564043"/>
            <a:ext cx="11480800" cy="4930581"/>
          </a:xfrm>
          <a:prstGeom prst="rect">
            <a:avLst/>
          </a:prstGeom>
        </p:spPr>
        <p:txBody>
          <a:bodyPr wrap="square">
            <a:spAutoFit/>
          </a:bodyPr>
          <a:lstStyle/>
          <a:p>
            <a:pPr algn="ctr" defTabSz="1066800">
              <a:lnSpc>
                <a:spcPct val="90000"/>
              </a:lnSpc>
              <a:spcBef>
                <a:spcPct val="0"/>
              </a:spcBef>
              <a:spcAft>
                <a:spcPct val="35000"/>
              </a:spcAft>
            </a:pPr>
            <a:r>
              <a:rPr lang="it-IT" sz="2400" b="1" i="1" u="sng" dirty="0" smtClean="0">
                <a:solidFill>
                  <a:srgbClr val="FF0000"/>
                </a:solidFill>
              </a:rPr>
              <a:t>ART. 8 QUATER: ACCREDITAMENTTO ISTITUZIONALE, I COMMI RILEVANTI</a:t>
            </a:r>
          </a:p>
          <a:p>
            <a:pPr marL="457200" indent="-457200" algn="just" defTabSz="1066800">
              <a:lnSpc>
                <a:spcPct val="90000"/>
              </a:lnSpc>
              <a:spcBef>
                <a:spcPct val="0"/>
              </a:spcBef>
              <a:spcAft>
                <a:spcPct val="35000"/>
              </a:spcAft>
              <a:buFont typeface="Wingdings" pitchFamily="2" charset="2"/>
              <a:buChar char="v"/>
            </a:pPr>
            <a:r>
              <a:rPr lang="it-IT" sz="2400" b="1" i="1" u="sng" dirty="0" smtClean="0">
                <a:solidFill>
                  <a:srgbClr val="FF0000"/>
                </a:solidFill>
              </a:rPr>
              <a:t>Comma 3</a:t>
            </a:r>
            <a:r>
              <a:rPr lang="it-IT" sz="2400" b="1" dirty="0" smtClean="0">
                <a:solidFill>
                  <a:srgbClr val="FF0000"/>
                </a:solidFill>
              </a:rPr>
              <a:t>: </a:t>
            </a:r>
            <a:r>
              <a:rPr lang="it-IT" sz="2400" b="1" i="1" u="sng" dirty="0" smtClean="0"/>
              <a:t>Con </a:t>
            </a:r>
            <a:r>
              <a:rPr lang="it-IT" sz="2400" b="1" i="1" u="sng" dirty="0"/>
              <a:t>atto di indirizzo e coordinamento</a:t>
            </a:r>
            <a:r>
              <a:rPr lang="it-IT" sz="2400" b="1" dirty="0"/>
              <a:t> </a:t>
            </a:r>
            <a:r>
              <a:rPr lang="it-IT" sz="2400" dirty="0" smtClean="0"/>
              <a:t>emanato</a:t>
            </a:r>
            <a:r>
              <a:rPr lang="it-IT" sz="2400" dirty="0"/>
              <a:t>, ai sensi dell'articolo 8 della legge 15 marzo 1997, n. 59, entro centottanta giorni dalla data di entrata in vigore del </a:t>
            </a:r>
            <a:r>
              <a:rPr lang="it-IT" sz="2400" dirty="0" err="1" smtClean="0"/>
              <a:t>d.Lgs.</a:t>
            </a:r>
            <a:r>
              <a:rPr lang="it-IT" sz="2400" dirty="0" smtClean="0"/>
              <a:t> </a:t>
            </a:r>
            <a:r>
              <a:rPr lang="it-IT" sz="2400" dirty="0"/>
              <a:t>n. </a:t>
            </a:r>
            <a:r>
              <a:rPr lang="it-IT" sz="2400" dirty="0" smtClean="0"/>
              <a:t>229/1999, […]</a:t>
            </a:r>
            <a:r>
              <a:rPr lang="it-IT" sz="2400" b="1" dirty="0" smtClean="0"/>
              <a:t> </a:t>
            </a:r>
            <a:r>
              <a:rPr lang="it-IT" sz="2400" b="1" u="sng" dirty="0"/>
              <a:t>sono definiti i criteri generali </a:t>
            </a:r>
            <a:r>
              <a:rPr lang="it-IT" sz="2400" u="sng" dirty="0"/>
              <a:t>uniformi per</a:t>
            </a:r>
            <a:r>
              <a:rPr lang="it-IT" sz="2400" dirty="0"/>
              <a:t>:</a:t>
            </a:r>
          </a:p>
          <a:p>
            <a:pPr marL="457200" indent="-457200" algn="just" defTabSz="1066800">
              <a:lnSpc>
                <a:spcPct val="90000"/>
              </a:lnSpc>
              <a:spcBef>
                <a:spcPct val="0"/>
              </a:spcBef>
              <a:spcAft>
                <a:spcPct val="35000"/>
              </a:spcAft>
            </a:pPr>
            <a:r>
              <a:rPr lang="it-IT" sz="2400" b="1" dirty="0" smtClean="0"/>
              <a:t>       a</a:t>
            </a:r>
            <a:r>
              <a:rPr lang="it-IT" sz="2400" b="1" dirty="0"/>
              <a:t>) </a:t>
            </a:r>
            <a:r>
              <a:rPr lang="it-IT" sz="2400" b="1" u="sng" dirty="0"/>
              <a:t>la definizione dei </a:t>
            </a:r>
            <a:r>
              <a:rPr lang="it-IT" sz="3200" b="1" u="sng" dirty="0"/>
              <a:t>requisiti ulteriori</a:t>
            </a:r>
            <a:r>
              <a:rPr lang="it-IT" sz="2400" b="1" u="sng" dirty="0"/>
              <a:t> per l'esercizio delle attività sanitarie per conto del Servizio sanitario nazionale da parte delle strutture sanitarie</a:t>
            </a:r>
            <a:r>
              <a:rPr lang="it-IT" sz="2400" b="1" dirty="0"/>
              <a:t> </a:t>
            </a:r>
            <a:r>
              <a:rPr lang="it-IT" sz="2400" dirty="0"/>
              <a:t>e dei professionisti,</a:t>
            </a:r>
            <a:r>
              <a:rPr lang="it-IT" sz="2400" b="1" dirty="0"/>
              <a:t> </a:t>
            </a:r>
            <a:r>
              <a:rPr lang="it-IT" sz="2400" b="1" u="sng" dirty="0"/>
              <a:t>nonché la verifica periodica</a:t>
            </a:r>
            <a:r>
              <a:rPr lang="it-IT" sz="2400" dirty="0"/>
              <a:t> di tali attività;</a:t>
            </a:r>
          </a:p>
          <a:p>
            <a:pPr marL="457200" indent="-457200" algn="just" defTabSz="1066800">
              <a:lnSpc>
                <a:spcPct val="90000"/>
              </a:lnSpc>
              <a:spcBef>
                <a:spcPct val="0"/>
              </a:spcBef>
              <a:spcAft>
                <a:spcPct val="35000"/>
              </a:spcAft>
            </a:pPr>
            <a:r>
              <a:rPr lang="it-IT" sz="2400" b="1" dirty="0" smtClean="0"/>
              <a:t>       b</a:t>
            </a:r>
            <a:r>
              <a:rPr lang="it-IT" sz="2400" b="1" dirty="0"/>
              <a:t>) </a:t>
            </a:r>
            <a:r>
              <a:rPr lang="it-IT" sz="2400" b="1" u="sng" dirty="0"/>
              <a:t>la valutazione della rispondenza delle strutture al </a:t>
            </a:r>
            <a:r>
              <a:rPr lang="it-IT" sz="3200" b="1" u="sng" dirty="0" smtClean="0"/>
              <a:t>fabbisogno</a:t>
            </a:r>
            <a:r>
              <a:rPr lang="it-IT" sz="2400" b="1" dirty="0" smtClean="0"/>
              <a:t> </a:t>
            </a:r>
            <a:r>
              <a:rPr lang="it-IT" sz="2400" dirty="0" smtClean="0"/>
              <a:t>[…] </a:t>
            </a:r>
            <a:r>
              <a:rPr lang="it-IT" sz="2400" b="1" u="sng" dirty="0"/>
              <a:t>e alla funzionalità della programmazione </a:t>
            </a:r>
            <a:r>
              <a:rPr lang="it-IT" sz="2400" b="1" u="sng" dirty="0" smtClean="0"/>
              <a:t>regionale</a:t>
            </a:r>
            <a:r>
              <a:rPr lang="it-IT" sz="2400" b="1" dirty="0" smtClean="0"/>
              <a:t> </a:t>
            </a:r>
            <a:r>
              <a:rPr lang="it-IT" sz="2400" dirty="0" smtClean="0"/>
              <a:t>[…];</a:t>
            </a:r>
            <a:endParaRPr lang="it-IT" sz="2400" dirty="0"/>
          </a:p>
          <a:p>
            <a:pPr marL="457200" indent="-457200" algn="just" defTabSz="1066800">
              <a:lnSpc>
                <a:spcPct val="90000"/>
              </a:lnSpc>
              <a:spcBef>
                <a:spcPct val="0"/>
              </a:spcBef>
              <a:spcAft>
                <a:spcPct val="35000"/>
              </a:spcAft>
            </a:pPr>
            <a:r>
              <a:rPr lang="it-IT" sz="2400" b="1" dirty="0" smtClean="0"/>
              <a:t>       c</a:t>
            </a:r>
            <a:r>
              <a:rPr lang="it-IT" sz="2400" b="1" dirty="0"/>
              <a:t>) </a:t>
            </a:r>
            <a:r>
              <a:rPr lang="it-IT" sz="2400" b="1" u="sng" dirty="0"/>
              <a:t>le </a:t>
            </a:r>
            <a:r>
              <a:rPr lang="it-IT" sz="3200" b="1" u="sng" dirty="0"/>
              <a:t>procedure</a:t>
            </a:r>
            <a:r>
              <a:rPr lang="it-IT" sz="2400" b="1" u="sng" dirty="0"/>
              <a:t> ed i termini per l'accreditamento delle strutture che ne facciano </a:t>
            </a:r>
            <a:r>
              <a:rPr lang="it-IT" sz="2400" b="1" u="sng" dirty="0" smtClean="0"/>
              <a:t>richiesta</a:t>
            </a:r>
            <a:r>
              <a:rPr lang="it-IT" sz="2400" b="1" dirty="0" smtClean="0"/>
              <a:t> </a:t>
            </a:r>
            <a:r>
              <a:rPr lang="it-IT" sz="2400" dirty="0" smtClean="0"/>
              <a:t>[…]</a:t>
            </a:r>
            <a:r>
              <a:rPr lang="it-IT" sz="2400" b="1" dirty="0" smtClean="0"/>
              <a:t> </a:t>
            </a:r>
            <a:r>
              <a:rPr lang="it-IT" sz="2400" b="1" u="sng" dirty="0"/>
              <a:t>nonché la verifica periodica dei requisiti ulteriori e le procedure da adottarsi in caso di verifica </a:t>
            </a:r>
            <a:r>
              <a:rPr lang="it-IT" sz="2400" b="1" u="sng" dirty="0" smtClean="0"/>
              <a:t>negativa</a:t>
            </a:r>
            <a:r>
              <a:rPr lang="it-IT" sz="2400" b="1" dirty="0" smtClean="0"/>
              <a:t>;</a:t>
            </a:r>
            <a:endParaRPr lang="it-IT"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899546" y="2372836"/>
            <a:ext cx="5810952" cy="38401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itolo 1"/>
          <p:cNvSpPr txBox="1">
            <a:spLocks/>
          </p:cNvSpPr>
          <p:nvPr/>
        </p:nvSpPr>
        <p:spPr>
          <a:xfrm>
            <a:off x="785875" y="193493"/>
            <a:ext cx="10683240" cy="1077266"/>
          </a:xfrm>
          <a:prstGeom prst="rect">
            <a:avLst/>
          </a:prstGeom>
        </p:spPr>
        <p:txBody>
          <a:bodyPr vert="horz" lIns="91440" tIns="45720" rIns="91440" bIns="45720" rtlCol="0" anchor="ctr">
            <a:noAutofit/>
          </a:bodyPr>
          <a:lstStyle/>
          <a:p>
            <a:pPr marR="0" lvl="0" indent="0" algn="ctr" defTabSz="914400" fontAlgn="auto">
              <a:lnSpc>
                <a:spcPct val="90000"/>
              </a:lnSpc>
              <a:spcBef>
                <a:spcPts val="1000"/>
              </a:spcBef>
              <a:spcAft>
                <a:spcPts val="0"/>
              </a:spcAft>
              <a:buClrTx/>
              <a:buSzTx/>
              <a:buFontTx/>
              <a:buNone/>
              <a:tabLst/>
              <a:defRPr/>
            </a:pPr>
            <a:r>
              <a:rPr lang="it-IT" sz="2500" b="1" i="1" u="sng" dirty="0" smtClean="0">
                <a:solidFill>
                  <a:srgbClr val="5B9BD5">
                    <a:lumMod val="75000"/>
                  </a:srgbClr>
                </a:solidFill>
                <a:latin typeface="Calibri" panose="020F0502020204030204"/>
              </a:rPr>
              <a:t>Decreto Legislativo n. 502 del 30 dicembre 1992,</a:t>
            </a:r>
            <a:br>
              <a:rPr lang="it-IT" sz="2500" b="1" i="1" u="sng" dirty="0" smtClean="0">
                <a:solidFill>
                  <a:srgbClr val="5B9BD5">
                    <a:lumMod val="75000"/>
                  </a:srgbClr>
                </a:solidFill>
                <a:latin typeface="Calibri" panose="020F0502020204030204"/>
              </a:rPr>
            </a:br>
            <a:r>
              <a:rPr lang="it-IT" sz="2500" b="1" i="1" u="sng" dirty="0" smtClean="0">
                <a:solidFill>
                  <a:srgbClr val="5B9BD5">
                    <a:lumMod val="75000"/>
                  </a:srgbClr>
                </a:solidFill>
                <a:latin typeface="Calibri" panose="020F0502020204030204"/>
              </a:rPr>
              <a:t>come modificato dal Decreto Legislativo n. 229 del 19 giugno 1999, e </a:t>
            </a:r>
            <a:r>
              <a:rPr lang="it-IT" sz="2500" b="1" i="1" u="sng" dirty="0" err="1" smtClean="0">
                <a:solidFill>
                  <a:srgbClr val="5B9BD5">
                    <a:lumMod val="75000"/>
                  </a:srgbClr>
                </a:solidFill>
                <a:latin typeface="Calibri" panose="020F0502020204030204"/>
              </a:rPr>
              <a:t>smi</a:t>
            </a:r>
            <a:endParaRPr lang="it-IT" sz="2500" b="1" i="1" u="sng" dirty="0" smtClean="0">
              <a:solidFill>
                <a:srgbClr val="5B9BD5">
                  <a:lumMod val="75000"/>
                </a:srgbClr>
              </a:solidFill>
              <a:latin typeface="Calibri" panose="020F0502020204030204"/>
            </a:endParaRPr>
          </a:p>
        </p:txBody>
      </p:sp>
      <p:pic>
        <p:nvPicPr>
          <p:cNvPr id="9" name="Immagine 8"/>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13" name="Rettangolo 12"/>
          <p:cNvSpPr/>
          <p:nvPr/>
        </p:nvSpPr>
        <p:spPr>
          <a:xfrm>
            <a:off x="297028" y="1348143"/>
            <a:ext cx="11436824" cy="5059847"/>
          </a:xfrm>
          <a:prstGeom prst="rect">
            <a:avLst/>
          </a:prstGeom>
        </p:spPr>
        <p:txBody>
          <a:bodyPr wrap="square">
            <a:spAutoFit/>
          </a:bodyPr>
          <a:lstStyle/>
          <a:p>
            <a:pPr algn="ctr" defTabSz="1066800">
              <a:lnSpc>
                <a:spcPct val="90000"/>
              </a:lnSpc>
              <a:spcBef>
                <a:spcPct val="0"/>
              </a:spcBef>
              <a:spcAft>
                <a:spcPct val="35000"/>
              </a:spcAft>
            </a:pPr>
            <a:r>
              <a:rPr lang="it-IT" sz="2400" b="1" i="1" u="sng" dirty="0" smtClean="0">
                <a:solidFill>
                  <a:srgbClr val="FF0000"/>
                </a:solidFill>
              </a:rPr>
              <a:t>TITOLO II – ART. 8 QUATER: ACCREDITAMENTTO ISTITUZIONALE, I COMMI RILEVANTI</a:t>
            </a:r>
          </a:p>
          <a:p>
            <a:pPr marL="457200" indent="-457200" algn="just" defTabSz="1066800">
              <a:lnSpc>
                <a:spcPct val="90000"/>
              </a:lnSpc>
              <a:spcBef>
                <a:spcPct val="0"/>
              </a:spcBef>
              <a:spcAft>
                <a:spcPct val="35000"/>
              </a:spcAft>
              <a:buFont typeface="Wingdings" pitchFamily="2" charset="2"/>
              <a:buChar char="v"/>
            </a:pPr>
            <a:r>
              <a:rPr lang="it-IT" sz="2400" b="1" i="1" u="sng" dirty="0" smtClean="0">
                <a:solidFill>
                  <a:srgbClr val="FF0000"/>
                </a:solidFill>
              </a:rPr>
              <a:t>Comma 4</a:t>
            </a:r>
            <a:r>
              <a:rPr lang="it-IT" sz="2400" dirty="0" smtClean="0">
                <a:solidFill>
                  <a:srgbClr val="FF0000"/>
                </a:solidFill>
              </a:rPr>
              <a:t>: </a:t>
            </a:r>
            <a:r>
              <a:rPr lang="it-IT" sz="2400" dirty="0" smtClean="0"/>
              <a:t>fornisce </a:t>
            </a:r>
            <a:r>
              <a:rPr lang="it-IT" sz="2400" b="1" u="sng" dirty="0" smtClean="0"/>
              <a:t>i criteri e i principi</a:t>
            </a:r>
            <a:r>
              <a:rPr lang="it-IT" sz="2400" b="1" dirty="0" smtClean="0"/>
              <a:t> nel cui rispetto deve essere emanato l</a:t>
            </a:r>
            <a:r>
              <a:rPr lang="it-IT" sz="2400" b="1" u="sng" dirty="0" smtClean="0"/>
              <a:t>'atto </a:t>
            </a:r>
            <a:r>
              <a:rPr lang="it-IT" sz="2400" b="1" u="sng" dirty="0"/>
              <a:t>di indirizzo e coordinamento</a:t>
            </a:r>
            <a:r>
              <a:rPr lang="it-IT" sz="2400" dirty="0"/>
              <a:t> </a:t>
            </a:r>
            <a:r>
              <a:rPr lang="it-IT" sz="2400" dirty="0" smtClean="0"/>
              <a:t>di cui al comma 3, in particolare: </a:t>
            </a:r>
            <a:endParaRPr lang="it-IT" sz="2400" dirty="0"/>
          </a:p>
          <a:p>
            <a:pPr marL="457200" indent="-457200" algn="just" defTabSz="1066800">
              <a:lnSpc>
                <a:spcPct val="90000"/>
              </a:lnSpc>
              <a:spcBef>
                <a:spcPct val="0"/>
              </a:spcBef>
              <a:spcAft>
                <a:spcPct val="35000"/>
              </a:spcAft>
            </a:pPr>
            <a:r>
              <a:rPr lang="it-IT" sz="2400" b="1" dirty="0" smtClean="0"/>
              <a:t>       - </a:t>
            </a:r>
            <a:r>
              <a:rPr lang="it-IT" sz="2400" dirty="0" smtClean="0"/>
              <a:t>garantire </a:t>
            </a:r>
            <a:r>
              <a:rPr lang="it-IT" sz="2400" u="sng" dirty="0"/>
              <a:t>l'eguaglianza fra tutte le strutture relativamente ai </a:t>
            </a:r>
            <a:r>
              <a:rPr lang="it-IT" sz="2400" b="1" u="sng" dirty="0"/>
              <a:t>requisiti ulteriori </a:t>
            </a:r>
            <a:r>
              <a:rPr lang="it-IT" sz="2400" u="sng" dirty="0"/>
              <a:t>richiesti per il rilascio dell'accreditamento</a:t>
            </a:r>
            <a:r>
              <a:rPr lang="it-IT" sz="2400" dirty="0"/>
              <a:t> </a:t>
            </a:r>
            <a:r>
              <a:rPr lang="it-IT" sz="2400" u="sng" dirty="0"/>
              <a:t>e per la sua verifica periodica</a:t>
            </a:r>
            <a:r>
              <a:rPr lang="it-IT" sz="2400" dirty="0"/>
              <a:t>;</a:t>
            </a:r>
          </a:p>
          <a:p>
            <a:pPr marL="457200" indent="-457200" algn="just" defTabSz="1066800">
              <a:lnSpc>
                <a:spcPct val="90000"/>
              </a:lnSpc>
              <a:spcBef>
                <a:spcPct val="0"/>
              </a:spcBef>
              <a:spcAft>
                <a:spcPct val="35000"/>
              </a:spcAft>
            </a:pPr>
            <a:r>
              <a:rPr lang="it-IT" sz="2400" b="1" dirty="0" smtClean="0"/>
              <a:t>       - </a:t>
            </a:r>
            <a:r>
              <a:rPr lang="it-IT" sz="2400" dirty="0" smtClean="0"/>
              <a:t>assicurare </a:t>
            </a:r>
            <a:r>
              <a:rPr lang="it-IT" sz="2400" dirty="0"/>
              <a:t>che tutte le strutture accreditate garantiscano </a:t>
            </a:r>
            <a:r>
              <a:rPr lang="it-IT" sz="2400" b="1" u="sng" dirty="0"/>
              <a:t>dotazioni strumentali e tecnologiche appropriate</a:t>
            </a:r>
            <a:r>
              <a:rPr lang="it-IT" sz="2400" u="sng" dirty="0"/>
              <a:t> per quantità, </a:t>
            </a:r>
            <a:r>
              <a:rPr lang="it-IT" sz="2400" u="sng" dirty="0" smtClean="0"/>
              <a:t>qualità, </a:t>
            </a:r>
            <a:r>
              <a:rPr lang="it-IT" sz="2400" u="sng" dirty="0"/>
              <a:t>funzionalità</a:t>
            </a:r>
            <a:r>
              <a:rPr lang="it-IT" sz="2400" dirty="0"/>
              <a:t> in relazione alla tipologia </a:t>
            </a:r>
            <a:r>
              <a:rPr lang="it-IT" sz="2400" dirty="0" smtClean="0"/>
              <a:t>di </a:t>
            </a:r>
            <a:r>
              <a:rPr lang="it-IT" sz="2400" dirty="0"/>
              <a:t>prestazioni erogabili ed alle necessità assistenziali degli utilizzatori dei </a:t>
            </a:r>
            <a:r>
              <a:rPr lang="it-IT" sz="2400" dirty="0" smtClean="0"/>
              <a:t>servizi;</a:t>
            </a:r>
          </a:p>
          <a:p>
            <a:pPr marL="457200" indent="-457200" algn="just" defTabSz="1066800">
              <a:lnSpc>
                <a:spcPct val="90000"/>
              </a:lnSpc>
              <a:spcBef>
                <a:spcPct val="0"/>
              </a:spcBef>
              <a:spcAft>
                <a:spcPct val="35000"/>
              </a:spcAft>
            </a:pPr>
            <a:r>
              <a:rPr lang="it-IT" sz="2400" dirty="0" smtClean="0"/>
              <a:t>       - garantire </a:t>
            </a:r>
            <a:r>
              <a:rPr lang="it-IT" sz="2400" dirty="0"/>
              <a:t>che tutte le strutture accreditate assicurino </a:t>
            </a:r>
            <a:r>
              <a:rPr lang="it-IT" sz="2400" b="1" u="sng" dirty="0"/>
              <a:t>adeguate condizioni di organizzazione interna</a:t>
            </a:r>
            <a:r>
              <a:rPr lang="it-IT" sz="2400" u="sng" dirty="0"/>
              <a:t>, con specifico riferimento alla dotazione quantitativa e alla qualificazione professionale del personale</a:t>
            </a:r>
            <a:r>
              <a:rPr lang="it-IT" sz="2400" dirty="0"/>
              <a:t> </a:t>
            </a:r>
            <a:r>
              <a:rPr lang="it-IT" sz="2400" dirty="0" smtClean="0"/>
              <a:t>impiegato</a:t>
            </a:r>
            <a:r>
              <a:rPr lang="it-IT" sz="2400" dirty="0"/>
              <a:t>; </a:t>
            </a:r>
            <a:endParaRPr lang="it-IT" sz="2400" dirty="0" smtClean="0"/>
          </a:p>
          <a:p>
            <a:pPr marL="457200" indent="-457200" algn="just" defTabSz="1066800">
              <a:lnSpc>
                <a:spcPct val="90000"/>
              </a:lnSpc>
              <a:spcBef>
                <a:spcPct val="0"/>
              </a:spcBef>
              <a:spcAft>
                <a:spcPct val="35000"/>
              </a:spcAft>
            </a:pPr>
            <a:r>
              <a:rPr lang="it-IT" sz="2400" dirty="0" smtClean="0"/>
              <a:t>       - prevedere l'</a:t>
            </a:r>
            <a:r>
              <a:rPr lang="it-IT" sz="2400" u="sng" dirty="0" smtClean="0"/>
              <a:t>accettazione del sistema di controlli esterni sulla appropriatezza e sulla qualità delle prestazioni erogate</a:t>
            </a:r>
            <a:r>
              <a:rPr lang="it-IT" sz="2400" dirty="0" smtClean="0"/>
              <a:t>, definito dalla regione;</a:t>
            </a:r>
            <a:endParaRPr lang="it-IT" sz="2400" b="1" dirty="0"/>
          </a:p>
        </p:txBody>
      </p:sp>
    </p:spTree>
    <p:extLst>
      <p:ext uri="{BB962C8B-B14F-4D97-AF65-F5344CB8AC3E}">
        <p14:creationId xmlns:p14="http://schemas.microsoft.com/office/powerpoint/2010/main" val="149244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899546" y="2372836"/>
            <a:ext cx="5810952" cy="38401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itolo 1"/>
          <p:cNvSpPr txBox="1">
            <a:spLocks/>
          </p:cNvSpPr>
          <p:nvPr/>
        </p:nvSpPr>
        <p:spPr>
          <a:xfrm>
            <a:off x="798575" y="152400"/>
            <a:ext cx="10683240" cy="1077266"/>
          </a:xfrm>
          <a:prstGeom prst="rect">
            <a:avLst/>
          </a:prstGeom>
        </p:spPr>
        <p:txBody>
          <a:bodyPr vert="horz" lIns="91440" tIns="45720" rIns="91440" bIns="45720" rtlCol="0" anchor="ctr">
            <a:noAutofit/>
          </a:bodyPr>
          <a:lstStyle/>
          <a:p>
            <a:pPr marR="0" lvl="0" indent="0" algn="ctr" defTabSz="914400" fontAlgn="auto">
              <a:lnSpc>
                <a:spcPct val="90000"/>
              </a:lnSpc>
              <a:spcBef>
                <a:spcPts val="1000"/>
              </a:spcBef>
              <a:spcAft>
                <a:spcPts val="0"/>
              </a:spcAft>
              <a:buClrTx/>
              <a:buSzTx/>
              <a:buFontTx/>
              <a:buNone/>
              <a:tabLst/>
              <a:defRPr/>
            </a:pPr>
            <a:r>
              <a:rPr lang="it-IT" sz="2500" b="1" i="1" u="sng" dirty="0" smtClean="0">
                <a:solidFill>
                  <a:srgbClr val="5B9BD5">
                    <a:lumMod val="75000"/>
                  </a:srgbClr>
                </a:solidFill>
                <a:latin typeface="Calibri" panose="020F0502020204030204"/>
              </a:rPr>
              <a:t>Decreto Legislativo n. 502 del 30 dicembre 1992,</a:t>
            </a:r>
            <a:br>
              <a:rPr lang="it-IT" sz="2500" b="1" i="1" u="sng" dirty="0" smtClean="0">
                <a:solidFill>
                  <a:srgbClr val="5B9BD5">
                    <a:lumMod val="75000"/>
                  </a:srgbClr>
                </a:solidFill>
                <a:latin typeface="Calibri" panose="020F0502020204030204"/>
              </a:rPr>
            </a:br>
            <a:r>
              <a:rPr lang="it-IT" sz="2500" b="1" i="1" u="sng" dirty="0" smtClean="0">
                <a:solidFill>
                  <a:srgbClr val="5B9BD5">
                    <a:lumMod val="75000"/>
                  </a:srgbClr>
                </a:solidFill>
                <a:latin typeface="Calibri" panose="020F0502020204030204"/>
              </a:rPr>
              <a:t>come modificato dal Decreto Legislativo n. 229 del 19 giugno 1999, e </a:t>
            </a:r>
            <a:r>
              <a:rPr lang="it-IT" sz="2500" b="1" i="1" u="sng" dirty="0" err="1" smtClean="0">
                <a:solidFill>
                  <a:srgbClr val="5B9BD5">
                    <a:lumMod val="75000"/>
                  </a:srgbClr>
                </a:solidFill>
                <a:latin typeface="Calibri" panose="020F0502020204030204"/>
              </a:rPr>
              <a:t>smi</a:t>
            </a:r>
            <a:endParaRPr lang="it-IT" sz="2500" b="1" i="1" u="sng" dirty="0" smtClean="0">
              <a:solidFill>
                <a:srgbClr val="5B9BD5">
                  <a:lumMod val="75000"/>
                </a:srgbClr>
              </a:solidFill>
              <a:latin typeface="Calibri" panose="020F0502020204030204"/>
            </a:endParaRPr>
          </a:p>
        </p:txBody>
      </p:sp>
      <p:pic>
        <p:nvPicPr>
          <p:cNvPr id="9" name="Immagine 8"/>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13" name="Rettangolo 12"/>
          <p:cNvSpPr/>
          <p:nvPr/>
        </p:nvSpPr>
        <p:spPr>
          <a:xfrm>
            <a:off x="297028" y="1300207"/>
            <a:ext cx="11436824" cy="5056769"/>
          </a:xfrm>
          <a:prstGeom prst="rect">
            <a:avLst/>
          </a:prstGeom>
        </p:spPr>
        <p:txBody>
          <a:bodyPr wrap="square">
            <a:spAutoFit/>
          </a:bodyPr>
          <a:lstStyle/>
          <a:p>
            <a:pPr marL="457200" indent="-457200" algn="just" defTabSz="1066800">
              <a:lnSpc>
                <a:spcPct val="90000"/>
              </a:lnSpc>
              <a:spcBef>
                <a:spcPct val="0"/>
              </a:spcBef>
              <a:spcAft>
                <a:spcPct val="35000"/>
              </a:spcAft>
            </a:pPr>
            <a:r>
              <a:rPr lang="it-IT" sz="2400" dirty="0" smtClean="0"/>
              <a:t>       - prevedere </a:t>
            </a:r>
            <a:r>
              <a:rPr lang="it-IT" sz="2400" u="sng" dirty="0"/>
              <a:t>forme di partecipazione dei cittadini e degli utilizzatori dei servizi alla verifica dell'attività svolta e alla formulazione di proposte rispetto all'accessibilità dei servizi offerti, nonché l'adozione e l'utilizzazione sistematica della carta dei servizi per la comunicazione con i cittadini</a:t>
            </a:r>
            <a:r>
              <a:rPr lang="it-IT" sz="2400" dirty="0"/>
              <a:t>, inclusa la diffusione degli esiti dei programmi di </a:t>
            </a:r>
            <a:r>
              <a:rPr lang="it-IT" sz="2400" dirty="0" smtClean="0"/>
              <a:t>valutazione.</a:t>
            </a:r>
          </a:p>
          <a:p>
            <a:pPr marL="457200" indent="-457200" algn="just" defTabSz="1066800">
              <a:lnSpc>
                <a:spcPct val="90000"/>
              </a:lnSpc>
              <a:spcBef>
                <a:spcPct val="0"/>
              </a:spcBef>
              <a:spcAft>
                <a:spcPct val="35000"/>
              </a:spcAft>
            </a:pPr>
            <a:endParaRPr lang="it-IT" sz="1000" dirty="0" smtClean="0"/>
          </a:p>
          <a:p>
            <a:pPr marL="457200" indent="-457200" algn="just" defTabSz="1066800">
              <a:lnSpc>
                <a:spcPct val="90000"/>
              </a:lnSpc>
              <a:spcBef>
                <a:spcPct val="0"/>
              </a:spcBef>
              <a:spcAft>
                <a:spcPct val="35000"/>
              </a:spcAft>
              <a:buFont typeface="Wingdings" pitchFamily="2" charset="2"/>
              <a:buChar char="v"/>
            </a:pPr>
            <a:r>
              <a:rPr lang="it-IT" sz="2400" b="1" i="1" u="sng" dirty="0" smtClean="0">
                <a:solidFill>
                  <a:srgbClr val="FF0000"/>
                </a:solidFill>
              </a:rPr>
              <a:t>Comma 5</a:t>
            </a:r>
            <a:r>
              <a:rPr lang="it-IT" sz="2400" b="1" dirty="0" smtClean="0">
                <a:solidFill>
                  <a:srgbClr val="FF0000"/>
                </a:solidFill>
              </a:rPr>
              <a:t>: </a:t>
            </a:r>
            <a:r>
              <a:rPr lang="it-IT" sz="2400" dirty="0" smtClean="0"/>
              <a:t>Entro sessanta giorni dalla data di entrata in vigore dell'atto di indirizzo e coordinamento di cui al comma 3, </a:t>
            </a:r>
            <a:r>
              <a:rPr lang="it-IT" sz="2400" b="1" u="sng" dirty="0" smtClean="0"/>
              <a:t>le regioni definiscono</a:t>
            </a:r>
            <a:r>
              <a:rPr lang="it-IT" sz="2400" b="1" dirty="0" smtClean="0"/>
              <a:t>, </a:t>
            </a:r>
            <a:r>
              <a:rPr lang="it-IT" sz="2400" dirty="0" smtClean="0"/>
              <a:t>in conformità ai criteri generali uniformi ivi previsti,</a:t>
            </a:r>
            <a:r>
              <a:rPr lang="it-IT" sz="2400" b="1" dirty="0" smtClean="0"/>
              <a:t> </a:t>
            </a:r>
            <a:r>
              <a:rPr lang="it-IT" sz="2400" b="1" u="sng" dirty="0" smtClean="0"/>
              <a:t>i requisiti per l'accreditamento ed il procedimento per la loro verifica</a:t>
            </a:r>
            <a:r>
              <a:rPr lang="it-IT" sz="2400" b="1" dirty="0" smtClean="0"/>
              <a:t> </a:t>
            </a:r>
            <a:r>
              <a:rPr lang="it-IT" sz="2400" dirty="0" smtClean="0"/>
              <a:t>[…];</a:t>
            </a:r>
          </a:p>
          <a:p>
            <a:pPr marL="457200" indent="-457200" algn="just" defTabSz="1066800">
              <a:lnSpc>
                <a:spcPct val="90000"/>
              </a:lnSpc>
              <a:spcBef>
                <a:spcPct val="0"/>
              </a:spcBef>
              <a:spcAft>
                <a:spcPct val="35000"/>
              </a:spcAft>
              <a:buFont typeface="Wingdings" pitchFamily="2" charset="2"/>
              <a:buChar char="v"/>
            </a:pPr>
            <a:endParaRPr lang="it-IT" sz="1000" dirty="0" smtClean="0"/>
          </a:p>
          <a:p>
            <a:pPr marL="457200" indent="-457200" algn="just" defTabSz="1066800">
              <a:lnSpc>
                <a:spcPct val="90000"/>
              </a:lnSpc>
              <a:spcBef>
                <a:spcPct val="0"/>
              </a:spcBef>
              <a:spcAft>
                <a:spcPct val="35000"/>
              </a:spcAft>
              <a:buFont typeface="Wingdings" pitchFamily="2" charset="2"/>
              <a:buChar char="v"/>
            </a:pPr>
            <a:r>
              <a:rPr lang="it-IT" sz="2400" b="1" i="1" u="sng" dirty="0" smtClean="0">
                <a:solidFill>
                  <a:srgbClr val="FF0000"/>
                </a:solidFill>
              </a:rPr>
              <a:t>Comma 6</a:t>
            </a:r>
            <a:r>
              <a:rPr lang="it-IT" sz="2400" b="1" dirty="0" smtClean="0">
                <a:solidFill>
                  <a:srgbClr val="FF0000"/>
                </a:solidFill>
              </a:rPr>
              <a:t>: </a:t>
            </a:r>
            <a:r>
              <a:rPr lang="it-IT" sz="2400" dirty="0" smtClean="0"/>
              <a:t>Entro centoventi giorni dalla data di entrata in vigore dell'atto di indirizzo e coordinamento di cui al comma 3,</a:t>
            </a:r>
            <a:r>
              <a:rPr lang="it-IT" sz="2400" b="1" dirty="0" smtClean="0"/>
              <a:t> </a:t>
            </a:r>
            <a:r>
              <a:rPr lang="it-IT" sz="2400" b="1" u="sng" dirty="0" smtClean="0"/>
              <a:t>le regioni avviano il processo di accreditamento delle strutture temporaneamente accreditate</a:t>
            </a:r>
            <a:r>
              <a:rPr lang="it-IT" sz="2400" dirty="0" smtClean="0"/>
              <a:t> ai sensi dell'articolo 6, comma 6, della legge 23 dicembre 1994, n. 724, e delle altre già operanti;</a:t>
            </a:r>
          </a:p>
        </p:txBody>
      </p:sp>
    </p:spTree>
    <p:extLst>
      <p:ext uri="{BB962C8B-B14F-4D97-AF65-F5344CB8AC3E}">
        <p14:creationId xmlns:p14="http://schemas.microsoft.com/office/powerpoint/2010/main" val="149244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899546" y="2372836"/>
            <a:ext cx="5810952" cy="38401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itolo 1"/>
          <p:cNvSpPr txBox="1">
            <a:spLocks/>
          </p:cNvSpPr>
          <p:nvPr/>
        </p:nvSpPr>
        <p:spPr>
          <a:xfrm>
            <a:off x="785875" y="242145"/>
            <a:ext cx="10683240" cy="1077266"/>
          </a:xfrm>
          <a:prstGeom prst="rect">
            <a:avLst/>
          </a:prstGeom>
        </p:spPr>
        <p:txBody>
          <a:bodyPr vert="horz" lIns="91440" tIns="45720" rIns="91440" bIns="45720" rtlCol="0" anchor="ctr">
            <a:noAutofit/>
          </a:bodyPr>
          <a:lstStyle/>
          <a:p>
            <a:pPr algn="ctr" defTabSz="914400">
              <a:lnSpc>
                <a:spcPct val="90000"/>
              </a:lnSpc>
              <a:spcBef>
                <a:spcPts val="1000"/>
              </a:spcBef>
              <a:defRPr/>
            </a:pPr>
            <a:r>
              <a:rPr lang="it-IT" sz="2500" b="1" i="1" u="sng" dirty="0" smtClean="0">
                <a:solidFill>
                  <a:srgbClr val="5B9BD5">
                    <a:lumMod val="75000"/>
                  </a:srgbClr>
                </a:solidFill>
                <a:latin typeface="Calibri" panose="020F0502020204030204"/>
              </a:rPr>
              <a:t>Decreto Legislativo n. 502 del 30 dicembre 1992,</a:t>
            </a:r>
            <a:br>
              <a:rPr lang="it-IT" sz="2500" b="1" i="1" u="sng" dirty="0" smtClean="0">
                <a:solidFill>
                  <a:srgbClr val="5B9BD5">
                    <a:lumMod val="75000"/>
                  </a:srgbClr>
                </a:solidFill>
                <a:latin typeface="Calibri" panose="020F0502020204030204"/>
              </a:rPr>
            </a:br>
            <a:r>
              <a:rPr lang="it-IT" sz="2500" b="1" i="1" u="sng" dirty="0" smtClean="0">
                <a:solidFill>
                  <a:srgbClr val="5B9BD5">
                    <a:lumMod val="75000"/>
                  </a:srgbClr>
                </a:solidFill>
                <a:latin typeface="Calibri" panose="020F0502020204030204"/>
              </a:rPr>
              <a:t>come modificato dal Decreto Legislativo n. 229 del 19 giugno 1999, e </a:t>
            </a:r>
            <a:r>
              <a:rPr lang="it-IT" sz="2500" b="1" i="1" u="sng" dirty="0" err="1" smtClean="0">
                <a:solidFill>
                  <a:srgbClr val="5B9BD5">
                    <a:lumMod val="75000"/>
                  </a:srgbClr>
                </a:solidFill>
                <a:latin typeface="Calibri" panose="020F0502020204030204"/>
              </a:rPr>
              <a:t>smi</a:t>
            </a:r>
            <a:endParaRPr lang="it-IT" sz="2500" b="1" i="1" u="sng" dirty="0" smtClean="0">
              <a:solidFill>
                <a:srgbClr val="5B9BD5">
                  <a:lumMod val="75000"/>
                </a:srgbClr>
              </a:solidFill>
              <a:latin typeface="Calibri" panose="020F0502020204030204"/>
            </a:endParaRPr>
          </a:p>
        </p:txBody>
      </p:sp>
      <p:pic>
        <p:nvPicPr>
          <p:cNvPr id="9" name="Immagine 8"/>
          <p:cNvPicPr/>
          <p:nvPr/>
        </p:nvPicPr>
        <p:blipFill>
          <a:blip r:embed="rId2" cstate="print">
            <a:lum/>
            <a:alphaModFix/>
          </a:blip>
          <a:srcRect/>
          <a:stretch>
            <a:fillRect/>
          </a:stretch>
        </p:blipFill>
        <p:spPr>
          <a:xfrm>
            <a:off x="199621" y="229404"/>
            <a:ext cx="1617980" cy="542290"/>
          </a:xfrm>
          <a:prstGeom prst="rect">
            <a:avLst/>
          </a:prstGeom>
          <a:noFill/>
          <a:ln>
            <a:noFill/>
            <a:prstDash/>
          </a:ln>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13" name="Rettangolo 12"/>
          <p:cNvSpPr/>
          <p:nvPr/>
        </p:nvSpPr>
        <p:spPr>
          <a:xfrm>
            <a:off x="284328" y="1358158"/>
            <a:ext cx="11436824" cy="5004447"/>
          </a:xfrm>
          <a:prstGeom prst="rect">
            <a:avLst/>
          </a:prstGeom>
        </p:spPr>
        <p:txBody>
          <a:bodyPr wrap="square">
            <a:spAutoFit/>
          </a:bodyPr>
          <a:lstStyle/>
          <a:p>
            <a:pPr algn="ctr" defTabSz="1066800">
              <a:lnSpc>
                <a:spcPct val="90000"/>
              </a:lnSpc>
              <a:spcBef>
                <a:spcPct val="0"/>
              </a:spcBef>
              <a:spcAft>
                <a:spcPct val="35000"/>
              </a:spcAft>
            </a:pPr>
            <a:r>
              <a:rPr lang="it-IT" sz="2400" b="1" i="1" u="sng" dirty="0" smtClean="0">
                <a:solidFill>
                  <a:srgbClr val="FF0000"/>
                </a:solidFill>
              </a:rPr>
              <a:t>ART. 8 QUATER: ACCREDITAMENTTO ISTITUZIONALE, I COMMI RILEVANTI</a:t>
            </a:r>
          </a:p>
          <a:p>
            <a:pPr marL="457200" indent="-457200" algn="just" defTabSz="1066800">
              <a:lnSpc>
                <a:spcPct val="90000"/>
              </a:lnSpc>
              <a:spcBef>
                <a:spcPct val="0"/>
              </a:spcBef>
              <a:spcAft>
                <a:spcPct val="35000"/>
              </a:spcAft>
              <a:buFont typeface="Wingdings" pitchFamily="2" charset="2"/>
              <a:buChar char="v"/>
            </a:pPr>
            <a:r>
              <a:rPr lang="it-IT" sz="2400" b="1" i="1" u="sng" dirty="0" smtClean="0">
                <a:solidFill>
                  <a:srgbClr val="FF0000"/>
                </a:solidFill>
              </a:rPr>
              <a:t>Comma 7</a:t>
            </a:r>
            <a:r>
              <a:rPr lang="it-IT" sz="2400" b="1" dirty="0" smtClean="0">
                <a:solidFill>
                  <a:srgbClr val="FF0000"/>
                </a:solidFill>
              </a:rPr>
              <a:t>: </a:t>
            </a:r>
            <a:r>
              <a:rPr lang="it-IT" sz="2400" b="1" u="sng" dirty="0" smtClean="0"/>
              <a:t>Nel </a:t>
            </a:r>
            <a:r>
              <a:rPr lang="it-IT" sz="2400" b="1" u="sng" dirty="0"/>
              <a:t>caso di richiesta di accreditamento da parte di nuove strutture o per l'avvio di nuove attività in strutture preesistenti, l'accreditamento può essere concesso in base alla qualità e ai volumi dei servizi da erogare, nonché sulla base dei risultati dell'attività eventualmente già svolta, tenuto altresì conto degli obiettivi di sicurezza delle prestazioni sanitarie e degli esiti delle attività di controllo, vigilanza e monitoraggio per la valutazione delle attività erogate in termini di qualità, sicurezza ed appropriatezza</a:t>
            </a:r>
            <a:r>
              <a:rPr lang="it-IT" sz="2400" b="1" dirty="0"/>
              <a:t>, </a:t>
            </a:r>
            <a:r>
              <a:rPr lang="it-IT" sz="2400" dirty="0"/>
              <a:t>le cui modalità sono definite con decreto del Ministro della </a:t>
            </a:r>
            <a:r>
              <a:rPr lang="it-IT" sz="2400" dirty="0" smtClean="0"/>
              <a:t>Salute</a:t>
            </a:r>
            <a:r>
              <a:rPr lang="it-IT" sz="2400" b="1" dirty="0"/>
              <a:t>, </a:t>
            </a:r>
            <a:r>
              <a:rPr lang="it-IT" sz="2400" dirty="0" smtClean="0"/>
              <a:t>[…] previa</a:t>
            </a:r>
            <a:r>
              <a:rPr lang="it-IT" sz="2400" b="1" dirty="0" smtClean="0"/>
              <a:t> </a:t>
            </a:r>
            <a:r>
              <a:rPr lang="it-IT" sz="2400" b="1" u="sng" dirty="0" smtClean="0"/>
              <a:t>intesa in sede di Conferenza permanente Stato - Regioni;</a:t>
            </a:r>
          </a:p>
          <a:p>
            <a:pPr marL="457200" indent="-457200" algn="just" defTabSz="1066800">
              <a:lnSpc>
                <a:spcPct val="90000"/>
              </a:lnSpc>
              <a:spcBef>
                <a:spcPct val="0"/>
              </a:spcBef>
              <a:spcAft>
                <a:spcPct val="35000"/>
              </a:spcAft>
              <a:buFont typeface="Wingdings" pitchFamily="2" charset="2"/>
              <a:buChar char="v"/>
            </a:pPr>
            <a:r>
              <a:rPr lang="it-IT" sz="2400" b="1" i="1" u="sng" dirty="0" smtClean="0">
                <a:solidFill>
                  <a:srgbClr val="FF0000"/>
                </a:solidFill>
              </a:rPr>
              <a:t>Comma 8</a:t>
            </a:r>
            <a:r>
              <a:rPr lang="it-IT" sz="2400" b="1" dirty="0" smtClean="0">
                <a:solidFill>
                  <a:srgbClr val="FF0000"/>
                </a:solidFill>
              </a:rPr>
              <a:t>: </a:t>
            </a:r>
            <a:r>
              <a:rPr lang="it-IT" sz="2400" b="1" u="sng" dirty="0" smtClean="0"/>
              <a:t>In presenza di una capacità produttiva superiore al fabbisogno determinato</a:t>
            </a:r>
            <a:r>
              <a:rPr lang="it-IT" sz="2400" dirty="0" smtClean="0"/>
              <a:t>, </a:t>
            </a:r>
            <a:r>
              <a:rPr lang="it-IT" sz="2400" b="1" u="sng" dirty="0" smtClean="0"/>
              <a:t>le regioni e le unità sanitarie locali attraverso gli accordi contrattuali di cui all'articolo 8-quinquies, sono tenute a porre a carico del Servizio sanitario nazionale un volume di attività </a:t>
            </a:r>
            <a:r>
              <a:rPr lang="it-IT" sz="2400" b="1" dirty="0" smtClean="0"/>
              <a:t>comunque </a:t>
            </a:r>
            <a:r>
              <a:rPr lang="it-IT" sz="2400" b="1" u="sng" dirty="0" smtClean="0"/>
              <a:t>non superiore a quello previsto dagli indirizzi di programmazione </a:t>
            </a:r>
            <a:r>
              <a:rPr lang="it-IT" sz="2400" b="1" dirty="0" smtClean="0"/>
              <a:t>nazionale </a:t>
            </a:r>
            <a:r>
              <a:rPr lang="it-IT" sz="2400" dirty="0" smtClean="0"/>
              <a:t>[…].</a:t>
            </a:r>
            <a:endParaRPr lang="it-IT" sz="2400" b="1" u="sng" dirty="0" smtClean="0"/>
          </a:p>
        </p:txBody>
      </p:sp>
    </p:spTree>
    <p:extLst>
      <p:ext uri="{BB962C8B-B14F-4D97-AF65-F5344CB8AC3E}">
        <p14:creationId xmlns:p14="http://schemas.microsoft.com/office/powerpoint/2010/main" val="12425942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1885</TotalTime>
  <Words>7279</Words>
  <Application>Microsoft Office PowerPoint</Application>
  <PresentationFormat>Widescreen</PresentationFormat>
  <Paragraphs>381</Paragraphs>
  <Slides>49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49</vt:i4>
      </vt:variant>
    </vt:vector>
  </HeadingPairs>
  <TitlesOfParts>
    <vt:vector size="55" baseType="lpstr">
      <vt:lpstr>Arial</vt:lpstr>
      <vt:lpstr>Calibri</vt:lpstr>
      <vt:lpstr>Calibri Light</vt:lpstr>
      <vt:lpstr>Times New Roman</vt:lpstr>
      <vt:lpstr>Wingdings</vt:lpstr>
      <vt:lpstr>Tema di Office</vt:lpstr>
      <vt:lpstr>Presentazione standard di PowerPoint</vt:lpstr>
      <vt:lpstr>Normativa di Accreditamento  delle strutture sanitarie e socio-sanitarie </vt:lpstr>
      <vt:lpstr>Decreto Legislativo n. 502 del 30 dicembre 1992, come modificato dal Decreto Legislativo n. 229 del 19 giugno 1999, e smi</vt:lpstr>
      <vt:lpstr>Decreto Legislativo n. 502 del 30 dicembre 1992, come modificato dal Decreto Legislativo n. 229 del 19 giugno 1999, e smi</vt:lpstr>
      <vt:lpstr>Presentazione standard di PowerPoint</vt:lpstr>
      <vt:lpstr>Presentazione standard di PowerPoint</vt:lpstr>
      <vt:lpstr>Presentazione standard di PowerPoint</vt:lpstr>
      <vt:lpstr>Presentazione standard di PowerPoint</vt:lpstr>
      <vt:lpstr>Presentazione standard di PowerPoint</vt:lpstr>
      <vt:lpstr>ACCREDITAMENTO ISTITUZIONALE NELLA REGIONE LAZIO  Legge Regionale 3 marzo 2003, n. 4 e smi  Norme in materia di autorizzazione alla realizzazione di strutture e all’esercizio di attività sanitarie e socio-sanitarie, di accreditamento istituzionale e di accordi contrattuali  (modificata dalle Leggi Regionali n. 2/2004, n.27/2006, n.15/2007, n.14/2008, n.7/2014, n.7/2018, n.8/2019, n.1/2020, n. 14/2021)</vt:lpstr>
      <vt:lpstr>ACCREDITAMENTO ISTITUZIONALE NELLA REGIONE LAZIO  Legge Regionale 3 marzo 2003, n. 4 e smi  Norme in materia di autorizzazione alla realizzazione di strutture e all’esercizio di attività sanitarie e socio-sanitarie, di accreditamento istituzionale e di accordi contrattuali  (modificata dalle Leggi Regionali n. 2/2004, n.27/2006, n.15/2007, n.14/2008, n.7/2014, n.7/2018, n.8/2019, n.1/2020, n. 14/2021)</vt:lpstr>
      <vt:lpstr>ACCREDITAMENTO ISTITUZIONALE NELLA REGIONE LAZIO   Legge Regionale 3 marzo 2003, n. 4 e smi  Norme in materia di autorizzazione alla realizzazione di strutture e all’esercizio di attività sanitarie e socio-sanitarie, di accreditamento istituzionale e di accordi contrattuali  (modificata dalle Leggi Regionali n. 2/2004, n.27/2006, n.15/2007, n.14/2008, n.7/2014, n.7/2018, n.8/2019, n.1/2020, n. 14/2021)</vt:lpstr>
      <vt:lpstr>ATTUAZIONE DELLE PREVISIONI DELLA L.R. n.4/2003 (2007-2011) E GLI ACCREDITAMENTI DEFINITIVI (ANNI 2011-2013) </vt:lpstr>
      <vt:lpstr>Presentazione standard di PowerPoint</vt:lpstr>
      <vt:lpstr>Presentazione standard di PowerPoint</vt:lpstr>
      <vt:lpstr>Accreditamento Definitivo presso la ASL RIETI DCA n.13/2011 e Commissione di Accreditamento Aziendale </vt:lpstr>
      <vt:lpstr>Avvio dell’Accreditamento di nuove strutture:  RSA e CENTRI RIABILITATIVI EX ART. 26 </vt:lpstr>
      <vt:lpstr> ACCREDITAMENTO ISTITUZIONALE: Intese sancite dalla Conferenza Permanente per i rapporti tra  lo Stato, le Regioni e le Province autonome di Trento e di Bolzano del 20 dicembre 2012 e del 19 febbraio 2015 </vt:lpstr>
      <vt:lpstr>Presentazione standard di PowerPoint</vt:lpstr>
      <vt:lpstr>Presentazione standard di PowerPoint</vt:lpstr>
      <vt:lpstr>Presentazione standard di PowerPoint</vt:lpstr>
      <vt:lpstr>Presentazione standard di PowerPoint</vt:lpstr>
      <vt:lpstr>Principi di riferimento e  articolazione del  nuovo modello di accreditamento regionale – DCA n.469/2017</vt:lpstr>
      <vt:lpstr>Principi di riferimento e  articolazione del nuovo modello di accreditamento regionale – DCA n.469/2017</vt:lpstr>
      <vt:lpstr>Principi di riferimento e  articolazione del nuovo modello di accreditamento regionale – DCA n.469/2017 </vt:lpstr>
      <vt:lpstr>Presentazione standard di PowerPoint</vt:lpstr>
      <vt:lpstr>Presentazione standard di PowerPoint</vt:lpstr>
      <vt:lpstr>Presentazione standard di PowerPoint</vt:lpstr>
      <vt:lpstr>Presentazione standard di PowerPoint</vt:lpstr>
      <vt:lpstr>Presentazione standard di PowerPoint</vt:lpstr>
      <vt:lpstr>I REQUISITI</vt:lpstr>
      <vt:lpstr>Presentazione standard di PowerPoint</vt:lpstr>
      <vt:lpstr>Presentazione standard di PowerPoint</vt:lpstr>
      <vt:lpstr>Presentazione standard di PowerPoint</vt:lpstr>
      <vt:lpstr>Presentazione standard di PowerPoint</vt:lpstr>
      <vt:lpstr>Presentazione standard di PowerPoint</vt:lpstr>
      <vt:lpstr>UN ESEMPIO DI VERIFICATA DELL’ADERENZA AI REQUISITI PREVISTI: DCA 469/2017 - 3° Criterio/Fattore di qualità – Competenze del Personale</vt:lpstr>
      <vt:lpstr>Presentazione standard di PowerPoint</vt:lpstr>
      <vt:lpstr>Presentazione standard di PowerPoint</vt:lpstr>
      <vt:lpstr>Presentazione standard di PowerPoint</vt:lpstr>
      <vt:lpstr>Presentazione standard di PowerPoint</vt:lpstr>
      <vt:lpstr>DCA n. U00242 del 25 giugno 2019: l’OTA nella Regione Lazio</vt:lpstr>
      <vt:lpstr>Presentazione standard di PowerPoint</vt:lpstr>
      <vt:lpstr>Presentazione standard di PowerPoint</vt:lpstr>
      <vt:lpstr>Presentazione standard di PowerPoint</vt:lpstr>
      <vt:lpstr>Regolamento 6 novembre 2019, n. 20</vt:lpstr>
      <vt:lpstr>Presentazione standard di PowerPoint</vt:lpstr>
      <vt:lpstr>Presentazione standard di PowerPoint</vt:lpstr>
      <vt:lpstr>Presentazione standard di PowerPoint</vt:lpstr>
    </vt:vector>
  </TitlesOfParts>
  <Company>AZIEND SANITARIA LOCALE - RIETI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Antonella Beccarini</dc:creator>
  <cp:lastModifiedBy>Luisa Di Loreto</cp:lastModifiedBy>
  <cp:revision>217</cp:revision>
  <dcterms:created xsi:type="dcterms:W3CDTF">2022-08-24T16:05:14Z</dcterms:created>
  <dcterms:modified xsi:type="dcterms:W3CDTF">2022-11-09T11:30:15Z</dcterms:modified>
</cp:coreProperties>
</file>