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8" r:id="rId8"/>
    <p:sldId id="271" r:id="rId9"/>
    <p:sldId id="278" r:id="rId10"/>
    <p:sldId id="273" r:id="rId11"/>
    <p:sldId id="272" r:id="rId12"/>
    <p:sldId id="263" r:id="rId13"/>
    <p:sldId id="261" r:id="rId14"/>
    <p:sldId id="269" r:id="rId15"/>
    <p:sldId id="270" r:id="rId16"/>
    <p:sldId id="267" r:id="rId17"/>
    <p:sldId id="274" r:id="rId18"/>
    <p:sldId id="275" r:id="rId19"/>
    <p:sldId id="276" r:id="rId20"/>
    <p:sldId id="265" r:id="rId21"/>
    <p:sldId id="266" r:id="rId22"/>
    <p:sldId id="264" r:id="rId23"/>
    <p:sldId id="27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325B27-DD45-4BEE-9ABC-E45D05DB6AB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9D83248-A4FF-46D3-A9BD-F40D18FB8C75}">
      <dgm:prSet phldrT="[Testo]" custT="1"/>
      <dgm:spPr/>
      <dgm:t>
        <a:bodyPr/>
        <a:lstStyle/>
        <a:p>
          <a:r>
            <a:rPr lang="it-IT" sz="1300" b="1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2020</a:t>
          </a:r>
          <a:r>
            <a:rPr lang="it-IT" sz="1300" b="1" dirty="0">
              <a:highlight>
                <a:srgbClr val="FF0000"/>
              </a:highlight>
            </a:rPr>
            <a:t> </a:t>
          </a:r>
        </a:p>
        <a:p>
          <a:r>
            <a:rPr lang="it-IT" sz="1400" dirty="0">
              <a:latin typeface="Cambria" panose="02040503050406030204" pitchFamily="18" charset="0"/>
              <a:ea typeface="Cambria" panose="02040503050406030204" pitchFamily="18" charset="0"/>
            </a:rPr>
            <a:t>462 vaccinazioni eseguite</a:t>
          </a:r>
        </a:p>
      </dgm:t>
    </dgm:pt>
    <dgm:pt modelId="{3451A4AD-12EF-4F9C-9298-388A5F667271}" type="parTrans" cxnId="{204EABB7-F7D5-401B-879E-A480E7A9586A}">
      <dgm:prSet/>
      <dgm:spPr/>
      <dgm:t>
        <a:bodyPr/>
        <a:lstStyle/>
        <a:p>
          <a:endParaRPr lang="it-IT"/>
        </a:p>
      </dgm:t>
    </dgm:pt>
    <dgm:pt modelId="{38D83EBD-5DB6-4178-9B84-FA81F450EF13}" type="sibTrans" cxnId="{204EABB7-F7D5-401B-879E-A480E7A9586A}">
      <dgm:prSet/>
      <dgm:spPr/>
      <dgm:t>
        <a:bodyPr/>
        <a:lstStyle/>
        <a:p>
          <a:endParaRPr lang="it-IT"/>
        </a:p>
      </dgm:t>
    </dgm:pt>
    <dgm:pt modelId="{BC911665-1E07-4918-A6B3-B3BC0634934A}">
      <dgm:prSet phldrT="[Testo]" custT="1"/>
      <dgm:spPr/>
      <dgm:t>
        <a:bodyPr/>
        <a:lstStyle/>
        <a:p>
          <a:r>
            <a:rPr lang="it-IT" sz="1600" b="1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2021 </a:t>
          </a:r>
        </a:p>
        <a:p>
          <a:r>
            <a:rPr lang="it-IT" sz="1400" dirty="0">
              <a:latin typeface="Cambria" panose="02040503050406030204" pitchFamily="18" charset="0"/>
              <a:ea typeface="Cambria" panose="02040503050406030204" pitchFamily="18" charset="0"/>
            </a:rPr>
            <a:t>499 vaccinazioni eseguite</a:t>
          </a:r>
        </a:p>
      </dgm:t>
    </dgm:pt>
    <dgm:pt modelId="{E2A23F67-07FC-4E31-BD14-658384E1FDA8}" type="parTrans" cxnId="{01A61929-434F-4233-94E2-475872A498C5}">
      <dgm:prSet/>
      <dgm:spPr/>
      <dgm:t>
        <a:bodyPr/>
        <a:lstStyle/>
        <a:p>
          <a:endParaRPr lang="it-IT"/>
        </a:p>
      </dgm:t>
    </dgm:pt>
    <dgm:pt modelId="{514A35C4-8B88-48D4-841C-4C0F231983F8}" type="sibTrans" cxnId="{01A61929-434F-4233-94E2-475872A498C5}">
      <dgm:prSet/>
      <dgm:spPr/>
      <dgm:t>
        <a:bodyPr/>
        <a:lstStyle/>
        <a:p>
          <a:endParaRPr lang="it-IT"/>
        </a:p>
      </dgm:t>
    </dgm:pt>
    <dgm:pt modelId="{753CA22B-91F4-4F1D-8B74-98C897454615}">
      <dgm:prSet phldrT="[Testo]" custT="1"/>
      <dgm:spPr/>
      <dgm:t>
        <a:bodyPr/>
        <a:lstStyle/>
        <a:p>
          <a:r>
            <a:rPr lang="it-IT" sz="1400" b="1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2022</a:t>
          </a:r>
          <a:r>
            <a:rPr lang="it-IT" sz="1200" b="1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r>
            <a:rPr lang="it-IT" sz="1400" dirty="0">
              <a:latin typeface="Cambria" panose="02040503050406030204" pitchFamily="18" charset="0"/>
              <a:ea typeface="Cambria" panose="02040503050406030204" pitchFamily="18" charset="0"/>
            </a:rPr>
            <a:t>712 vaccinazioni eseguite</a:t>
          </a:r>
        </a:p>
      </dgm:t>
    </dgm:pt>
    <dgm:pt modelId="{519B23F1-9E6A-4A65-8895-82AB03A5B04D}" type="parTrans" cxnId="{DFD39316-8227-4E83-B0B5-4DF83CB2E8E7}">
      <dgm:prSet/>
      <dgm:spPr/>
      <dgm:t>
        <a:bodyPr/>
        <a:lstStyle/>
        <a:p>
          <a:endParaRPr lang="it-IT"/>
        </a:p>
      </dgm:t>
    </dgm:pt>
    <dgm:pt modelId="{4CDAD936-5570-4845-AB4E-22BED95AE2CF}" type="sibTrans" cxnId="{DFD39316-8227-4E83-B0B5-4DF83CB2E8E7}">
      <dgm:prSet/>
      <dgm:spPr/>
      <dgm:t>
        <a:bodyPr/>
        <a:lstStyle/>
        <a:p>
          <a:endParaRPr lang="it-IT"/>
        </a:p>
      </dgm:t>
    </dgm:pt>
    <dgm:pt modelId="{93B5CB48-B12F-4728-808A-1B0642BAD66F}" type="pres">
      <dgm:prSet presAssocID="{0C325B27-DD45-4BEE-9ABC-E45D05DB6AB2}" presName="CompostProcess" presStyleCnt="0">
        <dgm:presLayoutVars>
          <dgm:dir/>
          <dgm:resizeHandles val="exact"/>
        </dgm:presLayoutVars>
      </dgm:prSet>
      <dgm:spPr/>
    </dgm:pt>
    <dgm:pt modelId="{80FF70BA-1CCC-4AF8-851E-98B3668A6218}" type="pres">
      <dgm:prSet presAssocID="{0C325B27-DD45-4BEE-9ABC-E45D05DB6AB2}" presName="arrow" presStyleLbl="bgShp" presStyleIdx="0" presStyleCnt="1"/>
      <dgm:spPr/>
    </dgm:pt>
    <dgm:pt modelId="{70BE2E14-1080-4239-8D6F-48BBBD8E8C96}" type="pres">
      <dgm:prSet presAssocID="{0C325B27-DD45-4BEE-9ABC-E45D05DB6AB2}" presName="linearProcess" presStyleCnt="0"/>
      <dgm:spPr/>
    </dgm:pt>
    <dgm:pt modelId="{E3EB0278-986C-4EEF-9EA9-9167B8DECDFE}" type="pres">
      <dgm:prSet presAssocID="{E9D83248-A4FF-46D3-A9BD-F40D18FB8C75}" presName="textNode" presStyleLbl="node1" presStyleIdx="0" presStyleCnt="3" custScaleX="123154" custScaleY="16806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4345515-8C8B-4197-B0B5-87D304D9693E}" type="pres">
      <dgm:prSet presAssocID="{38D83EBD-5DB6-4178-9B84-FA81F450EF13}" presName="sibTrans" presStyleCnt="0"/>
      <dgm:spPr/>
    </dgm:pt>
    <dgm:pt modelId="{6CD45B1B-B709-432B-8F0B-469792A02A41}" type="pres">
      <dgm:prSet presAssocID="{BC911665-1E07-4918-A6B3-B3BC0634934A}" presName="textNode" presStyleLbl="node1" presStyleIdx="1" presStyleCnt="3" custScaleX="110183" custScaleY="192347" custLinFactNeighborX="7576" custLinFactNeighborY="-280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38A45F-F22C-4217-9A1A-FA8561064635}" type="pres">
      <dgm:prSet presAssocID="{514A35C4-8B88-48D4-841C-4C0F231983F8}" presName="sibTrans" presStyleCnt="0"/>
      <dgm:spPr/>
    </dgm:pt>
    <dgm:pt modelId="{98528A7B-79AA-4D25-91BC-5A45EC1A5911}" type="pres">
      <dgm:prSet presAssocID="{753CA22B-91F4-4F1D-8B74-98C897454615}" presName="textNode" presStyleLbl="node1" presStyleIdx="2" presStyleCnt="3" custScaleX="127498" custScaleY="223865" custLinFactNeighborX="18506" custLinFactNeighborY="-849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FD39316-8227-4E83-B0B5-4DF83CB2E8E7}" srcId="{0C325B27-DD45-4BEE-9ABC-E45D05DB6AB2}" destId="{753CA22B-91F4-4F1D-8B74-98C897454615}" srcOrd="2" destOrd="0" parTransId="{519B23F1-9E6A-4A65-8895-82AB03A5B04D}" sibTransId="{4CDAD936-5570-4845-AB4E-22BED95AE2CF}"/>
    <dgm:cxn modelId="{204EABB7-F7D5-401B-879E-A480E7A9586A}" srcId="{0C325B27-DD45-4BEE-9ABC-E45D05DB6AB2}" destId="{E9D83248-A4FF-46D3-A9BD-F40D18FB8C75}" srcOrd="0" destOrd="0" parTransId="{3451A4AD-12EF-4F9C-9298-388A5F667271}" sibTransId="{38D83EBD-5DB6-4178-9B84-FA81F450EF13}"/>
    <dgm:cxn modelId="{CECBC55D-2CA5-411A-B839-84327673A8BB}" type="presOf" srcId="{BC911665-1E07-4918-A6B3-B3BC0634934A}" destId="{6CD45B1B-B709-432B-8F0B-469792A02A41}" srcOrd="0" destOrd="0" presId="urn:microsoft.com/office/officeart/2005/8/layout/hProcess9"/>
    <dgm:cxn modelId="{06AFA742-9D67-4FFD-AFC8-9FD115B82364}" type="presOf" srcId="{E9D83248-A4FF-46D3-A9BD-F40D18FB8C75}" destId="{E3EB0278-986C-4EEF-9EA9-9167B8DECDFE}" srcOrd="0" destOrd="0" presId="urn:microsoft.com/office/officeart/2005/8/layout/hProcess9"/>
    <dgm:cxn modelId="{007366E9-3820-404D-9478-0EDCBE460C24}" type="presOf" srcId="{753CA22B-91F4-4F1D-8B74-98C897454615}" destId="{98528A7B-79AA-4D25-91BC-5A45EC1A5911}" srcOrd="0" destOrd="0" presId="urn:microsoft.com/office/officeart/2005/8/layout/hProcess9"/>
    <dgm:cxn modelId="{B6DE8DB0-0FDA-4421-BBEF-2EFDE9642C0B}" type="presOf" srcId="{0C325B27-DD45-4BEE-9ABC-E45D05DB6AB2}" destId="{93B5CB48-B12F-4728-808A-1B0642BAD66F}" srcOrd="0" destOrd="0" presId="urn:microsoft.com/office/officeart/2005/8/layout/hProcess9"/>
    <dgm:cxn modelId="{01A61929-434F-4233-94E2-475872A498C5}" srcId="{0C325B27-DD45-4BEE-9ABC-E45D05DB6AB2}" destId="{BC911665-1E07-4918-A6B3-B3BC0634934A}" srcOrd="1" destOrd="0" parTransId="{E2A23F67-07FC-4E31-BD14-658384E1FDA8}" sibTransId="{514A35C4-8B88-48D4-841C-4C0F231983F8}"/>
    <dgm:cxn modelId="{34825C4B-BBA0-4AF2-AAB7-E48D1EF5C433}" type="presParOf" srcId="{93B5CB48-B12F-4728-808A-1B0642BAD66F}" destId="{80FF70BA-1CCC-4AF8-851E-98B3668A6218}" srcOrd="0" destOrd="0" presId="urn:microsoft.com/office/officeart/2005/8/layout/hProcess9"/>
    <dgm:cxn modelId="{D8B092AF-11D6-4276-B54D-83461ED8082F}" type="presParOf" srcId="{93B5CB48-B12F-4728-808A-1B0642BAD66F}" destId="{70BE2E14-1080-4239-8D6F-48BBBD8E8C96}" srcOrd="1" destOrd="0" presId="urn:microsoft.com/office/officeart/2005/8/layout/hProcess9"/>
    <dgm:cxn modelId="{9FAAFB98-422D-4F56-9BB4-4DF00CE90FE9}" type="presParOf" srcId="{70BE2E14-1080-4239-8D6F-48BBBD8E8C96}" destId="{E3EB0278-986C-4EEF-9EA9-9167B8DECDFE}" srcOrd="0" destOrd="0" presId="urn:microsoft.com/office/officeart/2005/8/layout/hProcess9"/>
    <dgm:cxn modelId="{75CE0C35-DD71-41BD-92A4-2FDB021F3B27}" type="presParOf" srcId="{70BE2E14-1080-4239-8D6F-48BBBD8E8C96}" destId="{94345515-8C8B-4197-B0B5-87D304D9693E}" srcOrd="1" destOrd="0" presId="urn:microsoft.com/office/officeart/2005/8/layout/hProcess9"/>
    <dgm:cxn modelId="{C1F46D9F-BF2E-4C5F-8D58-C3457CD4FB85}" type="presParOf" srcId="{70BE2E14-1080-4239-8D6F-48BBBD8E8C96}" destId="{6CD45B1B-B709-432B-8F0B-469792A02A41}" srcOrd="2" destOrd="0" presId="urn:microsoft.com/office/officeart/2005/8/layout/hProcess9"/>
    <dgm:cxn modelId="{5CB51B22-3B09-496A-B03D-A167FD35B748}" type="presParOf" srcId="{70BE2E14-1080-4239-8D6F-48BBBD8E8C96}" destId="{C938A45F-F22C-4217-9A1A-FA8561064635}" srcOrd="3" destOrd="0" presId="urn:microsoft.com/office/officeart/2005/8/layout/hProcess9"/>
    <dgm:cxn modelId="{BC2FD9A1-5B71-451C-9D7B-145E70F2FEFD}" type="presParOf" srcId="{70BE2E14-1080-4239-8D6F-48BBBD8E8C96}" destId="{98528A7B-79AA-4D25-91BC-5A45EC1A591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F70BA-1CCC-4AF8-851E-98B3668A6218}">
      <dsp:nvSpPr>
        <dsp:cNvPr id="0" name=""/>
        <dsp:cNvSpPr/>
      </dsp:nvSpPr>
      <dsp:spPr>
        <a:xfrm>
          <a:off x="441483" y="0"/>
          <a:ext cx="5003482" cy="190241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B0278-986C-4EEF-9EA9-9167B8DECDFE}">
      <dsp:nvSpPr>
        <dsp:cNvPr id="0" name=""/>
        <dsp:cNvSpPr/>
      </dsp:nvSpPr>
      <dsp:spPr>
        <a:xfrm>
          <a:off x="903" y="311737"/>
          <a:ext cx="1866201" cy="12789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2020</a:t>
          </a:r>
          <a:r>
            <a:rPr lang="it-IT" sz="1300" b="1" kern="1200" dirty="0">
              <a:highlight>
                <a:srgbClr val="FF0000"/>
              </a:highlight>
            </a:rPr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Cambria" panose="02040503050406030204" pitchFamily="18" charset="0"/>
              <a:ea typeface="Cambria" panose="02040503050406030204" pitchFamily="18" charset="0"/>
            </a:rPr>
            <a:t>462 vaccinazioni eseguite</a:t>
          </a:r>
        </a:p>
      </dsp:txBody>
      <dsp:txXfrm>
        <a:off x="63336" y="374170"/>
        <a:ext cx="1741335" cy="1154077"/>
      </dsp:txXfrm>
    </dsp:sp>
    <dsp:sp modelId="{6CD45B1B-B709-432B-8F0B-469792A02A41}">
      <dsp:nvSpPr>
        <dsp:cNvPr id="0" name=""/>
        <dsp:cNvSpPr/>
      </dsp:nvSpPr>
      <dsp:spPr>
        <a:xfrm>
          <a:off x="2091275" y="198045"/>
          <a:ext cx="1669647" cy="1463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Cambria" panose="02040503050406030204" pitchFamily="18" charset="0"/>
              <a:ea typeface="Cambria" panose="02040503050406030204" pitchFamily="18" charset="0"/>
            </a:rPr>
            <a:t>499 vaccinazioni eseguite</a:t>
          </a:r>
        </a:p>
      </dsp:txBody>
      <dsp:txXfrm>
        <a:off x="2162727" y="269497"/>
        <a:ext cx="1526743" cy="1320794"/>
      </dsp:txXfrm>
    </dsp:sp>
    <dsp:sp modelId="{98528A7B-79AA-4D25-91BC-5A45EC1A5911}">
      <dsp:nvSpPr>
        <dsp:cNvPr id="0" name=""/>
        <dsp:cNvSpPr/>
      </dsp:nvSpPr>
      <dsp:spPr>
        <a:xfrm>
          <a:off x="3954421" y="34818"/>
          <a:ext cx="1932028" cy="1703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2022</a:t>
          </a:r>
          <a:r>
            <a:rPr lang="it-IT" sz="1200" b="1" kern="1200" dirty="0">
              <a:highlight>
                <a:srgbClr val="FF0000"/>
              </a:highlight>
              <a:latin typeface="Cambria" panose="02040503050406030204" pitchFamily="18" charset="0"/>
              <a:ea typeface="Cambria" panose="02040503050406030204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Cambria" panose="02040503050406030204" pitchFamily="18" charset="0"/>
              <a:ea typeface="Cambria" panose="02040503050406030204" pitchFamily="18" charset="0"/>
            </a:rPr>
            <a:t>712 vaccinazioni eseguite</a:t>
          </a:r>
        </a:p>
      </dsp:txBody>
      <dsp:txXfrm>
        <a:off x="4037581" y="117978"/>
        <a:ext cx="1765708" cy="1537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33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57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8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9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6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2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8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1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27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5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56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9392-7EEE-424B-83A0-5287B55A7445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DF35-5C48-4F08-BE25-743C623E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0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 PIANO AZIENDALE DELLA PREVENZIONE E IL PIANO AZIENDALE DELL’EQUITÀ NELL’OTTICA DELLA ONE HEALTH NELLA ASL RIETI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689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10" name="Immagine 9" descr="Immagine che contiene testo, Viso umano, persona, schermata&#10;&#10;Descrizione generata automaticamente">
            <a:extLst>
              <a:ext uri="{FF2B5EF4-FFF2-40B4-BE49-F238E27FC236}">
                <a16:creationId xmlns:a16="http://schemas.microsoft.com/office/drawing/2014/main" id="{72E2BD08-9CE5-C845-2E69-67A64D44D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23" y="1100666"/>
            <a:ext cx="7365387" cy="5207001"/>
          </a:xfrm>
          <a:prstGeom prst="rect">
            <a:avLst/>
          </a:prstGeom>
        </p:spPr>
      </p:pic>
      <p:pic>
        <p:nvPicPr>
          <p:cNvPr id="3" name="Immagine 2" descr="Immagine che contiene testo, schermata, documento, menu&#10;&#10;Descrizione generata automaticamente">
            <a:extLst>
              <a:ext uri="{FF2B5EF4-FFF2-40B4-BE49-F238E27FC236}">
                <a16:creationId xmlns:a16="http://schemas.microsoft.com/office/drawing/2014/main" id="{B16C9824-EEE8-F0D2-6139-28F45C73C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0" y="1100666"/>
            <a:ext cx="7365386" cy="52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4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3" name="Immagine 2" descr="Immagine che contiene testo, Viso umano, sorriso, uomo&#10;&#10;Descrizione generata automaticamente">
            <a:extLst>
              <a:ext uri="{FF2B5EF4-FFF2-40B4-BE49-F238E27FC236}">
                <a16:creationId xmlns:a16="http://schemas.microsoft.com/office/drawing/2014/main" id="{24D4F5FD-D07A-96C9-62EF-05FB2C725C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9" y="1609390"/>
            <a:ext cx="5147734" cy="3639219"/>
          </a:xfrm>
          <a:prstGeom prst="rect">
            <a:avLst/>
          </a:prstGeom>
        </p:spPr>
      </p:pic>
      <p:pic>
        <p:nvPicPr>
          <p:cNvPr id="10" name="Immagine 9" descr="Immagine che contiene testo, schermata, menu, Carattere&#10;&#10;Descrizione generata automaticamente">
            <a:extLst>
              <a:ext uri="{FF2B5EF4-FFF2-40B4-BE49-F238E27FC236}">
                <a16:creationId xmlns:a16="http://schemas.microsoft.com/office/drawing/2014/main" id="{CC0F5A37-67B3-3B2B-9DD3-82B5766914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13" y="1303867"/>
            <a:ext cx="5916261" cy="4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17722F9-709A-38AA-C3D3-2DECED72DE6F}"/>
              </a:ext>
            </a:extLst>
          </p:cNvPr>
          <p:cNvSpPr/>
          <p:nvPr/>
        </p:nvSpPr>
        <p:spPr>
          <a:xfrm>
            <a:off x="3547533" y="474135"/>
            <a:ext cx="4309534" cy="7450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FORMAZIONE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BB4BF7-2F4C-0470-A88E-0D84DA0A6A66}"/>
              </a:ext>
            </a:extLst>
          </p:cNvPr>
          <p:cNvSpPr txBox="1"/>
          <p:nvPr/>
        </p:nvSpPr>
        <p:spPr>
          <a:xfrm>
            <a:off x="81786" y="115473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Rafforzamento della rete di collaborazione con PLS, MMG, pediatri ospedalieri, Consultori</a:t>
            </a:r>
            <a:r>
              <a:rPr lang="it-IT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Familiari, Punti nascita, Medici specialisti (diabetologi, oncologi, reumatologi, ematologi,</a:t>
            </a:r>
            <a:r>
              <a:rPr lang="it-IT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ginecologi, etc.)</a:t>
            </a:r>
            <a:endParaRPr lang="it-IT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DC72BF-542D-7003-81E5-A0ABD13DE5C4}"/>
              </a:ext>
            </a:extLst>
          </p:cNvPr>
          <p:cNvSpPr txBox="1"/>
          <p:nvPr/>
        </p:nvSpPr>
        <p:spPr>
          <a:xfrm>
            <a:off x="200319" y="2432090"/>
            <a:ext cx="567266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Programmazione e promozione di corsi regionali  su:</a:t>
            </a:r>
          </a:p>
          <a:p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Guida alle controindicazioni alle vaccinazioni</a:t>
            </a:r>
          </a:p>
          <a:p>
            <a:pPr marL="285750" indent="-285750">
              <a:buFontTx/>
              <a:buChar char="-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Vaccine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Hesitancy</a:t>
            </a: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C36C5F-62DE-8354-754F-328F97FDF26C}"/>
              </a:ext>
            </a:extLst>
          </p:cNvPr>
          <p:cNvSpPr txBox="1"/>
          <p:nvPr/>
        </p:nvSpPr>
        <p:spPr>
          <a:xfrm>
            <a:off x="7104255" y="5425980"/>
            <a:ext cx="466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Corsi di formazione in </a:t>
            </a:r>
            <a:r>
              <a:rPr lang="it-IT" dirty="0" err="1"/>
              <a:t>modalita’</a:t>
            </a:r>
            <a:r>
              <a:rPr lang="it-IT" dirty="0"/>
              <a:t> e-learning per i nuovi assunti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FC27B57-FD4A-D120-1BCF-BE53AA302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791" y="3957420"/>
            <a:ext cx="5373687" cy="129266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it-IT" altLang="it-IT" sz="24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comunicazione interna</a:t>
            </a:r>
          </a:p>
          <a:p>
            <a:pPr algn="ctr" eaLnBrk="1" hangingPunct="1"/>
            <a:r>
              <a:rPr lang="it-IT" altLang="it-IT" dirty="0">
                <a:latin typeface="Cambria" panose="02040503050406030204" pitchFamily="18" charset="0"/>
                <a:ea typeface="Cambria" panose="02040503050406030204" pitchFamily="18" charset="0"/>
              </a:rPr>
              <a:t>Formazione e collaborazione integrata tra gli operatori sanitari direttamente coinvolti nell’attività di prevenzione (offerta attiva della vaccinazione)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6A05036-5388-D1F7-52D3-93C60E022CE8}"/>
              </a:ext>
            </a:extLst>
          </p:cNvPr>
          <p:cNvSpPr txBox="1"/>
          <p:nvPr/>
        </p:nvSpPr>
        <p:spPr>
          <a:xfrm>
            <a:off x="200319" y="487779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800" dirty="0">
                <a:solidFill>
                  <a:schemeClr val="folHlink"/>
                </a:solidFill>
              </a:rPr>
              <a:t>Il processo comunicativo è tanto più efficace se le diverse figure coinvolte sono capaci di lavorare in modo integrato, di comunicare e collaborare.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38C4AC1-5A31-64FF-41B2-7D5B94271F7A}"/>
              </a:ext>
            </a:extLst>
          </p:cNvPr>
          <p:cNvSpPr/>
          <p:nvPr/>
        </p:nvSpPr>
        <p:spPr>
          <a:xfrm>
            <a:off x="2348151" y="2570275"/>
            <a:ext cx="4572000" cy="2078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Ricognizione dei fabbisogni formativi e delle iniziative di formazione tramite distribuzione questionario regionale per la rilevazione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Quiz I Simpson: quale personaggio de I Simpson sei? - FilmPost.it">
            <a:extLst>
              <a:ext uri="{FF2B5EF4-FFF2-40B4-BE49-F238E27FC236}">
                <a16:creationId xmlns:a16="http://schemas.microsoft.com/office/drawing/2014/main" id="{649AF63A-2770-770F-E4D8-5214868E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24" y="1123184"/>
            <a:ext cx="4835054" cy="27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4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" grpId="0"/>
      <p:bldP spid="6" grpId="0" animBg="1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26D43BE-B3C7-414E-DABA-7565058149D5}"/>
              </a:ext>
            </a:extLst>
          </p:cNvPr>
          <p:cNvSpPr/>
          <p:nvPr/>
        </p:nvSpPr>
        <p:spPr>
          <a:xfrm>
            <a:off x="3615268" y="546004"/>
            <a:ext cx="3835399" cy="9169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COORDINAMENTO DEL PROGRAMMA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FD3F5A-FA74-8311-AB23-E2735758B433}"/>
              </a:ext>
            </a:extLst>
          </p:cNvPr>
          <p:cNvSpPr txBox="1"/>
          <p:nvPr/>
        </p:nvSpPr>
        <p:spPr>
          <a:xfrm>
            <a:off x="829733" y="1873232"/>
            <a:ext cx="5266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Partecipazione in modalità presenza/ remoto al tavolo tecnico regionale insieme alla Referente Regionale del Programma e in collaborazione con la DIREZIONE SALUTE E INTEGRAZIONE SOCIO-SANITARIA – REGIONE LAZIO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0977C07-94A9-5811-397C-EACE764CD2E1}"/>
              </a:ext>
            </a:extLst>
          </p:cNvPr>
          <p:cNvSpPr/>
          <p:nvPr/>
        </p:nvSpPr>
        <p:spPr>
          <a:xfrm rot="20702973">
            <a:off x="6282008" y="1854891"/>
            <a:ext cx="1060779" cy="2573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3734D7-110C-2624-A40D-6E04F82801FA}"/>
              </a:ext>
            </a:extLst>
          </p:cNvPr>
          <p:cNvSpPr txBox="1"/>
          <p:nvPr/>
        </p:nvSpPr>
        <p:spPr>
          <a:xfrm>
            <a:off x="7450667" y="1636382"/>
            <a:ext cx="423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Compilazione delle survey sulla ricognizione e confronto dei modelli organizzativi aziendali e dotazione organica dei servizi vaccinali 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264177BF-E00D-8D0B-C014-CD82CEB32531}"/>
              </a:ext>
            </a:extLst>
          </p:cNvPr>
          <p:cNvSpPr/>
          <p:nvPr/>
        </p:nvSpPr>
        <p:spPr>
          <a:xfrm rot="1033930">
            <a:off x="6307618" y="2822246"/>
            <a:ext cx="937388" cy="2612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A846C65-70A3-7C08-BC17-39F43940302C}"/>
              </a:ext>
            </a:extLst>
          </p:cNvPr>
          <p:cNvSpPr txBox="1"/>
          <p:nvPr/>
        </p:nvSpPr>
        <p:spPr>
          <a:xfrm>
            <a:off x="7358026" y="2896369"/>
            <a:ext cx="4665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Elaborazioni di indicazioni condivise tra le varie ASL e sottoscrizione di accordi con Enti locali , Scuole, Terzo settore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01999AA-173B-0C14-C2BB-3DD6C7BB979D}"/>
              </a:ext>
            </a:extLst>
          </p:cNvPr>
          <p:cNvSpPr txBox="1"/>
          <p:nvPr/>
        </p:nvSpPr>
        <p:spPr>
          <a:xfrm>
            <a:off x="338990" y="3447311"/>
            <a:ext cx="5757010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Realizzazione di accordi con UU.OO Specialistiche per la promozione di vaccinazione nei soggetti a rischio immunodepressi e pazienti con patologie croniche e degenerative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22B8A5B-51F2-D9A8-2DD1-539B963148F4}"/>
              </a:ext>
            </a:extLst>
          </p:cNvPr>
          <p:cNvSpPr txBox="1"/>
          <p:nvPr/>
        </p:nvSpPr>
        <p:spPr>
          <a:xfrm>
            <a:off x="338990" y="4661599"/>
            <a:ext cx="575701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Promozione delle vaccinazioni obbligatorie e fortemente consigliate per alcune categorie di lavoratori dei lavoratori a rischio  attraverso la collaborazione dei Medici Competenti aziendali. Accordo con aziende del Settore Terziario ( SEKO , TAKEDA </a:t>
            </a:r>
            <a:r>
              <a:rPr lang="it-IT" dirty="0" err="1"/>
              <a:t>etc</a:t>
            </a:r>
            <a:r>
              <a:rPr lang="it-IT" dirty="0"/>
              <a:t>…)</a:t>
            </a:r>
          </a:p>
        </p:txBody>
      </p:sp>
      <p:pic>
        <p:nvPicPr>
          <p:cNvPr id="3074" name="Picture 2" descr="Collaborazione tra aziende: partnership e joint venture">
            <a:extLst>
              <a:ext uri="{FF2B5EF4-FFF2-40B4-BE49-F238E27FC236}">
                <a16:creationId xmlns:a16="http://schemas.microsoft.com/office/drawing/2014/main" id="{483B8BB6-D4B7-1756-D480-3AD2E5D8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72" y="4213274"/>
            <a:ext cx="4105275" cy="19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  <p:bldP spid="15" grpId="0" animBg="1"/>
      <p:bldP spid="16" grpId="0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2937933" y="474133"/>
            <a:ext cx="6265334" cy="5672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0EF570-CB38-3AAE-55B1-BD923BFAF725}"/>
              </a:ext>
            </a:extLst>
          </p:cNvPr>
          <p:cNvSpPr txBox="1"/>
          <p:nvPr/>
        </p:nvSpPr>
        <p:spPr>
          <a:xfrm>
            <a:off x="668864" y="1076480"/>
            <a:ext cx="1052456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1800" b="1" i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Consolidamento “campagna anti influenzale e anti pneumococcica” e anti Covid 19 nelle categorie di popolazione raccomandate in accordo con PNPV e protocollo regionale.</a:t>
            </a:r>
            <a:endParaRPr lang="it-IT" sz="20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219360CE-69C1-3267-F77C-087AAC79C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126047"/>
              </p:ext>
            </p:extLst>
          </p:nvPr>
        </p:nvGraphicFramePr>
        <p:xfrm>
          <a:off x="5740646" y="2032000"/>
          <a:ext cx="5765800" cy="3961663"/>
        </p:xfrm>
        <a:graphic>
          <a:graphicData uri="http://schemas.openxmlformats.org/drawingml/2006/table">
            <a:tbl>
              <a:tblPr/>
              <a:tblGrid>
                <a:gridCol w="2353487">
                  <a:extLst>
                    <a:ext uri="{9D8B030D-6E8A-4147-A177-3AD203B41FA5}">
                      <a16:colId xmlns:a16="http://schemas.microsoft.com/office/drawing/2014/main" val="132993081"/>
                    </a:ext>
                  </a:extLst>
                </a:gridCol>
                <a:gridCol w="1537141">
                  <a:extLst>
                    <a:ext uri="{9D8B030D-6E8A-4147-A177-3AD203B41FA5}">
                      <a16:colId xmlns:a16="http://schemas.microsoft.com/office/drawing/2014/main" val="701688412"/>
                    </a:ext>
                  </a:extLst>
                </a:gridCol>
                <a:gridCol w="748859">
                  <a:extLst>
                    <a:ext uri="{9D8B030D-6E8A-4147-A177-3AD203B41FA5}">
                      <a16:colId xmlns:a16="http://schemas.microsoft.com/office/drawing/2014/main" val="162407862"/>
                    </a:ext>
                  </a:extLst>
                </a:gridCol>
                <a:gridCol w="524398">
                  <a:extLst>
                    <a:ext uri="{9D8B030D-6E8A-4147-A177-3AD203B41FA5}">
                      <a16:colId xmlns:a16="http://schemas.microsoft.com/office/drawing/2014/main" val="1387136952"/>
                    </a:ext>
                  </a:extLst>
                </a:gridCol>
                <a:gridCol w="601915">
                  <a:extLst>
                    <a:ext uri="{9D8B030D-6E8A-4147-A177-3AD203B41FA5}">
                      <a16:colId xmlns:a16="http://schemas.microsoft.com/office/drawing/2014/main" val="1456293432"/>
                    </a:ext>
                  </a:extLst>
                </a:gridCol>
              </a:tblGrid>
              <a:tr h="538268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Vaccinazioni effettuate e registrate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151404"/>
                  </a:ext>
                </a:extLst>
              </a:tr>
              <a:tr h="4451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ASL di riferimento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MMG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PLS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&gt;=65anni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93216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195262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139072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718827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235807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15906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164908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7591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106292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76288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93408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50234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35867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00029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91554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62486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002979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94872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67360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546842"/>
                  </a:ext>
                </a:extLst>
              </a:tr>
              <a:tr h="25313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VITERBO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57126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41326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918446"/>
                  </a:ext>
                </a:extLst>
              </a:tr>
              <a:tr h="37077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RIETI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31076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815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22833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libri" panose="020F0502020204030204" pitchFamily="34" charset="0"/>
                        </a:rPr>
                        <a:t>71,6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972112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LATINA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110947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13824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76374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949871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FROSINONE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97131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69045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558333"/>
                  </a:ext>
                </a:extLst>
              </a:tr>
              <a:tr h="26159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1070301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59382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755559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384724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FE8500C1-932F-4884-FD98-AC93E0EEB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008526"/>
              </p:ext>
            </p:extLst>
          </p:nvPr>
        </p:nvGraphicFramePr>
        <p:xfrm>
          <a:off x="195896" y="2032317"/>
          <a:ext cx="5324370" cy="3961345"/>
        </p:xfrm>
        <a:graphic>
          <a:graphicData uri="http://schemas.openxmlformats.org/drawingml/2006/table">
            <a:tbl>
              <a:tblPr/>
              <a:tblGrid>
                <a:gridCol w="2039304">
                  <a:extLst>
                    <a:ext uri="{9D8B030D-6E8A-4147-A177-3AD203B41FA5}">
                      <a16:colId xmlns:a16="http://schemas.microsoft.com/office/drawing/2014/main" val="4131120442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85487118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542913755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3364206645"/>
                    </a:ext>
                  </a:extLst>
                </a:gridCol>
                <a:gridCol w="728133">
                  <a:extLst>
                    <a:ext uri="{9D8B030D-6E8A-4147-A177-3AD203B41FA5}">
                      <a16:colId xmlns:a16="http://schemas.microsoft.com/office/drawing/2014/main" val="1733025986"/>
                    </a:ext>
                  </a:extLst>
                </a:gridCol>
              </a:tblGrid>
              <a:tr h="64432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2021-2022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Vaccinazioni effettuate e registrate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815374"/>
                  </a:ext>
                </a:extLst>
              </a:tr>
              <a:tr h="53448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ASL DI</a:t>
                      </a:r>
                      <a:r>
                        <a:rPr lang="it-IT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RIFERIMENTO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&gt;=65anni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625440"/>
                  </a:ext>
                </a:extLst>
              </a:tr>
              <a:tr h="3375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205682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472057"/>
                  </a:ext>
                </a:extLst>
              </a:tr>
              <a:tr h="33758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248557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00371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116899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82115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312814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55435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30981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101781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40188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VITERBO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401866"/>
                  </a:ext>
                </a:extLst>
              </a:tr>
              <a:tr h="3924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RIETI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30631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21943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89302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117165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78786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26759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FROSINONE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103804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71608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746958"/>
                  </a:ext>
                </a:extLst>
              </a:tr>
              <a:tr h="3101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1135016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781614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341398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4F193E-D962-C41E-32E6-C417257E1552}"/>
              </a:ext>
            </a:extLst>
          </p:cNvPr>
          <p:cNvSpPr txBox="1"/>
          <p:nvPr/>
        </p:nvSpPr>
        <p:spPr>
          <a:xfrm>
            <a:off x="6561667" y="217884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35793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2794001" y="446484"/>
            <a:ext cx="6350000" cy="9313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pic>
        <p:nvPicPr>
          <p:cNvPr id="8194" name="Picture 2" descr="Ecco perché è utile il vaccino anti-HPV - VaccinarSì">
            <a:extLst>
              <a:ext uri="{FF2B5EF4-FFF2-40B4-BE49-F238E27FC236}">
                <a16:creationId xmlns:a16="http://schemas.microsoft.com/office/drawing/2014/main" id="{CF52E743-FB57-8257-1DA6-523F4877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23" y="1518965"/>
            <a:ext cx="3213477" cy="232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F03BEE-7AB7-0149-64E1-BA87E1603374}"/>
              </a:ext>
            </a:extLst>
          </p:cNvPr>
          <p:cNvSpPr txBox="1"/>
          <p:nvPr/>
        </p:nvSpPr>
        <p:spPr>
          <a:xfrm>
            <a:off x="209550" y="2283282"/>
            <a:ext cx="3335866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601 persone vaccinate  di cui 98 maschi e 503 femmine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462 cicli vaccinali completati</a:t>
            </a:r>
          </a:p>
          <a:p>
            <a:pPr marL="285750" indent="-285750">
              <a:buFontTx/>
              <a:buChar char="-"/>
            </a:pPr>
            <a:r>
              <a:rPr lang="it-IT" dirty="0"/>
              <a:t>1615 vaccinazioni totali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44F05-EB86-F461-5047-4E2D9CCA150B}"/>
              </a:ext>
            </a:extLst>
          </p:cNvPr>
          <p:cNvSpPr txBox="1"/>
          <p:nvPr/>
        </p:nvSpPr>
        <p:spPr>
          <a:xfrm>
            <a:off x="327025" y="1623309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 01 Gennaio 2021 al 15 Giugno 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2E95CA-3E44-DFE5-CC24-7E41410E4CEA}"/>
              </a:ext>
            </a:extLst>
          </p:cNvPr>
          <p:cNvSpPr txBox="1"/>
          <p:nvPr/>
        </p:nvSpPr>
        <p:spPr>
          <a:xfrm>
            <a:off x="209550" y="3947476"/>
            <a:ext cx="559646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Rapporto di collaborazione con il Consultorio Pediatrico la UOC Ostetricia e Ginecologia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DD434B0-6F1D-7086-CB8D-D01B05CD6585}"/>
              </a:ext>
            </a:extLst>
          </p:cNvPr>
          <p:cNvSpPr txBox="1"/>
          <p:nvPr/>
        </p:nvSpPr>
        <p:spPr>
          <a:xfrm>
            <a:off x="209550" y="4875419"/>
            <a:ext cx="523874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Campagne itineranti  informative sul territorio in collaborazione con la UOS Coordinamento e Screening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2E0983-171A-50E7-EAB1-1D06FBAB7C13}"/>
              </a:ext>
            </a:extLst>
          </p:cNvPr>
          <p:cNvSpPr txBox="1"/>
          <p:nvPr/>
        </p:nvSpPr>
        <p:spPr>
          <a:xfrm>
            <a:off x="6318250" y="3985014"/>
            <a:ext cx="559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Trend temporale</a:t>
            </a: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BD5C1CF1-0F51-FF6C-9471-6E671D60F1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063735"/>
              </p:ext>
            </p:extLst>
          </p:nvPr>
        </p:nvGraphicFramePr>
        <p:xfrm>
          <a:off x="6096000" y="4227769"/>
          <a:ext cx="5886450" cy="1902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079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 animBg="1"/>
      <p:bldP spid="10" grpId="0" animBg="1"/>
      <p:bldP spid="11" grpId="0"/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4BCFE7F-00C5-4032-1DC2-16EF5F0226B8}"/>
              </a:ext>
            </a:extLst>
          </p:cNvPr>
          <p:cNvSpPr/>
          <p:nvPr/>
        </p:nvSpPr>
        <p:spPr>
          <a:xfrm>
            <a:off x="2794001" y="497284"/>
            <a:ext cx="6350000" cy="9313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pic>
        <p:nvPicPr>
          <p:cNvPr id="9218" name="Picture 2" descr="Al Policlinico Gemelli Open Day per vaccinarsi gratuitamente contro l'Herpes  Zoster - Policlinico Universitario A. Gemelli IRCCS">
            <a:extLst>
              <a:ext uri="{FF2B5EF4-FFF2-40B4-BE49-F238E27FC236}">
                <a16:creationId xmlns:a16="http://schemas.microsoft.com/office/drawing/2014/main" id="{D619DFD7-9377-D5C2-E876-C5524DC3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97" y="1383308"/>
            <a:ext cx="3424567" cy="19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uoco di Sant'Antonio: al CDI arriva il vaccino - CDI Centro Diagnostico  Italiano">
            <a:extLst>
              <a:ext uri="{FF2B5EF4-FFF2-40B4-BE49-F238E27FC236}">
                <a16:creationId xmlns:a16="http://schemas.microsoft.com/office/drawing/2014/main" id="{7EB978BF-B44F-91A1-4624-8019BFDE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5" y="4235527"/>
            <a:ext cx="3131398" cy="18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8059DF-273C-AB1B-B66C-AA403BCECBB7}"/>
              </a:ext>
            </a:extLst>
          </p:cNvPr>
          <p:cNvSpPr txBox="1"/>
          <p:nvPr/>
        </p:nvSpPr>
        <p:spPr>
          <a:xfrm>
            <a:off x="173697" y="1690052"/>
            <a:ext cx="441715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Da Settembre 2022 inizio dell’ utilizzo del Nuovo Vaccino Ricombinante adiuvato per le categorie indicate come prioritarie dalla nota regionale del 12 Novembre 2021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4F59F7-B0F5-68BB-9413-3ED85233F602}"/>
              </a:ext>
            </a:extLst>
          </p:cNvPr>
          <p:cNvSpPr txBox="1"/>
          <p:nvPr/>
        </p:nvSpPr>
        <p:spPr>
          <a:xfrm>
            <a:off x="-128927" y="3029035"/>
            <a:ext cx="5058833" cy="3331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Immunodeficienza congenita/acquisita o destinati a terapia immunosoppressiva</a:t>
            </a:r>
          </a:p>
          <a:p>
            <a:pPr marL="742950" lvl="1" indent="-285750"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Soggetti trapiantati o in attesa di trapianto (organo, midollo o c.</a:t>
            </a:r>
            <a:r>
              <a:rPr lang="it-IT" sz="1200" spc="-3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 </a:t>
            </a: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staminali)</a:t>
            </a:r>
          </a:p>
          <a:p>
            <a:pPr marL="742950" lvl="1" indent="-285750">
              <a:spcBef>
                <a:spcPts val="5"/>
              </a:spcBef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Insufficienza renale cronica e</a:t>
            </a:r>
            <a:r>
              <a:rPr lang="it-IT" sz="1200" spc="-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 </a:t>
            </a: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dialisi</a:t>
            </a:r>
          </a:p>
          <a:p>
            <a:pPr marL="742950" lvl="1" indent="-285750">
              <a:lnSpc>
                <a:spcPts val="1325"/>
              </a:lnSpc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Splenectomizzati</a:t>
            </a:r>
          </a:p>
          <a:p>
            <a:pPr marL="742950" lvl="1" indent="-285750">
              <a:lnSpc>
                <a:spcPts val="1325"/>
              </a:lnSpc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Soggetti con forme particolarmente gravi o recidivanti di Herpes</a:t>
            </a:r>
            <a:r>
              <a:rPr lang="it-IT" sz="1200" spc="-185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 </a:t>
            </a: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Zoster</a:t>
            </a:r>
          </a:p>
          <a:p>
            <a:pPr marL="742950" marR="138430" lvl="1" indent="-285750">
              <a:spcBef>
                <a:spcPts val="5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Pazienti fragili per età con diagnosi “marcata compromissione del sistema immunitario”</a:t>
            </a:r>
          </a:p>
          <a:p>
            <a:pPr marL="742950" marR="138430" lvl="1" indent="-285750">
              <a:spcBef>
                <a:spcPts val="5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Pazienti affetti da patologie oncologiche in terapia chemioterapico o in trattamento immunosoppressivo</a:t>
            </a:r>
          </a:p>
          <a:p>
            <a:pPr marL="742950" marR="138430" lvl="1" indent="-285750">
              <a:spcBef>
                <a:spcPts val="5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Patologie reumatologiche in corso di terapia immunosoppressiva</a:t>
            </a:r>
          </a:p>
          <a:p>
            <a:pPr marL="742950" marR="138430" lvl="1" indent="-285750">
              <a:spcBef>
                <a:spcPts val="5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r>
              <a:rPr lang="it-IT" sz="1200" dirty="0"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Malattie autoimmunitarie in corso di trattamento immunosoppressivo</a:t>
            </a:r>
            <a:endParaRPr lang="it-IT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  <a:p>
            <a:pPr marL="742950" marR="138430" lvl="1" indent="-285750">
              <a:spcBef>
                <a:spcPts val="5"/>
              </a:spcBef>
              <a:spcAft>
                <a:spcPts val="0"/>
              </a:spcAft>
              <a:buSzPts val="800"/>
              <a:buFont typeface="Symbol" panose="05050102010706020507" pitchFamily="18" charset="2"/>
              <a:buChar char=""/>
              <a:tabLst>
                <a:tab pos="813435" algn="l"/>
                <a:tab pos="814070" algn="l"/>
              </a:tabLst>
            </a:pPr>
            <a:endParaRPr lang="it-IT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  <a:p>
            <a:pPr algn="just"/>
            <a:r>
              <a:rPr lang="it-IT" sz="100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96080-F138-62AC-641F-9AEBC8B71A3B}"/>
              </a:ext>
            </a:extLst>
          </p:cNvPr>
          <p:cNvSpPr txBox="1"/>
          <p:nvPr/>
        </p:nvSpPr>
        <p:spPr>
          <a:xfrm>
            <a:off x="7924801" y="3506827"/>
            <a:ext cx="396385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Offerta del gratuita del vaccino vivo attenuato a tutte le persone di età &gt; 65 anni.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0A5D11-811B-7AB5-06D1-6D014B0C7997}"/>
              </a:ext>
            </a:extLst>
          </p:cNvPr>
          <p:cNvSpPr txBox="1"/>
          <p:nvPr/>
        </p:nvSpPr>
        <p:spPr>
          <a:xfrm>
            <a:off x="8757254" y="4352618"/>
            <a:ext cx="313139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Offerta gratuita del vaccino vivo attenuato sopra i 50 anni con:</a:t>
            </a:r>
          </a:p>
          <a:p>
            <a:pPr marL="285750" indent="-285750">
              <a:buFontTx/>
              <a:buChar char="-"/>
            </a:pPr>
            <a:r>
              <a:rPr lang="it-IT" dirty="0"/>
              <a:t>Diabete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Bpco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Malattie cardiovascolari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06C9D1-A823-205E-A644-85BFDADFD76F}"/>
              </a:ext>
            </a:extLst>
          </p:cNvPr>
          <p:cNvSpPr txBox="1"/>
          <p:nvPr/>
        </p:nvSpPr>
        <p:spPr>
          <a:xfrm>
            <a:off x="5020354" y="2342289"/>
            <a:ext cx="299489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Circa 130 persone vaccinate con nuovo vaccino RZV</a:t>
            </a:r>
          </a:p>
        </p:txBody>
      </p:sp>
    </p:spTree>
    <p:extLst>
      <p:ext uri="{BB962C8B-B14F-4D97-AF65-F5344CB8AC3E}">
        <p14:creationId xmlns:p14="http://schemas.microsoft.com/office/powerpoint/2010/main" val="41166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4BCFE7F-00C5-4032-1DC2-16EF5F0226B8}"/>
              </a:ext>
            </a:extLst>
          </p:cNvPr>
          <p:cNvSpPr/>
          <p:nvPr/>
        </p:nvSpPr>
        <p:spPr>
          <a:xfrm>
            <a:off x="2794001" y="497284"/>
            <a:ext cx="6383866" cy="5864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pic>
        <p:nvPicPr>
          <p:cNvPr id="2050" name="Picture 2" descr="Calendario Vaccinale per la vita 2019: le nuove proposte del Board -  Vaccinarsi in Puglia">
            <a:extLst>
              <a:ext uri="{FF2B5EF4-FFF2-40B4-BE49-F238E27FC236}">
                <a16:creationId xmlns:a16="http://schemas.microsoft.com/office/drawing/2014/main" id="{57F8E49C-38C0-6BB3-4749-F000EA65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7" y="1185491"/>
            <a:ext cx="10096926" cy="49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2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4BCFE7F-00C5-4032-1DC2-16EF5F0226B8}"/>
              </a:ext>
            </a:extLst>
          </p:cNvPr>
          <p:cNvSpPr/>
          <p:nvPr/>
        </p:nvSpPr>
        <p:spPr>
          <a:xfrm>
            <a:off x="2794001" y="497284"/>
            <a:ext cx="6383866" cy="567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pic>
        <p:nvPicPr>
          <p:cNvPr id="10" name="Immagine 9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C8AE1F0B-5ACA-88AA-0B76-87C91FC91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41" y="1271547"/>
            <a:ext cx="5263363" cy="49718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813C4F-0E6E-7BAC-CC2F-EC77BCA7482E}"/>
              </a:ext>
            </a:extLst>
          </p:cNvPr>
          <p:cNvSpPr txBox="1"/>
          <p:nvPr/>
        </p:nvSpPr>
        <p:spPr>
          <a:xfrm>
            <a:off x="707011" y="2605172"/>
            <a:ext cx="3553905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Obiettivi di copertura  per i vaccini proposti nel Calendario Vaccinale contenuti nella bozza del nuovo PNPV 2023-2025 in fase di approvazione. </a:t>
            </a:r>
          </a:p>
        </p:txBody>
      </p:sp>
    </p:spTree>
    <p:extLst>
      <p:ext uri="{BB962C8B-B14F-4D97-AF65-F5344CB8AC3E}">
        <p14:creationId xmlns:p14="http://schemas.microsoft.com/office/powerpoint/2010/main" val="2047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4BCFE7F-00C5-4032-1DC2-16EF5F0226B8}"/>
              </a:ext>
            </a:extLst>
          </p:cNvPr>
          <p:cNvSpPr/>
          <p:nvPr/>
        </p:nvSpPr>
        <p:spPr>
          <a:xfrm>
            <a:off x="2794001" y="497284"/>
            <a:ext cx="6383866" cy="567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vulnerabilità sociale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BECDD61-BEEC-384D-44BC-0502011D6995}"/>
              </a:ext>
            </a:extLst>
          </p:cNvPr>
          <p:cNvSpPr/>
          <p:nvPr/>
        </p:nvSpPr>
        <p:spPr>
          <a:xfrm>
            <a:off x="323850" y="4145656"/>
            <a:ext cx="3488266" cy="16002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Vaccinazione per i richiedenti asilo che ricadono in quella fascia di popolazione cosiddetta ‘hard to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reach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’ 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Quadrivalente </a:t>
            </a:r>
            <a:r>
              <a:rPr lang="it-IT" dirty="0" err="1">
                <a:latin typeface="Cambria" panose="02040503050406030204" pitchFamily="18" charset="0"/>
                <a:ea typeface="Cambria" panose="02040503050406030204" pitchFamily="18" charset="0"/>
              </a:rPr>
              <a:t>Dtp</a:t>
            </a: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-polio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Anti epatite B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E40E562-D974-9B34-8CED-B68BF0D2EA24}"/>
              </a:ext>
            </a:extLst>
          </p:cNvPr>
          <p:cNvSpPr/>
          <p:nvPr/>
        </p:nvSpPr>
        <p:spPr>
          <a:xfrm>
            <a:off x="6815789" y="1855151"/>
            <a:ext cx="5012020" cy="12453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Protocollo d’intesa tra ASL ed RSA accreditate  per la vaccinazione anti Herpes zoster dei soggetti adulti fragili/vulnerabili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0DAD254-BA87-399D-002C-5A0F88EE19F2}"/>
              </a:ext>
            </a:extLst>
          </p:cNvPr>
          <p:cNvSpPr/>
          <p:nvPr/>
        </p:nvSpPr>
        <p:spPr>
          <a:xfrm>
            <a:off x="681564" y="2071778"/>
            <a:ext cx="2772836" cy="9736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Mappatura delle popolazioni ‘hard to </a:t>
            </a:r>
            <a:r>
              <a:rPr lang="it-IT" dirty="0" err="1"/>
              <a:t>reach</a:t>
            </a:r>
            <a:r>
              <a:rPr lang="it-IT" dirty="0"/>
              <a:t>’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CC030074-5A04-9E8C-DF89-E6E2E1A1FFE8}"/>
              </a:ext>
            </a:extLst>
          </p:cNvPr>
          <p:cNvSpPr/>
          <p:nvPr/>
        </p:nvSpPr>
        <p:spPr>
          <a:xfrm>
            <a:off x="1915583" y="3262450"/>
            <a:ext cx="304799" cy="5934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5DC5D7-18FC-3BFE-2040-872CDE97299A}"/>
              </a:ext>
            </a:extLst>
          </p:cNvPr>
          <p:cNvSpPr txBox="1"/>
          <p:nvPr/>
        </p:nvSpPr>
        <p:spPr>
          <a:xfrm>
            <a:off x="6993466" y="5317464"/>
            <a:ext cx="4521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Promozione delle vaccinazioni nella donna in gravidanza ( anti-influenzale e </a:t>
            </a:r>
            <a:r>
              <a:rPr lang="it-IT" dirty="0" err="1"/>
              <a:t>Dtpa</a:t>
            </a:r>
            <a:r>
              <a:rPr lang="it-IT" dirty="0"/>
              <a:t>)</a:t>
            </a:r>
          </a:p>
        </p:txBody>
      </p:sp>
      <p:pic>
        <p:nvPicPr>
          <p:cNvPr id="3074" name="Picture 2" descr="Vaccinazioni in gravidanza, quali vanno effettuate e quali no -  BimbiSanieBelli.it">
            <a:extLst>
              <a:ext uri="{FF2B5EF4-FFF2-40B4-BE49-F238E27FC236}">
                <a16:creationId xmlns:a16="http://schemas.microsoft.com/office/drawing/2014/main" id="{8150619F-1B19-8314-0FCB-436AE4F09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6" y="3474313"/>
            <a:ext cx="3200402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li immigrati sono i grandi esclusi dalla campagna vaccinale | Rolling  Stone Italia">
            <a:extLst>
              <a:ext uri="{FF2B5EF4-FFF2-40B4-BE49-F238E27FC236}">
                <a16:creationId xmlns:a16="http://schemas.microsoft.com/office/drawing/2014/main" id="{DE4D3675-8467-EFF9-0FF5-80C6DE42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07" y="4098870"/>
            <a:ext cx="2772836" cy="18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'acquisizione del consenso informato per il vaccino anti-covid-19 nelle RSA  - A&amp;A Studio Legale">
            <a:extLst>
              <a:ext uri="{FF2B5EF4-FFF2-40B4-BE49-F238E27FC236}">
                <a16:creationId xmlns:a16="http://schemas.microsoft.com/office/drawing/2014/main" id="{86F8353D-0F1E-40F2-9574-81DCB3B97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4" y="2085100"/>
            <a:ext cx="2413001" cy="16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945C9E-FDDE-88EB-6040-1192475EB9AC}"/>
              </a:ext>
            </a:extLst>
          </p:cNvPr>
          <p:cNvSpPr txBox="1"/>
          <p:nvPr/>
        </p:nvSpPr>
        <p:spPr>
          <a:xfrm>
            <a:off x="4826001" y="1154208"/>
            <a:ext cx="2666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OBIETTIVI</a:t>
            </a:r>
          </a:p>
        </p:txBody>
      </p:sp>
    </p:spTree>
    <p:extLst>
      <p:ext uri="{BB962C8B-B14F-4D97-AF65-F5344CB8AC3E}">
        <p14:creationId xmlns:p14="http://schemas.microsoft.com/office/powerpoint/2010/main" val="307810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D80FC2-09D0-6DAB-5953-3BE15306DCA9}"/>
              </a:ext>
            </a:extLst>
          </p:cNvPr>
          <p:cNvSpPr txBox="1"/>
          <p:nvPr/>
        </p:nvSpPr>
        <p:spPr>
          <a:xfrm>
            <a:off x="1033427" y="2351327"/>
            <a:ext cx="95842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Cambria" panose="02040503050406030204" pitchFamily="18" charset="0"/>
                <a:ea typeface="Cambria" panose="02040503050406030204" pitchFamily="18" charset="0"/>
              </a:rPr>
              <a:t>LA PROMOZIONE DELLE VACCINAZIONI IN UN’OTTICA DI SALUTE GLOBALE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4FD23-851B-2446-9E76-BEC5CB5034D9}"/>
              </a:ext>
            </a:extLst>
          </p:cNvPr>
          <p:cNvSpPr txBox="1"/>
          <p:nvPr/>
        </p:nvSpPr>
        <p:spPr>
          <a:xfrm>
            <a:off x="1363134" y="5062230"/>
            <a:ext cx="9584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Dott. Luca Barbante – Dirigente Medico ISP – Referente Centro Vaccinazioni Adulti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7BD369-B528-37D4-AF32-9C64AD04657C}"/>
              </a:ext>
            </a:extLst>
          </p:cNvPr>
          <p:cNvSpPr txBox="1"/>
          <p:nvPr/>
        </p:nvSpPr>
        <p:spPr>
          <a:xfrm>
            <a:off x="3776133" y="1098810"/>
            <a:ext cx="325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Cambria" panose="02040503050406030204" pitchFamily="18" charset="0"/>
                <a:ea typeface="Cambria" panose="02040503050406030204" pitchFamily="18" charset="0"/>
              </a:rPr>
              <a:t>    PL 12</a:t>
            </a:r>
          </a:p>
        </p:txBody>
      </p:sp>
    </p:spTree>
    <p:extLst>
      <p:ext uri="{BB962C8B-B14F-4D97-AF65-F5344CB8AC3E}">
        <p14:creationId xmlns:p14="http://schemas.microsoft.com/office/powerpoint/2010/main" val="335546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3412067" y="516466"/>
            <a:ext cx="4614333" cy="9313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CONSOLIDAMENTO DELL’ANAGRAFE VACCINALE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5ABB3A-80A0-D453-0487-6FADCC716ED1}"/>
              </a:ext>
            </a:extLst>
          </p:cNvPr>
          <p:cNvSpPr txBox="1"/>
          <p:nvPr/>
        </p:nvSpPr>
        <p:spPr>
          <a:xfrm>
            <a:off x="1704975" y="1576648"/>
            <a:ext cx="77300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 elemento di condivisione con le altre ASL regionali è l'informatizzazione dell’anagrafe vaccinale a livello regionale, con l’avvio del sistema AVR (Anagrafe Vaccinale Regionale) che nel Lazio è cominciata nel 2018. Al momento AVR consente la trasmissione centralizzata a livello regionale, delle vaccinazioni registrate dai Servizi vaccinali delle singole ASL tramite i propri software aziendali di gestione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1C9F16-7416-E35D-E29A-217302E564A6}"/>
              </a:ext>
            </a:extLst>
          </p:cNvPr>
          <p:cNvSpPr txBox="1"/>
          <p:nvPr/>
        </p:nvSpPr>
        <p:spPr>
          <a:xfrm>
            <a:off x="127001" y="3311532"/>
            <a:ext cx="398780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2">
                    <a:lumMod val="1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Progressiva Informatizzazione schede vaccinali cartacee aziendali ed aggiornamento di AVR per le coorti 70’- 80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593F7D-10E2-F51D-876B-3845FE277BB6}"/>
              </a:ext>
            </a:extLst>
          </p:cNvPr>
          <p:cNvSpPr txBox="1"/>
          <p:nvPr/>
        </p:nvSpPr>
        <p:spPr>
          <a:xfrm>
            <a:off x="7713132" y="3119918"/>
            <a:ext cx="4351867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Armonizzazione e correzione delle schede vaccinali , calcolo degli indici di copertura , calcolo report statistici delle vaccinazioni effettuate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1CB1A96-D2F0-9703-E37C-8943B4E5722C}"/>
              </a:ext>
            </a:extLst>
          </p:cNvPr>
          <p:cNvSpPr txBox="1"/>
          <p:nvPr/>
        </p:nvSpPr>
        <p:spPr>
          <a:xfrm>
            <a:off x="3627966" y="5281352"/>
            <a:ext cx="4351867" cy="92333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Corretto inserimento delle vaccinazioni e aggiornamento dei dati storici delle schede per una corretta implementazione in AVR</a:t>
            </a:r>
          </a:p>
        </p:txBody>
      </p:sp>
      <p:pic>
        <p:nvPicPr>
          <p:cNvPr id="5124" name="Picture 4" descr="Una guida per tutti medici per facilitare la compilazione della  certificazione di esenzione alla vaccinazione anti Sars-Cov2 | Panorama  della Sanità">
            <a:extLst>
              <a:ext uri="{FF2B5EF4-FFF2-40B4-BE49-F238E27FC236}">
                <a16:creationId xmlns:a16="http://schemas.microsoft.com/office/drawing/2014/main" id="{863B648F-43C0-2973-58F9-1B409E56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69" y="2915407"/>
            <a:ext cx="289559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9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3412067" y="516466"/>
            <a:ext cx="4614333" cy="9313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CONSOLIDAMENTO DELL’ANAGRAFE VACCINALE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9BD4B1-AC75-56BB-76C0-AB0763AD6601}"/>
              </a:ext>
            </a:extLst>
          </p:cNvPr>
          <p:cNvSpPr txBox="1"/>
          <p:nvPr/>
        </p:nvSpPr>
        <p:spPr>
          <a:xfrm>
            <a:off x="211667" y="1904289"/>
            <a:ext cx="1205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Cambria" panose="02040503050406030204" pitchFamily="18" charset="0"/>
                <a:ea typeface="Cambria" panose="02040503050406030204" pitchFamily="18" charset="0"/>
              </a:rPr>
              <a:t>IMPLEMENTAZIONE DELLA  NUOVA PIATTAFORMA REGIONALE DI AVR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51CA2F-0347-005C-0C99-718224FA708A}"/>
              </a:ext>
            </a:extLst>
          </p:cNvPr>
          <p:cNvSpPr txBox="1"/>
          <p:nvPr/>
        </p:nvSpPr>
        <p:spPr>
          <a:xfrm>
            <a:off x="651934" y="2627895"/>
            <a:ext cx="11108266" cy="8309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Uniformità del software di inserimento delle vaccinazioni nell’anagrafica regionale per tutte le 10 ASL della Regione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5192661D-BDCF-8E62-232E-662D6E73B844}"/>
              </a:ext>
            </a:extLst>
          </p:cNvPr>
          <p:cNvSpPr/>
          <p:nvPr/>
        </p:nvSpPr>
        <p:spPr>
          <a:xfrm>
            <a:off x="1607343" y="3630230"/>
            <a:ext cx="372534" cy="8236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452CD3D-7B87-FBE0-5DB2-909293D5F802}"/>
              </a:ext>
            </a:extLst>
          </p:cNvPr>
          <p:cNvSpPr txBox="1"/>
          <p:nvPr/>
        </p:nvSpPr>
        <p:spPr>
          <a:xfrm>
            <a:off x="591343" y="4622032"/>
            <a:ext cx="255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Maggiore facilità nel calcolo delle copertura vaccinali 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6CA433E9-BEC2-AFC1-210B-E18B9C0D39DE}"/>
              </a:ext>
            </a:extLst>
          </p:cNvPr>
          <p:cNvSpPr/>
          <p:nvPr/>
        </p:nvSpPr>
        <p:spPr>
          <a:xfrm>
            <a:off x="5346699" y="3593046"/>
            <a:ext cx="372534" cy="7383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D0D64F-8805-FCA7-2E0C-8B5FAA4F7E29}"/>
              </a:ext>
            </a:extLst>
          </p:cNvPr>
          <p:cNvSpPr txBox="1"/>
          <p:nvPr/>
        </p:nvSpPr>
        <p:spPr>
          <a:xfrm>
            <a:off x="4059767" y="4596054"/>
            <a:ext cx="309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Uniformità di dati anagrafici, dati sanitari e schede vaccinali dei singoli cittadini.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0708113-F2FB-6150-C17D-9E8464E7A860}"/>
              </a:ext>
            </a:extLst>
          </p:cNvPr>
          <p:cNvSpPr/>
          <p:nvPr/>
        </p:nvSpPr>
        <p:spPr>
          <a:xfrm>
            <a:off x="9136854" y="3571848"/>
            <a:ext cx="321733" cy="7021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308073B-1890-02DB-911F-27D23385024C}"/>
              </a:ext>
            </a:extLst>
          </p:cNvPr>
          <p:cNvSpPr txBox="1"/>
          <p:nvPr/>
        </p:nvSpPr>
        <p:spPr>
          <a:xfrm>
            <a:off x="7806267" y="4603231"/>
            <a:ext cx="395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Maggiore facilità nel calcolo degli adempienti/inadempienti  e collegamento con la rete scolastica regionale</a:t>
            </a:r>
          </a:p>
        </p:txBody>
      </p:sp>
    </p:spTree>
    <p:extLst>
      <p:ext uri="{BB962C8B-B14F-4D97-AF65-F5344CB8AC3E}">
        <p14:creationId xmlns:p14="http://schemas.microsoft.com/office/powerpoint/2010/main" val="7312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0" grpId="0" animBg="1"/>
      <p:bldP spid="11" grpId="0"/>
      <p:bldP spid="12" grpId="0" animBg="1"/>
      <p:bldP spid="14" grpId="0"/>
      <p:bldP spid="9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3412067" y="516466"/>
            <a:ext cx="4614333" cy="7142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C8711ECF-4663-0908-5C4B-3DB1EC9F5DB2}"/>
              </a:ext>
            </a:extLst>
          </p:cNvPr>
          <p:cNvSpPr/>
          <p:nvPr/>
        </p:nvSpPr>
        <p:spPr>
          <a:xfrm>
            <a:off x="852487" y="1769057"/>
            <a:ext cx="2429933" cy="9402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UU.OO Specialistiche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FDB5E8C3-B60D-06A8-3F3D-B3608FFC604D}"/>
              </a:ext>
            </a:extLst>
          </p:cNvPr>
          <p:cNvSpPr/>
          <p:nvPr/>
        </p:nvSpPr>
        <p:spPr>
          <a:xfrm>
            <a:off x="8493122" y="3429000"/>
            <a:ext cx="2429933" cy="7789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Consultorio Pediatrico ( PL 13)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8BBE88B-82FC-F835-4899-090DDB7E5677}"/>
              </a:ext>
            </a:extLst>
          </p:cNvPr>
          <p:cNvSpPr/>
          <p:nvPr/>
        </p:nvSpPr>
        <p:spPr>
          <a:xfrm>
            <a:off x="852485" y="3457165"/>
            <a:ext cx="2429933" cy="8528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Ostetricia e Ginecologia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F27AFB19-4CAE-1044-69F2-6C1D93EF46E7}"/>
              </a:ext>
            </a:extLst>
          </p:cNvPr>
          <p:cNvSpPr/>
          <p:nvPr/>
        </p:nvSpPr>
        <p:spPr>
          <a:xfrm>
            <a:off x="4729685" y="3321499"/>
            <a:ext cx="2317224" cy="10741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PL 12 VACCINAZIONI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957ABFA8-E4F8-1FB6-3919-36545239A021}"/>
              </a:ext>
            </a:extLst>
          </p:cNvPr>
          <p:cNvSpPr/>
          <p:nvPr/>
        </p:nvSpPr>
        <p:spPr>
          <a:xfrm>
            <a:off x="8493123" y="5064705"/>
            <a:ext cx="2429933" cy="77893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Malattie infettive </a:t>
            </a:r>
          </a:p>
          <a:p>
            <a:pPr algn="ctr"/>
            <a:r>
              <a:rPr lang="it-IT" dirty="0"/>
              <a:t>( PL 11)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9A063913-C241-13D3-DB9A-7D950E1A928D}"/>
              </a:ext>
            </a:extLst>
          </p:cNvPr>
          <p:cNvSpPr/>
          <p:nvPr/>
        </p:nvSpPr>
        <p:spPr>
          <a:xfrm>
            <a:off x="4478868" y="5139067"/>
            <a:ext cx="2861732" cy="7789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Screening Oncologici </a:t>
            </a:r>
          </a:p>
          <a:p>
            <a:pPr algn="ctr"/>
            <a:r>
              <a:rPr lang="it-IT" dirty="0"/>
              <a:t>( PL 15)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87DD3652-D5AA-B5A7-24BA-054E9B2BB8E2}"/>
              </a:ext>
            </a:extLst>
          </p:cNvPr>
          <p:cNvSpPr/>
          <p:nvPr/>
        </p:nvSpPr>
        <p:spPr>
          <a:xfrm>
            <a:off x="802775" y="4900772"/>
            <a:ext cx="2559582" cy="1259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Prevenzione e identificazione precoce dei fattori di rischio nelle cronicità ( PL 14)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266B0590-8EC6-EA5E-9BB9-0A845E0A268D}"/>
              </a:ext>
            </a:extLst>
          </p:cNvPr>
          <p:cNvSpPr/>
          <p:nvPr/>
        </p:nvSpPr>
        <p:spPr>
          <a:xfrm>
            <a:off x="4381228" y="1769064"/>
            <a:ext cx="3014132" cy="8577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PP3 Luoghi di lavoro che promuovo salute ( Medici competenti)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D5F92CFB-C508-BC0D-5410-E7D0E7EE9023}"/>
              </a:ext>
            </a:extLst>
          </p:cNvPr>
          <p:cNvSpPr/>
          <p:nvPr/>
        </p:nvSpPr>
        <p:spPr>
          <a:xfrm>
            <a:off x="8416330" y="1769065"/>
            <a:ext cx="2818936" cy="8577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Farmacia Ospedaliera           ( vaccinazione </a:t>
            </a:r>
            <a:r>
              <a:rPr lang="it-IT" dirty="0" err="1"/>
              <a:t>anti-covid</a:t>
            </a:r>
            <a:r>
              <a:rPr lang="it-IT" dirty="0"/>
              <a:t>)</a:t>
            </a:r>
          </a:p>
        </p:txBody>
      </p:sp>
      <p:sp>
        <p:nvSpPr>
          <p:cNvPr id="37" name="Freccia bidirezionale verticale 36">
            <a:extLst>
              <a:ext uri="{FF2B5EF4-FFF2-40B4-BE49-F238E27FC236}">
                <a16:creationId xmlns:a16="http://schemas.microsoft.com/office/drawing/2014/main" id="{1E43903E-7D30-791C-60B6-1AF5ABC2BE80}"/>
              </a:ext>
            </a:extLst>
          </p:cNvPr>
          <p:cNvSpPr/>
          <p:nvPr/>
        </p:nvSpPr>
        <p:spPr>
          <a:xfrm>
            <a:off x="5778229" y="2715237"/>
            <a:ext cx="220133" cy="49858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bidirezionale verticale 38">
            <a:extLst>
              <a:ext uri="{FF2B5EF4-FFF2-40B4-BE49-F238E27FC236}">
                <a16:creationId xmlns:a16="http://schemas.microsoft.com/office/drawing/2014/main" id="{C7799E0F-2447-A253-391A-DB5F6B807771}"/>
              </a:ext>
            </a:extLst>
          </p:cNvPr>
          <p:cNvSpPr/>
          <p:nvPr/>
        </p:nvSpPr>
        <p:spPr>
          <a:xfrm>
            <a:off x="5778228" y="4538659"/>
            <a:ext cx="220133" cy="49858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bidirezionale orizzontale 39">
            <a:extLst>
              <a:ext uri="{FF2B5EF4-FFF2-40B4-BE49-F238E27FC236}">
                <a16:creationId xmlns:a16="http://schemas.microsoft.com/office/drawing/2014/main" id="{43965032-3E8F-8D09-5B8F-96A982931B80}"/>
              </a:ext>
            </a:extLst>
          </p:cNvPr>
          <p:cNvSpPr/>
          <p:nvPr/>
        </p:nvSpPr>
        <p:spPr>
          <a:xfrm>
            <a:off x="3576109" y="3760787"/>
            <a:ext cx="922867" cy="25739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bidirezionale orizzontale 40">
            <a:extLst>
              <a:ext uri="{FF2B5EF4-FFF2-40B4-BE49-F238E27FC236}">
                <a16:creationId xmlns:a16="http://schemas.microsoft.com/office/drawing/2014/main" id="{476CF7F4-619C-46EE-2C69-2E2D010469F2}"/>
              </a:ext>
            </a:extLst>
          </p:cNvPr>
          <p:cNvSpPr/>
          <p:nvPr/>
        </p:nvSpPr>
        <p:spPr>
          <a:xfrm>
            <a:off x="7340600" y="3779814"/>
            <a:ext cx="880533" cy="24719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bidirezionale orizzontale 43">
            <a:extLst>
              <a:ext uri="{FF2B5EF4-FFF2-40B4-BE49-F238E27FC236}">
                <a16:creationId xmlns:a16="http://schemas.microsoft.com/office/drawing/2014/main" id="{8E8A5F65-D2E9-6CB4-555D-E547FD0F06B7}"/>
              </a:ext>
            </a:extLst>
          </p:cNvPr>
          <p:cNvSpPr/>
          <p:nvPr/>
        </p:nvSpPr>
        <p:spPr>
          <a:xfrm rot="1905198">
            <a:off x="3452548" y="2914187"/>
            <a:ext cx="1105951" cy="30153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bidirezionale orizzontale 44">
            <a:extLst>
              <a:ext uri="{FF2B5EF4-FFF2-40B4-BE49-F238E27FC236}">
                <a16:creationId xmlns:a16="http://schemas.microsoft.com/office/drawing/2014/main" id="{DEF06319-F5C6-7C21-CCDE-BDB44AF80BCC}"/>
              </a:ext>
            </a:extLst>
          </p:cNvPr>
          <p:cNvSpPr/>
          <p:nvPr/>
        </p:nvSpPr>
        <p:spPr>
          <a:xfrm rot="19933214">
            <a:off x="3479691" y="4707245"/>
            <a:ext cx="1105951" cy="26429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bidirezionale orizzontale 45">
            <a:extLst>
              <a:ext uri="{FF2B5EF4-FFF2-40B4-BE49-F238E27FC236}">
                <a16:creationId xmlns:a16="http://schemas.microsoft.com/office/drawing/2014/main" id="{7130DC41-CF01-1280-8486-51FA227F7571}"/>
              </a:ext>
            </a:extLst>
          </p:cNvPr>
          <p:cNvSpPr/>
          <p:nvPr/>
        </p:nvSpPr>
        <p:spPr>
          <a:xfrm rot="19745326">
            <a:off x="7167536" y="2924348"/>
            <a:ext cx="1105951" cy="30153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bidirezionale orizzontale 46">
            <a:extLst>
              <a:ext uri="{FF2B5EF4-FFF2-40B4-BE49-F238E27FC236}">
                <a16:creationId xmlns:a16="http://schemas.microsoft.com/office/drawing/2014/main" id="{93C1E600-48A5-EB32-40E1-B4849CBB1404}"/>
              </a:ext>
            </a:extLst>
          </p:cNvPr>
          <p:cNvSpPr/>
          <p:nvPr/>
        </p:nvSpPr>
        <p:spPr>
          <a:xfrm rot="1860012">
            <a:off x="7149552" y="4627444"/>
            <a:ext cx="1105951" cy="30153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8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9" name="Immagine 8" descr="Immagine che contiene interno, muro, persona, arredo&#10;&#10;Descrizione generata automaticamente">
            <a:extLst>
              <a:ext uri="{FF2B5EF4-FFF2-40B4-BE49-F238E27FC236}">
                <a16:creationId xmlns:a16="http://schemas.microsoft.com/office/drawing/2014/main" id="{A9B221C6-570B-BA1F-AEAE-7E4BA099E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9"/>
            <a:ext cx="12192000" cy="68449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737FC9-9ED5-5693-0478-23C6FFE768B3}"/>
              </a:ext>
            </a:extLst>
          </p:cNvPr>
          <p:cNvSpPr txBox="1"/>
          <p:nvPr/>
        </p:nvSpPr>
        <p:spPr>
          <a:xfrm>
            <a:off x="67733" y="204151"/>
            <a:ext cx="12056533" cy="10156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CIAO MAURIZIO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6CDF75-F544-98EA-9A55-C27574F6B8C7}"/>
              </a:ext>
            </a:extLst>
          </p:cNvPr>
          <p:cNvSpPr txBox="1"/>
          <p:nvPr/>
        </p:nvSpPr>
        <p:spPr>
          <a:xfrm>
            <a:off x="0" y="5762263"/>
            <a:ext cx="12124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95498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DBB1EF-0864-B6D4-829F-E1D3E6FD5740}"/>
              </a:ext>
            </a:extLst>
          </p:cNvPr>
          <p:cNvSpPr txBox="1"/>
          <p:nvPr/>
        </p:nvSpPr>
        <p:spPr>
          <a:xfrm>
            <a:off x="3615266" y="68372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Un vaccino è un prodotto costituito da una piccolissima quantità di microrganismi (virus o batteri) uccisi o attenuati, o da una parte di essi, progettato in modo da stimolare nell’organismo la naturale reazione immunitaria senza creare uno stato di malattia conclamato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2A0656-F0D8-DCBD-7881-A03D64932949}"/>
              </a:ext>
            </a:extLst>
          </p:cNvPr>
          <p:cNvSpPr txBox="1"/>
          <p:nvPr/>
        </p:nvSpPr>
        <p:spPr>
          <a:xfrm>
            <a:off x="392259" y="2688081"/>
            <a:ext cx="6096000" cy="332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La vaccinazione rappresenta uno degli interventi più efficaci e sicuri a disposizione della Sanità Pubblica per la </a:t>
            </a:r>
            <a:r>
              <a:rPr lang="it-IT" altLang="it-IT" sz="1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prevenzione primaria delle malattie infettive</a:t>
            </a: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indent="0" eaLnBrk="1" hangingPunct="1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 Tale pratica comporta </a:t>
            </a:r>
            <a:r>
              <a:rPr lang="it-IT" altLang="it-IT" sz="1800" b="1" dirty="0">
                <a:latin typeface="Cambria" panose="02040503050406030204" pitchFamily="18" charset="0"/>
                <a:ea typeface="Cambria" panose="02040503050406030204" pitchFamily="18" charset="0"/>
              </a:rPr>
              <a:t>benefici</a:t>
            </a: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 non solo per effetto diretto sui soggetti vaccinati, ma anche in modo indiretto, </a:t>
            </a:r>
            <a:r>
              <a:rPr lang="it-IT" altLang="it-IT" sz="1800" b="1" dirty="0">
                <a:latin typeface="Cambria" panose="02040503050406030204" pitchFamily="18" charset="0"/>
                <a:ea typeface="Cambria" panose="02040503050406030204" pitchFamily="18" charset="0"/>
              </a:rPr>
              <a:t>inducendo protezione ai soggetti non vaccinati </a:t>
            </a: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it-IT" altLang="it-IT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herd</a:t>
            </a:r>
            <a:r>
              <a:rPr lang="it-IT" altLang="it-IT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altLang="it-IT" sz="1800" i="1" dirty="0" err="1">
                <a:latin typeface="Cambria" panose="02040503050406030204" pitchFamily="18" charset="0"/>
                <a:ea typeface="Cambria" panose="02040503050406030204" pitchFamily="18" charset="0"/>
              </a:rPr>
              <a:t>immunity</a:t>
            </a:r>
            <a:r>
              <a:rPr lang="it-IT" altLang="it-IT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Presentazione standard di PowerPoint">
            <a:extLst>
              <a:ext uri="{FF2B5EF4-FFF2-40B4-BE49-F238E27FC236}">
                <a16:creationId xmlns:a16="http://schemas.microsoft.com/office/drawing/2014/main" id="{54014FBB-7E45-8FE1-F5E4-A90D4324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" y="722864"/>
            <a:ext cx="2521612" cy="163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venzione e Igiene nel tatuaggio - Scopri i migliori rimedi per il tuo  tattoo">
            <a:extLst>
              <a:ext uri="{FF2B5EF4-FFF2-40B4-BE49-F238E27FC236}">
                <a16:creationId xmlns:a16="http://schemas.microsoft.com/office/drawing/2014/main" id="{7A67F9D1-B7D0-5BCB-712F-1F6CC274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25" y="2084882"/>
            <a:ext cx="5671042" cy="38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D22E1C-3D1E-40DA-4FF1-AC15B1400AB8}"/>
              </a:ext>
            </a:extLst>
          </p:cNvPr>
          <p:cNvSpPr txBox="1"/>
          <p:nvPr/>
        </p:nvSpPr>
        <p:spPr>
          <a:xfrm>
            <a:off x="0" y="689118"/>
            <a:ext cx="707813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L’Obiettivo della prevenzione vaccinale è quello di eliminare alcune malattie e di ridurre la circolazione degli agenti infettanti riducendo il contagio e proteggendo le categorie di persone più fragili e con comorbidità.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26" name="Picture 2" descr="Al via la campagna &quot;Io mi vaccino&quot; 2017/2018 - YouTube">
            <a:extLst>
              <a:ext uri="{FF2B5EF4-FFF2-40B4-BE49-F238E27FC236}">
                <a16:creationId xmlns:a16="http://schemas.microsoft.com/office/drawing/2014/main" id="{97CD3C75-CDCD-EC04-067F-77788B55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55" y="1838741"/>
            <a:ext cx="4751142" cy="267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6DCCF9-47E8-83BE-4677-23F62D8E530D}"/>
              </a:ext>
            </a:extLst>
          </p:cNvPr>
          <p:cNvSpPr txBox="1"/>
          <p:nvPr/>
        </p:nvSpPr>
        <p:spPr>
          <a:xfrm>
            <a:off x="272203" y="2111425"/>
            <a:ext cx="6896452" cy="405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In linea con le direttive regionali l’obiettivo del Programma </a:t>
            </a:r>
            <a:r>
              <a:rPr lang="it-IT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PL12: VACCINAZIONI </a:t>
            </a:r>
            <a:r>
              <a:rPr lang="it-IT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è migliorare e consolidare le coperture vaccinali per le vaccinazioni previste dal </a:t>
            </a:r>
            <a:r>
              <a:rPr lang="it-IT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PNPV 2017-2019 </a:t>
            </a:r>
            <a:r>
              <a:rPr lang="it-IT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( Piano nazionale di Prevenzione Vaccinale) e inserite nei LEA ( Livelli essenziali di assistenza), con particolare riferimento a gruppi a rischio per patologia/condizione di vulnerabilità sociale. Ulteriore obiettivo è il mantenimento di alte coperture vaccinali per tutte le fasce di </a:t>
            </a:r>
            <a:r>
              <a:rPr lang="it-IT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eta’</a:t>
            </a:r>
            <a:r>
              <a:rPr lang="it-IT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e il consolidamento delle campagne vaccinali influenzale/pneumococcica e anti –Covid 19</a:t>
            </a:r>
          </a:p>
        </p:txBody>
      </p:sp>
    </p:spTree>
    <p:extLst>
      <p:ext uri="{BB962C8B-B14F-4D97-AF65-F5344CB8AC3E}">
        <p14:creationId xmlns:p14="http://schemas.microsoft.com/office/powerpoint/2010/main" val="6170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D68B2D-7620-F56E-56CD-26F616A17297}"/>
              </a:ext>
            </a:extLst>
          </p:cNvPr>
          <p:cNvSpPr txBox="1"/>
          <p:nvPr/>
        </p:nvSpPr>
        <p:spPr>
          <a:xfrm>
            <a:off x="3145366" y="692976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TALE PROGRAMMA SI ARTICOLA IN 5 AZIONI 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BA196616-C9D1-43D3-4F72-26801D331EEC}"/>
              </a:ext>
            </a:extLst>
          </p:cNvPr>
          <p:cNvSpPr/>
          <p:nvPr/>
        </p:nvSpPr>
        <p:spPr>
          <a:xfrm>
            <a:off x="1286933" y="4146341"/>
            <a:ext cx="2819400" cy="15390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Formazione a supporto del programma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C0F6CAF-34A3-5C55-98F8-5C9C07D5BB85}"/>
              </a:ext>
            </a:extLst>
          </p:cNvPr>
          <p:cNvSpPr/>
          <p:nvPr/>
        </p:nvSpPr>
        <p:spPr>
          <a:xfrm>
            <a:off x="1092200" y="1591867"/>
            <a:ext cx="3014133" cy="15390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Consolidamento dell’Anagrafe Vaccinale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E3AEE33-9352-7E86-ACB5-8C64E729BD3D}"/>
              </a:ext>
            </a:extLst>
          </p:cNvPr>
          <p:cNvSpPr/>
          <p:nvPr/>
        </p:nvSpPr>
        <p:spPr>
          <a:xfrm>
            <a:off x="8085667" y="4099775"/>
            <a:ext cx="2980266" cy="16321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Miglioramento e consolidamento delle coperture nei gruppi a rischio per condizione di </a:t>
            </a:r>
            <a:r>
              <a:rPr lang="it-IT" b="1" dirty="0" err="1">
                <a:latin typeface="Cambria" panose="02040503050406030204" pitchFamily="18" charset="0"/>
                <a:ea typeface="Cambria" panose="02040503050406030204" pitchFamily="18" charset="0"/>
              </a:rPr>
              <a:t>vulenerabilita</a:t>
            </a: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’ sociale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AFCDF4C-39DD-EA8C-23DC-D8448887976B}"/>
              </a:ext>
            </a:extLst>
          </p:cNvPr>
          <p:cNvSpPr/>
          <p:nvPr/>
        </p:nvSpPr>
        <p:spPr>
          <a:xfrm>
            <a:off x="4538133" y="2403436"/>
            <a:ext cx="3234266" cy="20511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COMUNICAZIONE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6AB41645-B5FA-0647-96CB-47B8BA642217}"/>
              </a:ext>
            </a:extLst>
          </p:cNvPr>
          <p:cNvSpPr/>
          <p:nvPr/>
        </p:nvSpPr>
        <p:spPr>
          <a:xfrm>
            <a:off x="8204199" y="1675305"/>
            <a:ext cx="2980266" cy="16135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Coordinamento del Programma</a:t>
            </a:r>
          </a:p>
        </p:txBody>
      </p:sp>
    </p:spTree>
    <p:extLst>
      <p:ext uri="{BB962C8B-B14F-4D97-AF65-F5344CB8AC3E}">
        <p14:creationId xmlns:p14="http://schemas.microsoft.com/office/powerpoint/2010/main" val="5881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3132666" y="497514"/>
            <a:ext cx="4614333" cy="9313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COMUNICAZIONE</a:t>
            </a:r>
          </a:p>
        </p:txBody>
      </p:sp>
      <p:pic>
        <p:nvPicPr>
          <p:cNvPr id="6146" name="Picture 2" descr="Metodologia della ricerca, valido aiuto contro le fake news">
            <a:extLst>
              <a:ext uri="{FF2B5EF4-FFF2-40B4-BE49-F238E27FC236}">
                <a16:creationId xmlns:a16="http://schemas.microsoft.com/office/drawing/2014/main" id="{735C0BBC-1057-B8C7-F307-A1DC7030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99" y="1656569"/>
            <a:ext cx="3225801" cy="20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E80308-0C79-3978-5B73-24F1FF485374}"/>
              </a:ext>
            </a:extLst>
          </p:cNvPr>
          <p:cNvSpPr txBox="1"/>
          <p:nvPr/>
        </p:nvSpPr>
        <p:spPr>
          <a:xfrm>
            <a:off x="224632" y="1802055"/>
            <a:ext cx="295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  <a:ea typeface="Cambria" panose="02040503050406030204" pitchFamily="18" charset="0"/>
              </a:rPr>
              <a:t>‘FAKE NEWS’ 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SUL TEMA VACCINAZIONI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CCECFC4F-245C-5843-4682-FDF0C7D1AF9E}"/>
              </a:ext>
            </a:extLst>
          </p:cNvPr>
          <p:cNvSpPr/>
          <p:nvPr/>
        </p:nvSpPr>
        <p:spPr>
          <a:xfrm>
            <a:off x="944297" y="2692191"/>
            <a:ext cx="457200" cy="10719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B0488A-399D-AEBE-93A3-4E5055B4B8B3}"/>
              </a:ext>
            </a:extLst>
          </p:cNvPr>
          <p:cNvSpPr txBox="1"/>
          <p:nvPr/>
        </p:nvSpPr>
        <p:spPr>
          <a:xfrm>
            <a:off x="224632" y="4028974"/>
            <a:ext cx="704823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Cambria" panose="02040503050406030204" pitchFamily="18" charset="0"/>
                <a:ea typeface="Cambria" panose="02040503050406030204" pitchFamily="18" charset="0"/>
              </a:rPr>
              <a:t>VACCINE HESITANCY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43F095-AF0B-2E49-55EE-6DBB65E7DC76}"/>
              </a:ext>
            </a:extLst>
          </p:cNvPr>
          <p:cNvSpPr txBox="1"/>
          <p:nvPr/>
        </p:nvSpPr>
        <p:spPr>
          <a:xfrm>
            <a:off x="4919133" y="1745778"/>
            <a:ext cx="3107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ERRATA COMUNICAZIONE E DISTORTA INFORMAZIONE SCIENTIFICA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148F729E-6325-E8C1-E3BC-9902C327FB71}"/>
              </a:ext>
            </a:extLst>
          </p:cNvPr>
          <p:cNvSpPr/>
          <p:nvPr/>
        </p:nvSpPr>
        <p:spPr>
          <a:xfrm>
            <a:off x="5867400" y="2713229"/>
            <a:ext cx="457200" cy="10719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D11459-A0CE-EA09-3252-A5FC0FCA732C}"/>
              </a:ext>
            </a:extLst>
          </p:cNvPr>
          <p:cNvSpPr txBox="1"/>
          <p:nvPr/>
        </p:nvSpPr>
        <p:spPr>
          <a:xfrm>
            <a:off x="224632" y="4688648"/>
            <a:ext cx="6370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Tale termine esprime un ritardo o rifiuto delle vaccinazioni nonostante la loro disponibilità. NEL 2019 è stata inserita dalla WHO tra le 10 minacce alla salute globale accanto ad HIV ed altri patogeni in grado di generare pandemie mondiali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27C08B-E5A5-152C-5E20-BD589CC8973F}"/>
              </a:ext>
            </a:extLst>
          </p:cNvPr>
          <p:cNvSpPr txBox="1"/>
          <p:nvPr/>
        </p:nvSpPr>
        <p:spPr>
          <a:xfrm>
            <a:off x="7399893" y="4006581"/>
            <a:ext cx="367453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LA MAGGIOR PARTE DELLE PERSONE CHE NON ADERISCONO ALLE VACCINAZIONI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SONO </a:t>
            </a:r>
            <a:r>
              <a:rPr lang="it-IT" sz="2400" dirty="0">
                <a:solidFill>
                  <a:schemeClr val="tx1"/>
                </a:solidFill>
              </a:rPr>
              <a:t>NO-VAX.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C6C4077-9541-2D3A-0DC1-5F43F1EA4950}"/>
              </a:ext>
            </a:extLst>
          </p:cNvPr>
          <p:cNvSpPr/>
          <p:nvPr/>
        </p:nvSpPr>
        <p:spPr>
          <a:xfrm>
            <a:off x="3410082" y="2700268"/>
            <a:ext cx="457200" cy="10719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D348C5-0495-9126-9301-AD1519F4AAC3}"/>
              </a:ext>
            </a:extLst>
          </p:cNvPr>
          <p:cNvSpPr txBox="1"/>
          <p:nvPr/>
        </p:nvSpPr>
        <p:spPr>
          <a:xfrm>
            <a:off x="2950898" y="1768171"/>
            <a:ext cx="170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ETEROGENEITA’ DELLE INFORMAZIONI</a:t>
            </a:r>
          </a:p>
        </p:txBody>
      </p:sp>
    </p:spTree>
    <p:extLst>
      <p:ext uri="{BB962C8B-B14F-4D97-AF65-F5344CB8AC3E}">
        <p14:creationId xmlns:p14="http://schemas.microsoft.com/office/powerpoint/2010/main" val="23122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/>
      <p:bldP spid="17" grpId="0" animBg="1"/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CC9FC2-49A9-C750-C78B-A3D9137C5867}"/>
              </a:ext>
            </a:extLst>
          </p:cNvPr>
          <p:cNvSpPr/>
          <p:nvPr/>
        </p:nvSpPr>
        <p:spPr>
          <a:xfrm>
            <a:off x="3412068" y="516466"/>
            <a:ext cx="4521200" cy="5957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COMUNICAZIONE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36BF15-9737-B155-BA2B-806D3910F5E3}"/>
              </a:ext>
            </a:extLst>
          </p:cNvPr>
          <p:cNvSpPr txBox="1"/>
          <p:nvPr/>
        </p:nvSpPr>
        <p:spPr>
          <a:xfrm>
            <a:off x="2688166" y="1244681"/>
            <a:ext cx="6096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alt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comunicazione è un processo diverso dalla divulgazione e dall’informazione generalizzata. La comunicazione prevede un processo relazionale tra professionista sanitario e paziente 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25EE37-7B42-1414-BA75-901322D4A552}"/>
              </a:ext>
            </a:extLst>
          </p:cNvPr>
          <p:cNvSpPr txBox="1"/>
          <p:nvPr/>
        </p:nvSpPr>
        <p:spPr>
          <a:xfrm>
            <a:off x="7396577" y="2442441"/>
            <a:ext cx="34374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INDIRETTA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254D16-3B59-1636-A3B3-A3D6D4BDB7D6}"/>
              </a:ext>
            </a:extLst>
          </p:cNvPr>
          <p:cNvSpPr txBox="1"/>
          <p:nvPr/>
        </p:nvSpPr>
        <p:spPr>
          <a:xfrm>
            <a:off x="1185333" y="2442441"/>
            <a:ext cx="3175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DIRETTA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E9B544-6441-29ED-19E5-C1242F5CBCEB}"/>
              </a:ext>
            </a:extLst>
          </p:cNvPr>
          <p:cNvSpPr txBox="1"/>
          <p:nvPr/>
        </p:nvSpPr>
        <p:spPr>
          <a:xfrm>
            <a:off x="323861" y="3086203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b="1" u="sng" dirty="0">
                <a:solidFill>
                  <a:srgbClr val="FF0000"/>
                </a:solidFill>
              </a:rPr>
              <a:t>Importanza del counselling vaccinale</a:t>
            </a:r>
          </a:p>
          <a:p>
            <a:endParaRPr lang="it-IT" b="1" u="sng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dirty="0"/>
              <a:t>Comunicazione non verbale</a:t>
            </a:r>
          </a:p>
          <a:p>
            <a:pPr marL="285750" indent="-285750">
              <a:buFontTx/>
              <a:buChar char="-"/>
            </a:pPr>
            <a:r>
              <a:rPr lang="it-IT" dirty="0"/>
              <a:t>Instaurazione di un rapporto di fiducia e collaborazione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Favorire un’adesione consapevole alla vaccinazione</a:t>
            </a:r>
          </a:p>
        </p:txBody>
      </p:sp>
      <p:pic>
        <p:nvPicPr>
          <p:cNvPr id="1026" name="Picture 2" descr="Regione Lazio | Mauro Maccari è il nuovo commissario straordinario della Asl  di Rieti">
            <a:extLst>
              <a:ext uri="{FF2B5EF4-FFF2-40B4-BE49-F238E27FC236}">
                <a16:creationId xmlns:a16="http://schemas.microsoft.com/office/drawing/2014/main" id="{E70119F3-6080-6D61-7CDE-026EA34F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65" y="2881182"/>
            <a:ext cx="2205151" cy="12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cial media marketing, Digital marketing E-commerce - il marketing sociale  scaricare png - Disegno png trasparente Tecnologia png scaricare.">
            <a:extLst>
              <a:ext uri="{FF2B5EF4-FFF2-40B4-BE49-F238E27FC236}">
                <a16:creationId xmlns:a16="http://schemas.microsoft.com/office/drawing/2014/main" id="{4A6D27C7-301F-784D-9899-844BFD05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310" y="2951780"/>
            <a:ext cx="2377244" cy="119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EFA165-B892-F2ED-369F-81A264EECD53}"/>
              </a:ext>
            </a:extLst>
          </p:cNvPr>
          <p:cNvSpPr txBox="1"/>
          <p:nvPr/>
        </p:nvSpPr>
        <p:spPr>
          <a:xfrm>
            <a:off x="6193565" y="4342977"/>
            <a:ext cx="5224682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 unidirezionale</a:t>
            </a:r>
          </a:p>
          <a:p>
            <a:endParaRPr lang="it-IT" dirty="0"/>
          </a:p>
          <a:p>
            <a:r>
              <a:rPr lang="it-IT" dirty="0"/>
              <a:t>QUALITA’, CHIAREZZA E SINTESI DELLE INFORMAZIONI</a:t>
            </a:r>
          </a:p>
          <a:p>
            <a:endParaRPr lang="it-IT" dirty="0"/>
          </a:p>
          <a:p>
            <a:r>
              <a:rPr lang="it-IT" dirty="0"/>
              <a:t>MIGLIORAMENTO DEL MATERIALE INFORMATIVO PRESENTE SUL SITO AZIENDALE</a:t>
            </a:r>
          </a:p>
        </p:txBody>
      </p:sp>
    </p:spTree>
    <p:extLst>
      <p:ext uri="{BB962C8B-B14F-4D97-AF65-F5344CB8AC3E}">
        <p14:creationId xmlns:p14="http://schemas.microsoft.com/office/powerpoint/2010/main" val="16118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02EDFF-26A2-4B89-E2E2-B6CDDE7F1A5F}"/>
              </a:ext>
            </a:extLst>
          </p:cNvPr>
          <p:cNvSpPr txBox="1"/>
          <p:nvPr/>
        </p:nvSpPr>
        <p:spPr>
          <a:xfrm>
            <a:off x="338665" y="409705"/>
            <a:ext cx="1054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ESEMPI DI FAKE NEWS 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4B286E7-107C-92AB-EC27-157B9E0E4068}"/>
              </a:ext>
            </a:extLst>
          </p:cNvPr>
          <p:cNvSpPr/>
          <p:nvPr/>
        </p:nvSpPr>
        <p:spPr>
          <a:xfrm>
            <a:off x="338666" y="1213676"/>
            <a:ext cx="2218267" cy="7789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I vaccini non sono sicuri quindi meglio non farli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B437C1B-0D5E-94B0-E5AA-40333549CE0C}"/>
              </a:ext>
            </a:extLst>
          </p:cNvPr>
          <p:cNvSpPr/>
          <p:nvPr/>
        </p:nvSpPr>
        <p:spPr>
          <a:xfrm>
            <a:off x="967315" y="2227301"/>
            <a:ext cx="2218267" cy="7789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 La vaccinazione </a:t>
            </a:r>
            <a:r>
              <a:rPr lang="it-IT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Mpr</a:t>
            </a:r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 fa venire l’autismo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9291214-5342-4B25-C4C7-136E6E883D3C}"/>
              </a:ext>
            </a:extLst>
          </p:cNvPr>
          <p:cNvSpPr/>
          <p:nvPr/>
        </p:nvSpPr>
        <p:spPr>
          <a:xfrm>
            <a:off x="8410691" y="4924569"/>
            <a:ext cx="2638192" cy="11562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I vaccini contengono metalli pesanti e altre sostanze pericolose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EB1E8AA-6471-2C9A-B898-1D3D5755B654}"/>
              </a:ext>
            </a:extLst>
          </p:cNvPr>
          <p:cNvSpPr/>
          <p:nvPr/>
        </p:nvSpPr>
        <p:spPr>
          <a:xfrm>
            <a:off x="8566385" y="2323780"/>
            <a:ext cx="2638192" cy="9269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I vaccini anti covid sono sperimentali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9A1C44E-D430-7019-5779-035EC4359164}"/>
              </a:ext>
            </a:extLst>
          </p:cNvPr>
          <p:cNvSpPr/>
          <p:nvPr/>
        </p:nvSpPr>
        <p:spPr>
          <a:xfrm>
            <a:off x="3933295" y="991031"/>
            <a:ext cx="2756958" cy="11562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I Vaccini indeboliscono il sistema immunitario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970F8521-9B8B-02D7-A318-033702E126D5}"/>
              </a:ext>
            </a:extLst>
          </p:cNvPr>
          <p:cNvSpPr/>
          <p:nvPr/>
        </p:nvSpPr>
        <p:spPr>
          <a:xfrm>
            <a:off x="338665" y="5236573"/>
            <a:ext cx="2582335" cy="10359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Meglio prendersi le malattie che vaccinarsi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C14B535-A4FE-B8E5-CA44-BAFA1E5EF224}"/>
              </a:ext>
            </a:extLst>
          </p:cNvPr>
          <p:cNvSpPr/>
          <p:nvPr/>
        </p:nvSpPr>
        <p:spPr>
          <a:xfrm>
            <a:off x="7961841" y="1130412"/>
            <a:ext cx="2756958" cy="9269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Più vacciniamo più escono varianti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7C6A358-DD62-358B-10BF-DE781EB742EA}"/>
              </a:ext>
            </a:extLst>
          </p:cNvPr>
          <p:cNvSpPr/>
          <p:nvPr/>
        </p:nvSpPr>
        <p:spPr>
          <a:xfrm>
            <a:off x="2661707" y="3366755"/>
            <a:ext cx="2291293" cy="17812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Cambria" panose="02040503050406030204" pitchFamily="18" charset="0"/>
                <a:ea typeface="Cambria" panose="02040503050406030204" pitchFamily="18" charset="0"/>
              </a:rPr>
              <a:t>I VACCINI ANTI COVID MODIFICANO IL DNA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B0C0AF21-9510-35A1-E3E0-9A7299E140A9}"/>
              </a:ext>
            </a:extLst>
          </p:cNvPr>
          <p:cNvSpPr/>
          <p:nvPr/>
        </p:nvSpPr>
        <p:spPr>
          <a:xfrm>
            <a:off x="5451475" y="2185891"/>
            <a:ext cx="2756958" cy="11562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L’influenza non è una malattia serie e quindi non ho bisogno del vaccino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6BD0169-4A1A-6269-0501-DA411AF4D288}"/>
              </a:ext>
            </a:extLst>
          </p:cNvPr>
          <p:cNvSpPr/>
          <p:nvPr/>
        </p:nvSpPr>
        <p:spPr>
          <a:xfrm>
            <a:off x="4745567" y="4998095"/>
            <a:ext cx="2756958" cy="11562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I Vaccini in gravidanza sono dannosi per il feto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8689B44-A813-9909-2DF7-AEF43B3AD007}"/>
              </a:ext>
            </a:extLst>
          </p:cNvPr>
          <p:cNvSpPr/>
          <p:nvPr/>
        </p:nvSpPr>
        <p:spPr>
          <a:xfrm>
            <a:off x="6265334" y="3721051"/>
            <a:ext cx="2756958" cy="10726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Ci iniettano il 5G localizzarci</a:t>
            </a:r>
          </a:p>
        </p:txBody>
      </p:sp>
      <p:pic>
        <p:nvPicPr>
          <p:cNvPr id="1026" name="Picture 2" descr="Questo Uomo No.">
            <a:extLst>
              <a:ext uri="{FF2B5EF4-FFF2-40B4-BE49-F238E27FC236}">
                <a16:creationId xmlns:a16="http://schemas.microsoft.com/office/drawing/2014/main" id="{F6A8564D-299C-429C-5417-6B722B45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7" y="1762456"/>
            <a:ext cx="6945027" cy="37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695"/>
            <a:ext cx="12192000" cy="40830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8305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4975" cy="4083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93" y="-1"/>
            <a:ext cx="1574307" cy="408305"/>
          </a:xfrm>
          <a:prstGeom prst="rect">
            <a:avLst/>
          </a:prstGeom>
        </p:spPr>
      </p:pic>
      <p:pic>
        <p:nvPicPr>
          <p:cNvPr id="6" name="Immagine 5" descr="Immagine che contiene testo, schermata, documento, Carattere&#10;&#10;Descrizione generata automaticamente">
            <a:extLst>
              <a:ext uri="{FF2B5EF4-FFF2-40B4-BE49-F238E27FC236}">
                <a16:creationId xmlns:a16="http://schemas.microsoft.com/office/drawing/2014/main" id="{9EA44C4C-1F5D-3FC0-17AF-27236B5E4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68" y="104151"/>
            <a:ext cx="6405765" cy="67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19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3934</TotalTime>
  <Words>1528</Words>
  <Application>Microsoft Office PowerPoint</Application>
  <PresentationFormat>Widescreen</PresentationFormat>
  <Paragraphs>263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Arial</vt:lpstr>
      <vt:lpstr>Arial Unicode MS</vt:lpstr>
      <vt:lpstr>Calibri</vt:lpstr>
      <vt:lpstr>Calibri Light</vt:lpstr>
      <vt:lpstr>Cambria</vt:lpstr>
      <vt:lpstr>Segoe UI Emoji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Sanitaria Locale Rieti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Dalila Fontano</dc:creator>
  <cp:lastModifiedBy>Luisa Di Loreto</cp:lastModifiedBy>
  <cp:revision>93</cp:revision>
  <dcterms:created xsi:type="dcterms:W3CDTF">2023-06-13T09:59:03Z</dcterms:created>
  <dcterms:modified xsi:type="dcterms:W3CDTF">2023-06-21T08:51:42Z</dcterms:modified>
</cp:coreProperties>
</file>