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5" r:id="rId5"/>
    <p:sldId id="267" r:id="rId6"/>
    <p:sldId id="268" r:id="rId7"/>
    <p:sldId id="269" r:id="rId8"/>
    <p:sldId id="270" r:id="rId9"/>
    <p:sldId id="259" r:id="rId10"/>
    <p:sldId id="262" r:id="rId11"/>
    <p:sldId id="263" r:id="rId12"/>
    <p:sldId id="260" r:id="rId13"/>
    <p:sldId id="26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5" d="100"/>
          <a:sy n="105"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8:57.342"/>
    </inkml:context>
    <inkml:brush xml:id="br0">
      <inkml:brushProperty name="width" value="0.2" units="cm"/>
      <inkml:brushProperty name="height" value="0.2" units="cm"/>
      <inkml:brushProperty name="color" value="#D6D6D6"/>
    </inkml:brush>
  </inkml:definitions>
  <inkml:trace contextRef="#ctx0" brushRef="#br0">108 226 24575,'31'40'0,"12"10"0,17 4 0,-17-14 0,8 0 0,-22-15 0,-8-12 0,3 7 0,-20-16 0,0 3 0,-4 4 0,0 0 0,0 4 0,-4-4 0,4-1 0,-7 1 0,6 0 0,-5 3 0,2 1 0,-4 5 0,0-7 0,-3 23 0,-5-4 0,3 9 0,-11 8 0,9-19 0,1 8 0,-2-10 0,8 10 0,-6-7 0,4 1 0,1 1 0,5-19 0,-4 9 0,7-23 0,-6-25 0,-6-31 0,2 4 0,-6-9 0,8 33 0,1 6 0,3 5 0,-2 6 0,7 4 0,-4-1 0,1 1 0,2 0 0,-2-1 0,3-2 0,-3-2 0,2 1 0,-2 1 0,3-7 0,0 8 0,0-8 0,0 10 0,0-1 0,0-40 0,0 0 0,0-17 0,-5 4 0,4 30 0,-6-3 0,6 17 0,-5 6 0,5 4 0,-2-1 0,3 1 0,-4 3 0,-9 1 0,0 3 0,-4 0 0,7 0 0,2 0 0,1 0 0,0 0 0,-1 0 0,4-4 0,-2 4 0,38-27 0,28-3 0,-6 4 0,5-2 0,8 1 0,3 0 0,5 1 0,-1 1 0,-14 3 0,-4 0 0,-4 3 0,-5 3 0,4 0 0,-25 1 0,-7 14 0,-17 1 0,-3 34-3277,-19 36 0,2 12 3162,-3-23 0,-3 3-699,4 7 0,-1-2 814,-19 22-260,21-24 1,1-4 259,-6-7 0,6 0 0,-4 16 0,3-37 0,6 16 3276,4-30-832,2 0-115,6-17-2329,2-19 882,0-10-882,3-7 0,-4 2 0,0 10 0,0-17 0,0-2 0,-8 0 0,0-8 0,-6 19 0,7-3 0,0 13 0,6 5 0,-6 4 0,6 0 0,-2 4 0,3-1 0,0 1 0,-3 3 0,2-3 0,-2 3 0,0 0 0,2-2 0,-2 2 0,3-4 0,0 1 0,-4-3 0,4-2 0,-4 1 0,4-3 0,0-3 0,0-16 0,0-19 0,0 9 0,0-17 0,0 30 0,0 0 0,0 5 0,0 15 0,0-6 0,0 15 0,24 32 0,21 49 0,-5-23 0,5 26 0,-31-67 0,-4 10 0,1-13 0,-3 3 0,-4-9 0,2 0 0,-5-6 0,3 10 0,-1-9 0,12 42 0,14 12 0,13 34 0,-6-22 0,-5 4 0,-18-42 0,-3 3 0,-2-13 0,-4-6 0,0-2 0,-4 1 0,3-5 0,-2 3 0,5-7 0,-2-1 0,3-9 0,-3-3 0,-1-5 0,-3-1 0,-4-5 0,-8-13 0,-7-8 0,-15-15 0,9 14 0,-18-21 0,22 30 0,-5-11 0,14 24 0,5 5 0,-1 1 0,4 2 0,-2 2 0,2 6 0,0 4 0,4 13 0,33 40 0,12 29 0,-8-26 0,2 0 0,11 27 0,-8-22 0,-33-44 0,-3-6 0,-5-11 0,-4-27 0,-8-19 0,-15-38 0,1 14 0,-4 6 0,2 4 0,7 27 0,-7-26 0,13 34 0,-2-6 0,9 16 0,3 7 0,1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9:00.949"/>
    </inkml:context>
    <inkml:brush xml:id="br0">
      <inkml:brushProperty name="width" value="0.2" units="cm"/>
      <inkml:brushProperty name="height" value="0.2" units="cm"/>
      <inkml:brushProperty name="color" value="#D6D6D6"/>
    </inkml:brush>
  </inkml:definitions>
  <inkml:trace contextRef="#ctx0" brushRef="#br0">0 133 24575,'15'0'0,"-1"0"0,-4 0 0,2 0 0,2 0 0,7 0 0,-5-4 0,4 3 0,-6-2 0,-2 3 0,-2 0 0,-3 0 0,1 0 0,2 0 0,1 0 0,0 0 0,3 0 0,-3 0 0,4 0 0,-4-3 0,3 2 0,-6-2 0,6 3 0,-6 0 0,5 0 0,-5 0 0,3 0 0,-4 0 0,0 0 0,0 0 0,1 0 0,-1 0 0,0 0 0,0 0 0,0 0 0,1 0 0,-1 0 0,0 0 0,0 0 0,0 0 0,4 0 0,-3 0 0,2 0 0,-3 0 0,4 0 0,-3 0 0,5 0 0,-1 0 0,2 0 0,-3 0 0,3-3 0,-6 2 0,9-2 0,-5 3 0,-1-4 0,-1 4 0,-6-4 0,6 4 0,2 0 0,2 0 0,-3 0 0,0-3 0,-1 2 0,1-2 0,4 3 0,0 0 0,-1 0 0,1 0 0,-4-3 0,-1 2 0,4-2 0,-5 3 0,8-4 0,-9 4 0,5-7 0,-5 6 0,6-2 0,-6 0 0,12-1 0,-7-4 0,5 1 0,-8 0 0,1-1 0,0 4 0,7 1 0,-6 3 0,1 0 0,-6-3 0,1 2 0,2-5 0,-2 5 0,6-3 0,7 1 0,-4 2 0,10-2 0,-15 0 0,2 2 0,-14-2 0,-17 3 0,-3 0 0,-18 7 0,15-5 0,-7 9 0,14-7 0,-4 5 0,-1-1 0,5-4 0,-4 3 0,5-3 0,-5 4 0,7 0 0,-7-4 0,9 3 0,-4-6 0,4 2 0,0 0 0,4-2 0,3 5 0,-3-5 0,0 2 0,-1-3 0,-3 0 0,7 3 0,-2-2 0,2 2 0,-4-3 0,4 4 0,-2-4 0,2 4 0,-4-4 0,1 0 0,0 0 0,-1 0 0,1 0 0,-4 0 0,3 0 0,-2 0 0,2 0 0,-8 0 0,3 0 0,-4 0 0,6 0 0,4 0 0,0 0 0,-1 0 0,1 3 0,0-2 0,-1 2 0,1-3 0,0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8:50.741"/>
    </inkml:context>
    <inkml:brush xml:id="br0">
      <inkml:brushProperty name="width" value="0.2" units="cm"/>
      <inkml:brushProperty name="height" value="0.2" units="cm"/>
      <inkml:brushProperty name="color" value="#D6D6D6"/>
    </inkml:brush>
  </inkml:definitions>
  <inkml:trace contextRef="#ctx0" brushRef="#br0">105 1151 24575,'40'-55'0,"5"-20"0,0-10 0,-21 34 0,-7 5 0,-13 17 0,2-2 0,-22 69 0,-10 18 0,-6 22 0,5-20 0,0 3 0,9-8 0,0 0 0,-4 11 0,1-2 0,-9 28 0,15-16 0,4-42 0,11-11 0,0-76 0,0 15 0,0-35 0,0 16 0,0 25 0,0-15 0,0 22 0,0-12 0,0 15 0,0-13 0,0 4 0,-7-19 0,5 9 0,-4-17 0,6 29 0,0-18 0,0 25 0,0-14 0,0 22 0,0-2 0,0 4 0,0 6 0,0-3 0,0 1 0,0-18 0,0 13 0,0-16 0,0 14 0,0-5 0,0 0 0,0 2 0,0 5 0,0 4 0,0 0 0,0 1 0,0 1 0,0 24 0,-4-10 0,4 30 0,-4-25 0,4 6 0,0-15 0,6-22 0,3-32 0,-2-4 0,1-26 0,-8 39 0,5-16 0,-3 30 0,4-21 0,-6 20 0,0-3 0,0 13 0,0 10 0,0-3 0,0 6 0,0-3 0,0 4 0,0 3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8:51.471"/>
    </inkml:context>
    <inkml:brush xml:id="br0">
      <inkml:brushProperty name="width" value="0.2" units="cm"/>
      <inkml:brushProperty name="height" value="0.2" units="cm"/>
      <inkml:brushProperty name="color" value="#D6D6D6"/>
    </inkml:brush>
  </inkml:definitions>
  <inkml:trace contextRef="#ctx0" brushRef="#br0">36 0 24575,'-4'19'0,"4"26"0,-9-8 0,7 15 0,-4 8 0,6-27 0,-3 10 0,2-23 0,-2-5 0,0-1 0,2-6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8:51.979"/>
    </inkml:context>
    <inkml:brush xml:id="br0">
      <inkml:brushProperty name="width" value="0.2" units="cm"/>
      <inkml:brushProperty name="height" value="0.2" units="cm"/>
      <inkml:brushProperty name="color" value="#D6D6D6"/>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14:39:10.279"/>
    </inkml:context>
    <inkml:brush xml:id="br0">
      <inkml:brushProperty name="width" value="0.2" units="cm"/>
      <inkml:brushProperty name="height" value="0.2" units="cm"/>
      <inkml:brushProperty name="color" value="#D6D6D6"/>
    </inkml:brush>
  </inkml:definitions>
  <inkml:trace contextRef="#ctx0" brushRef="#br0">540 1 24575,'0'26'0,"0"4"0,0-17 0,0 7 0,0-12 0,0 5 0,0-1 0,-3-4 0,2 1 0,-5-5 0,1 7 0,-2-3 0,0-1 0,3-1 0,-3-5 0,6 6 0,-2-3 0,0 0 0,-1-1 0,-3-3 0,-1 0 0,1 0 0,-7 0 0,5 0 0,-5-3 0,7 2 0,0-3 0,-1 1 0,1-4 0,3-1 0,-3 0 0,7-1 0,-7 4 0,10-6 0,-3 4 0,7 0 0,1 3 0,2 0 0,1 1 0,7 2 0,-3-2 0,3 3 0,-7 0 0,0 0 0,-7 3 0,2 4 0,-2 5 0,0-1 0,3 9 0,3-2 0,-4 4 0,5-2 0,-7-9 0,0 9 0,-1-10 0,1 6 0,-4-9 0,0 0 0,-7-3 0,-4 6 0,-4-5 0,4 2 0,0-1 0,7-2 0,-2 0 0,1-1 0,1 1 0,1 0 0,3 6 0,0-2 0,0 2 0,0-2 0,-3-4 0,-1 2 0,-3-5 0,2 5 0,2-2 0,3 3 0,0 4 0,0-3 0,0 2 0,0-3 0,0 1 0,0-1 0,-3 0 0,-4 0 0,2 0 0,-8-3 0,5 3 0,-1-3 0,-4 3 0,9 0 0,-7-3 0,7 3 0,-3-7 0,7 7 0,-4-3 0,8 3 0,-4 0 0,4 0 0,-8 1 0,4-1 0,-7-3 0,6 2 0,-5-2 0,5 3 0,-9 1 0,5 2 0,-5-2 0,2 2 0,1-2 0,3-1 0,1 0 0,3 0 0,0 0 0,0 1 0,0-1 0,0 3 0,0 2 0,0 8 0,-4 5 0,3-6 0,-4 1 0,5-13 0,0 0 0,-3-3 0,-4 2 0,-1-2 0,-3 0 0,4 0 0,0-1 0,-4-2 0,3 2 0,-3 0 0,4-2 0,0 2 0,-1-3 0,1 3 0,0-2 0,-1 2 0,1-3 0,0 0 0,-4-3 0,3 2 0,-3-5 0,4 2 0,0 0 0,-1 0 0,1 4 0,0 0 0,0 0 0,-1 0 0,1 0 0,0 0 0,-1 0 0,1 0 0,0 0 0,-4 0 0,3 0 0,-3 0 0,4 0 0,0 0 0,-1 0 0,4 4 0,1 0 0,3 6 0,0 1 0,0 4 0,0-1 0,0-3 0,0 0 0,0-1 0,0-2 0,0 3 0,0-4 0,0 0 0,0 0 0,0 1 0,0-1 0,0 0 0,0 0 0,0-3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989B2-6C29-2D49-B76C-2D41B34934C1}" type="datetimeFigureOut">
              <a:rPr lang="it-IT" smtClean="0"/>
              <a:t>09/11/2022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CA6A1-F99E-594D-9F55-DD886ED05C0A}" type="slidenum">
              <a:rPr lang="it-IT" smtClean="0"/>
              <a:t>‹N›</a:t>
            </a:fld>
            <a:endParaRPr lang="it-IT"/>
          </a:p>
        </p:txBody>
      </p:sp>
    </p:spTree>
    <p:extLst>
      <p:ext uri="{BB962C8B-B14F-4D97-AF65-F5344CB8AC3E}">
        <p14:creationId xmlns:p14="http://schemas.microsoft.com/office/powerpoint/2010/main" val="188632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69CA6A1-F99E-594D-9F55-DD886ED05C0A}" type="slidenum">
              <a:rPr lang="it-IT" smtClean="0"/>
              <a:t>8</a:t>
            </a:fld>
            <a:endParaRPr lang="it-IT"/>
          </a:p>
        </p:txBody>
      </p:sp>
    </p:spTree>
    <p:extLst>
      <p:ext uri="{BB962C8B-B14F-4D97-AF65-F5344CB8AC3E}">
        <p14:creationId xmlns:p14="http://schemas.microsoft.com/office/powerpoint/2010/main" val="204486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69CA6A1-F99E-594D-9F55-DD886ED05C0A}" type="slidenum">
              <a:rPr lang="it-IT" smtClean="0"/>
              <a:t>9</a:t>
            </a:fld>
            <a:endParaRPr lang="it-IT"/>
          </a:p>
        </p:txBody>
      </p:sp>
    </p:spTree>
    <p:extLst>
      <p:ext uri="{BB962C8B-B14F-4D97-AF65-F5344CB8AC3E}">
        <p14:creationId xmlns:p14="http://schemas.microsoft.com/office/powerpoint/2010/main" val="382177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2C21F8-AB10-C739-5A91-62AFA45299B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3424F1D-350E-D4F8-E71A-9142282F1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F26F990-4E29-BF61-5610-2F5C71D9BE15}"/>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6DC5BA01-84A3-2B2D-5DE0-06D3B09E3E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C245AE-E4DC-72DF-03FC-29C26FA1EEC7}"/>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217363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C0191-9162-DE3B-600B-0E8D59CF40D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DC4CB4-CADA-C9E7-F5B5-D86F663C57C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DCD420-AB0D-385F-0027-D8DF8E124E91}"/>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85912D34-0927-6AF8-7225-E94A200CBA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F83B4C-F0EA-9711-7A6C-8F00CA910A2F}"/>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130542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595D54-7A47-1120-347D-E7DC73A8C08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30F70DA-684C-6CB1-001F-C9690DB6040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B12691-5FFA-67FA-DC9D-014740717FE5}"/>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C0DEBFFA-165E-E66C-3D5A-D91C4016A1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A4DF55-5D3D-35E5-9B52-CEF010A21FBB}"/>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182784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2488E-16A2-F322-FD87-2AF9366BD3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409CAA-2D59-3B37-56BC-6BC61001F83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DE93299-E923-BA2F-C9F5-1915A2806031}"/>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19FF1B59-1265-81F2-9954-3B96AC4E4A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01FC57A-C77A-D229-CB32-FCC7FB1E2BFF}"/>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122563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811EF8-C181-D599-8357-9271CE166D3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2B02ABC-8E53-BAC7-31FA-C73CA956C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B6A1A2C-4534-E3BB-4F2A-C4BC7F39BF79}"/>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5F6BA0F5-7145-6061-5EED-DDC77DE30E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5B2B9E-FEA7-A04D-7006-6C82701A267E}"/>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421994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23FC15-5EF7-6FBD-99ED-4AF6CD8E05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31660A-31CE-A767-FEAC-1DDCBD0FBA4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4B8394-0C64-F548-E8E1-B489A529E07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EA65B38-5220-08E6-B399-5EB603EB06A1}"/>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6" name="Segnaposto piè di pagina 5">
            <a:extLst>
              <a:ext uri="{FF2B5EF4-FFF2-40B4-BE49-F238E27FC236}">
                <a16:creationId xmlns:a16="http://schemas.microsoft.com/office/drawing/2014/main" id="{A798FF00-9734-2633-E22D-0FB526B752C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A90AF1B-78A9-5DA0-B997-A5356C46054D}"/>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11264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82D2-2162-C45D-9D3B-0DBF4B0B0E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A47257-5511-B988-226B-58230BDAA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295BAE7-363A-D663-5030-6FAF81ACE6E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574E3D2-482E-712A-1B71-8D1937631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EBEFE0-4725-61C0-BE88-825B03BDB7F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97A07DE-8DEC-B3E8-2AC6-93FF633CC563}"/>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8" name="Segnaposto piè di pagina 7">
            <a:extLst>
              <a:ext uri="{FF2B5EF4-FFF2-40B4-BE49-F238E27FC236}">
                <a16:creationId xmlns:a16="http://schemas.microsoft.com/office/drawing/2014/main" id="{E8690EF2-7EE0-191E-9218-B2A698F50CF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3F2B89A-6E51-6DB2-7F8A-F788B2F81D09}"/>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287120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6C5545-E58A-C11B-1B49-45228D651FA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D563B18-E406-5BE0-AAAC-171A8BAF9AE6}"/>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4" name="Segnaposto piè di pagina 3">
            <a:extLst>
              <a:ext uri="{FF2B5EF4-FFF2-40B4-BE49-F238E27FC236}">
                <a16:creationId xmlns:a16="http://schemas.microsoft.com/office/drawing/2014/main" id="{E7744F3A-B3ED-62F8-FF10-B4E21B769CD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FD8E461-AE8E-B586-0946-FBAD003071C7}"/>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20457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E3651D-1D2C-4E71-4EA3-2519F6A3AE3D}"/>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3" name="Segnaposto piè di pagina 2">
            <a:extLst>
              <a:ext uri="{FF2B5EF4-FFF2-40B4-BE49-F238E27FC236}">
                <a16:creationId xmlns:a16="http://schemas.microsoft.com/office/drawing/2014/main" id="{91627D79-424C-AD57-D253-8EEA81CE98D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2A3E3E7-1CC4-D78A-6C2B-BD01A688BE5F}"/>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81157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1E86D5-8942-E0B5-0C40-AD8D2F6824E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3D8ABA-21C8-5B6F-3BD3-B9770A0B47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C4A7701-D9C6-BC21-E41D-A53692934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7600D41-D78E-7DD1-D932-CA71E818A45B}"/>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6" name="Segnaposto piè di pagina 5">
            <a:extLst>
              <a:ext uri="{FF2B5EF4-FFF2-40B4-BE49-F238E27FC236}">
                <a16:creationId xmlns:a16="http://schemas.microsoft.com/office/drawing/2014/main" id="{1C26C219-1257-C1DC-ECB8-DE42367A2D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082B00-655E-DBEE-F149-9A5E29050E65}"/>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56398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4C644-8FFE-DF78-7774-EC506C9BD7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B01D4B-A1DF-8B58-7036-BC02B3DB8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924AB3D-6769-DFA2-2E31-ACFBA57B9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AF670FF-EFF0-5500-1B9B-4EE34AD3E164}"/>
              </a:ext>
            </a:extLst>
          </p:cNvPr>
          <p:cNvSpPr>
            <a:spLocks noGrp="1"/>
          </p:cNvSpPr>
          <p:nvPr>
            <p:ph type="dt" sz="half" idx="10"/>
          </p:nvPr>
        </p:nvSpPr>
        <p:spPr/>
        <p:txBody>
          <a:bodyPr/>
          <a:lstStyle/>
          <a:p>
            <a:fld id="{332D57BC-6BE2-3547-B06D-2C2ED2A03F6D}" type="datetimeFigureOut">
              <a:rPr lang="it-IT" smtClean="0"/>
              <a:t>09/11/2022</a:t>
            </a:fld>
            <a:endParaRPr lang="it-IT"/>
          </a:p>
        </p:txBody>
      </p:sp>
      <p:sp>
        <p:nvSpPr>
          <p:cNvPr id="6" name="Segnaposto piè di pagina 5">
            <a:extLst>
              <a:ext uri="{FF2B5EF4-FFF2-40B4-BE49-F238E27FC236}">
                <a16:creationId xmlns:a16="http://schemas.microsoft.com/office/drawing/2014/main" id="{3C62C8AC-7CDF-7201-6DB9-D040F2C195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753BA6-58B3-1A97-71FB-31EEF118E287}"/>
              </a:ext>
            </a:extLst>
          </p:cNvPr>
          <p:cNvSpPr>
            <a:spLocks noGrp="1"/>
          </p:cNvSpPr>
          <p:nvPr>
            <p:ph type="sldNum" sz="quarter" idx="12"/>
          </p:nvPr>
        </p:nvSpPr>
        <p:spPr/>
        <p:txBody>
          <a:bodyPr/>
          <a:lstStyle/>
          <a:p>
            <a:fld id="{066374C9-C3FC-2447-A0B8-65A0025CE4E9}" type="slidenum">
              <a:rPr lang="it-IT" smtClean="0"/>
              <a:t>‹N›</a:t>
            </a:fld>
            <a:endParaRPr lang="it-IT"/>
          </a:p>
        </p:txBody>
      </p:sp>
    </p:spTree>
    <p:extLst>
      <p:ext uri="{BB962C8B-B14F-4D97-AF65-F5344CB8AC3E}">
        <p14:creationId xmlns:p14="http://schemas.microsoft.com/office/powerpoint/2010/main" val="97023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A560078-3BD8-8BE6-3FFB-21919218A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5D8DC25-2B17-3FA3-23E8-F52CF96C3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C9199B-4700-46D3-E09B-4D6F4C3A5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D57BC-6BE2-3547-B06D-2C2ED2A03F6D}" type="datetimeFigureOut">
              <a:rPr lang="it-IT" smtClean="0"/>
              <a:t>09/11/2022</a:t>
            </a:fld>
            <a:endParaRPr lang="it-IT"/>
          </a:p>
        </p:txBody>
      </p:sp>
      <p:sp>
        <p:nvSpPr>
          <p:cNvPr id="5" name="Segnaposto piè di pagina 4">
            <a:extLst>
              <a:ext uri="{FF2B5EF4-FFF2-40B4-BE49-F238E27FC236}">
                <a16:creationId xmlns:a16="http://schemas.microsoft.com/office/drawing/2014/main" id="{ECB4E086-5870-D2D9-2051-E62E49898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7A8612F-81D2-69F0-6415-171622438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374C9-C3FC-2447-A0B8-65A0025CE4E9}" type="slidenum">
              <a:rPr lang="it-IT" smtClean="0"/>
              <a:t>‹N›</a:t>
            </a:fld>
            <a:endParaRPr lang="it-IT"/>
          </a:p>
        </p:txBody>
      </p:sp>
    </p:spTree>
    <p:extLst>
      <p:ext uri="{BB962C8B-B14F-4D97-AF65-F5344CB8AC3E}">
        <p14:creationId xmlns:p14="http://schemas.microsoft.com/office/powerpoint/2010/main" val="208746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5.xml"/><Relationship Id="rId1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customXml" Target="../ink/ink2.xml"/><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3.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A597BA5-1A86-CAC7-8C43-8BEF6CF68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5" r="19256"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A6106BB-4A28-1DFA-763F-484943C0A33D}"/>
              </a:ext>
            </a:extLst>
          </p:cNvPr>
          <p:cNvSpPr>
            <a:spLocks noGrp="1"/>
          </p:cNvSpPr>
          <p:nvPr>
            <p:ph type="ctrTitle"/>
          </p:nvPr>
        </p:nvSpPr>
        <p:spPr>
          <a:xfrm>
            <a:off x="-81482" y="1845729"/>
            <a:ext cx="6516914" cy="2719479"/>
          </a:xfrm>
        </p:spPr>
        <p:txBody>
          <a:bodyPr anchor="b">
            <a:noAutofit/>
          </a:bodyPr>
          <a:lstStyle/>
          <a:p>
            <a:r>
              <a:rPr lang="it-IT" sz="4000" dirty="0">
                <a:effectLst/>
                <a:latin typeface="Avenir Book" panose="02000503020000020003" pitchFamily="2" charset="0"/>
                <a:ea typeface="Calibri" panose="020F0502020204030204" pitchFamily="34" charset="0"/>
                <a:cs typeface="Calibri" panose="020F0502020204030204" pitchFamily="34" charset="0"/>
              </a:rPr>
              <a:t/>
            </a:r>
            <a:br>
              <a:rPr lang="it-IT" sz="4000" dirty="0">
                <a:effectLst/>
                <a:latin typeface="Avenir Book" panose="02000503020000020003" pitchFamily="2" charset="0"/>
                <a:ea typeface="Calibri" panose="020F0502020204030204" pitchFamily="34" charset="0"/>
                <a:cs typeface="Calibri" panose="020F0502020204030204" pitchFamily="34" charset="0"/>
              </a:rPr>
            </a:br>
            <a:r>
              <a:rPr lang="it-IT" sz="4000" dirty="0">
                <a:effectLst/>
                <a:latin typeface="Avenir Book" panose="02000503020000020003" pitchFamily="2" charset="0"/>
                <a:ea typeface="Calibri" panose="020F0502020204030204" pitchFamily="34" charset="0"/>
                <a:cs typeface="Calibri" panose="020F0502020204030204" pitchFamily="34" charset="0"/>
              </a:rPr>
              <a:t/>
            </a:r>
            <a:br>
              <a:rPr lang="it-IT" sz="4000" dirty="0">
                <a:effectLst/>
                <a:latin typeface="Avenir Book" panose="02000503020000020003" pitchFamily="2" charset="0"/>
                <a:ea typeface="Calibri" panose="020F0502020204030204" pitchFamily="34" charset="0"/>
                <a:cs typeface="Calibri" panose="020F0502020204030204" pitchFamily="34" charset="0"/>
              </a:rPr>
            </a:br>
            <a:r>
              <a:rPr lang="it-IT" sz="4000" dirty="0">
                <a:latin typeface="Avenir Book" panose="02000503020000020003" pitchFamily="2" charset="0"/>
                <a:ea typeface="Calibri" panose="020F0502020204030204" pitchFamily="34" charset="0"/>
                <a:cs typeface="Calibri" panose="020F0502020204030204" pitchFamily="34" charset="0"/>
              </a:rPr>
              <a:t>S</a:t>
            </a:r>
            <a:r>
              <a:rPr lang="it-IT" sz="4000" dirty="0">
                <a:effectLst/>
                <a:latin typeface="Avenir Book" panose="02000503020000020003" pitchFamily="2" charset="0"/>
                <a:ea typeface="Calibri" panose="020F0502020204030204" pitchFamily="34" charset="0"/>
                <a:cs typeface="Calibri" panose="020F0502020204030204" pitchFamily="34" charset="0"/>
              </a:rPr>
              <a:t>ARS 2 Covid 19 </a:t>
            </a:r>
            <a:br>
              <a:rPr lang="it-IT" sz="4000" dirty="0">
                <a:effectLst/>
                <a:latin typeface="Avenir Book" panose="02000503020000020003" pitchFamily="2" charset="0"/>
                <a:ea typeface="Calibri" panose="020F0502020204030204" pitchFamily="34" charset="0"/>
                <a:cs typeface="Calibri" panose="020F0502020204030204" pitchFamily="34" charset="0"/>
              </a:rPr>
            </a:br>
            <a:r>
              <a:rPr lang="it-IT" sz="4000" dirty="0">
                <a:effectLst/>
                <a:latin typeface="Avenir Book" panose="02000503020000020003" pitchFamily="2" charset="0"/>
                <a:ea typeface="Calibri" panose="020F0502020204030204" pitchFamily="34" charset="0"/>
                <a:cs typeface="Calibri" panose="020F0502020204030204" pitchFamily="34" charset="0"/>
              </a:rPr>
              <a:t>Questa sconosciuta</a:t>
            </a:r>
            <a:r>
              <a:rPr lang="it-IT" sz="4000" dirty="0">
                <a:latin typeface="Avenir Book" panose="02000503020000020003" pitchFamily="2" charset="0"/>
                <a:ea typeface="Calibri" panose="020F0502020204030204" pitchFamily="34" charset="0"/>
                <a:cs typeface="Calibri" panose="020F0502020204030204" pitchFamily="34" charset="0"/>
              </a:rPr>
              <a:t> </a:t>
            </a:r>
            <a:br>
              <a:rPr lang="it-IT" sz="4000" dirty="0">
                <a:latin typeface="Avenir Book" panose="02000503020000020003" pitchFamily="2" charset="0"/>
                <a:ea typeface="Calibri" panose="020F0502020204030204" pitchFamily="34" charset="0"/>
                <a:cs typeface="Calibri" panose="020F0502020204030204" pitchFamily="34" charset="0"/>
              </a:rPr>
            </a:br>
            <a:r>
              <a:rPr lang="it-IT" sz="4000" dirty="0">
                <a:latin typeface="Avenir Book" panose="02000503020000020003" pitchFamily="2" charset="0"/>
                <a:ea typeface="Calibri" panose="020F0502020204030204" pitchFamily="34" charset="0"/>
                <a:cs typeface="Calibri" panose="020F0502020204030204" pitchFamily="34" charset="0"/>
              </a:rPr>
              <a:t> </a:t>
            </a:r>
            <a:r>
              <a:rPr lang="it-IT" sz="4000" dirty="0">
                <a:effectLst/>
                <a:latin typeface="Avenir Book" panose="02000503020000020003" pitchFamily="2" charset="0"/>
                <a:ea typeface="Calibri" panose="020F0502020204030204" pitchFamily="34" charset="0"/>
                <a:cs typeface="Calibri" panose="020F0502020204030204" pitchFamily="34" charset="0"/>
              </a:rPr>
              <a:t/>
            </a:r>
            <a:br>
              <a:rPr lang="it-IT" sz="4000" dirty="0">
                <a:effectLst/>
                <a:latin typeface="Avenir Book" panose="02000503020000020003" pitchFamily="2" charset="0"/>
                <a:ea typeface="Calibri" panose="020F0502020204030204" pitchFamily="34" charset="0"/>
                <a:cs typeface="Calibri" panose="020F0502020204030204" pitchFamily="34" charset="0"/>
              </a:rPr>
            </a:br>
            <a:r>
              <a:rPr lang="it-IT" sz="4400" b="1" dirty="0">
                <a:effectLst/>
                <a:latin typeface="Avenir Book" panose="02000503020000020003" pitchFamily="2" charset="0"/>
                <a:ea typeface="Calibri" panose="020F0502020204030204" pitchFamily="34" charset="0"/>
                <a:cs typeface="Calibri" panose="020F0502020204030204" pitchFamily="34" charset="0"/>
              </a:rPr>
              <a:t>Il case history del </a:t>
            </a:r>
            <a:br>
              <a:rPr lang="it-IT" sz="4400" b="1" dirty="0">
                <a:effectLst/>
                <a:latin typeface="Avenir Book" panose="02000503020000020003" pitchFamily="2" charset="0"/>
                <a:ea typeface="Calibri" panose="020F0502020204030204" pitchFamily="34" charset="0"/>
                <a:cs typeface="Calibri" panose="020F0502020204030204" pitchFamily="34" charset="0"/>
              </a:rPr>
            </a:br>
            <a:r>
              <a:rPr lang="it-IT" sz="4400" b="1" dirty="0">
                <a:effectLst/>
                <a:latin typeface="Avenir Book" panose="02000503020000020003" pitchFamily="2" charset="0"/>
                <a:ea typeface="Calibri" panose="020F0502020204030204" pitchFamily="34" charset="0"/>
                <a:cs typeface="Calibri" panose="020F0502020204030204" pitchFamily="34" charset="0"/>
              </a:rPr>
              <a:t>Long Care Clinic Cirene</a:t>
            </a:r>
            <a:endParaRPr lang="it-IT" sz="4000" b="1" dirty="0">
              <a:latin typeface="Avenir Book" panose="02000503020000020003" pitchFamily="2" charset="0"/>
            </a:endParaRPr>
          </a:p>
        </p:txBody>
      </p:sp>
      <p:sp>
        <p:nvSpPr>
          <p:cNvPr id="3" name="Sottotitolo 2">
            <a:extLst>
              <a:ext uri="{FF2B5EF4-FFF2-40B4-BE49-F238E27FC236}">
                <a16:creationId xmlns:a16="http://schemas.microsoft.com/office/drawing/2014/main" id="{5FDA2810-3C56-0FB8-ADFE-8120414AE27D}"/>
              </a:ext>
            </a:extLst>
          </p:cNvPr>
          <p:cNvSpPr>
            <a:spLocks noGrp="1"/>
          </p:cNvSpPr>
          <p:nvPr>
            <p:ph type="subTitle" idx="1"/>
          </p:nvPr>
        </p:nvSpPr>
        <p:spPr>
          <a:xfrm>
            <a:off x="342623" y="5922067"/>
            <a:ext cx="4023359" cy="750941"/>
          </a:xfrm>
        </p:spPr>
        <p:txBody>
          <a:bodyPr>
            <a:normAutofit fontScale="92500"/>
          </a:bodyPr>
          <a:lstStyle/>
          <a:p>
            <a:pPr algn="l"/>
            <a:r>
              <a:rPr lang="it-IT" sz="2000" b="1" dirty="0">
                <a:effectLst/>
                <a:latin typeface="Avenir Book" panose="02000503020000020003" pitchFamily="2" charset="0"/>
                <a:ea typeface="Calibri" panose="020F0502020204030204" pitchFamily="34" charset="0"/>
                <a:cs typeface="Calibri" panose="020F0502020204030204" pitchFamily="34" charset="0"/>
              </a:rPr>
              <a:t>Guido Palchetti</a:t>
            </a:r>
          </a:p>
          <a:p>
            <a:pPr algn="l"/>
            <a:r>
              <a:rPr lang="it-IT" sz="2000" dirty="0">
                <a:effectLst/>
                <a:latin typeface="Avenir Book" panose="02000503020000020003" pitchFamily="2" charset="0"/>
                <a:ea typeface="Calibri" panose="020F0502020204030204" pitchFamily="34" charset="0"/>
                <a:cs typeface="Calibri" panose="020F0502020204030204" pitchFamily="34" charset="0"/>
              </a:rPr>
              <a:t>Quality &amp; Risk Manager LCC Cirene</a:t>
            </a:r>
            <a:endParaRPr lang="it-IT" sz="2000" dirty="0">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1046" name="Rectangle 104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8" name="Rectangle 104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testo&#10;&#10;Descrizione generata automaticamente">
            <a:extLst>
              <a:ext uri="{FF2B5EF4-FFF2-40B4-BE49-F238E27FC236}">
                <a16:creationId xmlns:a16="http://schemas.microsoft.com/office/drawing/2014/main" id="{77D55F3B-BEEB-6024-9A54-A346DC08AB98}"/>
              </a:ext>
            </a:extLst>
          </p:cNvPr>
          <p:cNvPicPr>
            <a:picLocks noChangeAspect="1"/>
          </p:cNvPicPr>
          <p:nvPr/>
        </p:nvPicPr>
        <p:blipFill>
          <a:blip r:embed="rId3"/>
          <a:stretch>
            <a:fillRect/>
          </a:stretch>
        </p:blipFill>
        <p:spPr>
          <a:xfrm>
            <a:off x="9419771" y="5548168"/>
            <a:ext cx="2562416" cy="1124840"/>
          </a:xfrm>
          <a:prstGeom prst="rect">
            <a:avLst/>
          </a:prstGeom>
          <a:ln>
            <a:noFill/>
          </a:ln>
          <a:effectLst>
            <a:softEdge rad="112500"/>
          </a:effectLst>
        </p:spPr>
      </p:pic>
    </p:spTree>
    <p:extLst>
      <p:ext uri="{BB962C8B-B14F-4D97-AF65-F5344CB8AC3E}">
        <p14:creationId xmlns:p14="http://schemas.microsoft.com/office/powerpoint/2010/main" val="2061477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47FC9C-2ED3-4100-A4EF-E8CDFEE10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A0EC389-929F-A6F6-71D1-CCED41909532}"/>
              </a:ext>
            </a:extLst>
          </p:cNvPr>
          <p:cNvSpPr>
            <a:spLocks noGrp="1"/>
          </p:cNvSpPr>
          <p:nvPr>
            <p:ph type="title"/>
          </p:nvPr>
        </p:nvSpPr>
        <p:spPr>
          <a:xfrm>
            <a:off x="836675" y="5829479"/>
            <a:ext cx="10515600" cy="942664"/>
          </a:xfrm>
        </p:spPr>
        <p:txBody>
          <a:bodyPr vert="horz" lIns="91440" tIns="45720" rIns="91440" bIns="45720" rtlCol="0" anchor="ctr">
            <a:normAutofit fontScale="90000"/>
          </a:bodyPr>
          <a:lstStyle/>
          <a:p>
            <a:pPr algn="ctr"/>
            <a:r>
              <a:rPr lang="en-US" kern="1200" dirty="0" err="1">
                <a:solidFill>
                  <a:schemeClr val="tx1"/>
                </a:solidFill>
                <a:latin typeface="Avenir Book" panose="02000503020000020003" pitchFamily="2" charset="0"/>
              </a:rPr>
              <a:t>Andamento</a:t>
            </a:r>
            <a:r>
              <a:rPr lang="en-US" kern="1200" dirty="0">
                <a:solidFill>
                  <a:schemeClr val="tx1"/>
                </a:solidFill>
                <a:latin typeface="Avenir Book" panose="02000503020000020003" pitchFamily="2" charset="0"/>
              </a:rPr>
              <a:t> </a:t>
            </a:r>
            <a:r>
              <a:rPr lang="en-US" kern="1200" dirty="0" err="1">
                <a:solidFill>
                  <a:schemeClr val="tx1"/>
                </a:solidFill>
                <a:latin typeface="Avenir Book" panose="02000503020000020003" pitchFamily="2" charset="0"/>
              </a:rPr>
              <a:t>Ingresso</a:t>
            </a:r>
            <a:r>
              <a:rPr lang="en-US" kern="1200" dirty="0">
                <a:solidFill>
                  <a:schemeClr val="tx1"/>
                </a:solidFill>
                <a:latin typeface="Avenir Book" panose="02000503020000020003" pitchFamily="2" charset="0"/>
              </a:rPr>
              <a:t> </a:t>
            </a:r>
            <a:r>
              <a:rPr lang="en-US" kern="1200" dirty="0" err="1">
                <a:solidFill>
                  <a:schemeClr val="tx1"/>
                </a:solidFill>
                <a:latin typeface="Avenir Book" panose="02000503020000020003" pitchFamily="2" charset="0"/>
              </a:rPr>
              <a:t>Pazienti</a:t>
            </a:r>
            <a:r>
              <a:rPr lang="en-US" kern="1200" dirty="0">
                <a:solidFill>
                  <a:schemeClr val="tx1"/>
                </a:solidFill>
                <a:latin typeface="Avenir Book" panose="02000503020000020003" pitchFamily="2" charset="0"/>
              </a:rPr>
              <a:t> RSA COVID 19</a:t>
            </a:r>
          </a:p>
        </p:txBody>
      </p:sp>
      <p:pic>
        <p:nvPicPr>
          <p:cNvPr id="5" name="Immagine 4" descr="Immagine che contiene testo&#10;&#10;Descrizione generata automaticamente">
            <a:extLst>
              <a:ext uri="{FF2B5EF4-FFF2-40B4-BE49-F238E27FC236}">
                <a16:creationId xmlns:a16="http://schemas.microsoft.com/office/drawing/2014/main" id="{620FF480-AE44-234E-1E72-74D1D9109AF4}"/>
              </a:ext>
            </a:extLst>
          </p:cNvPr>
          <p:cNvPicPr>
            <a:picLocks noChangeAspect="1"/>
          </p:cNvPicPr>
          <p:nvPr/>
        </p:nvPicPr>
        <p:blipFill>
          <a:blip r:embed="rId2"/>
          <a:stretch>
            <a:fillRect/>
          </a:stretch>
        </p:blipFill>
        <p:spPr>
          <a:xfrm>
            <a:off x="278138" y="126935"/>
            <a:ext cx="1652587" cy="725447"/>
          </a:xfrm>
          <a:prstGeom prst="rect">
            <a:avLst/>
          </a:prstGeom>
          <a:ln>
            <a:noFill/>
          </a:ln>
          <a:effectLst>
            <a:softEdge rad="112500"/>
          </a:effectLst>
        </p:spPr>
      </p:pic>
      <p:pic>
        <p:nvPicPr>
          <p:cNvPr id="10" name="Immagine 9">
            <a:extLst>
              <a:ext uri="{FF2B5EF4-FFF2-40B4-BE49-F238E27FC236}">
                <a16:creationId xmlns:a16="http://schemas.microsoft.com/office/drawing/2014/main" id="{DC7EFC99-AD3F-C766-B42A-97A52C5AA16C}"/>
              </a:ext>
            </a:extLst>
          </p:cNvPr>
          <p:cNvPicPr>
            <a:picLocks noChangeAspect="1"/>
          </p:cNvPicPr>
          <p:nvPr/>
        </p:nvPicPr>
        <p:blipFill>
          <a:blip r:embed="rId3"/>
          <a:stretch>
            <a:fillRect/>
          </a:stretch>
        </p:blipFill>
        <p:spPr>
          <a:xfrm>
            <a:off x="2209800" y="1122839"/>
            <a:ext cx="7772400" cy="4612321"/>
          </a:xfrm>
          <a:prstGeom prst="rect">
            <a:avLst/>
          </a:prstGeom>
        </p:spPr>
      </p:pic>
    </p:spTree>
    <p:extLst>
      <p:ext uri="{BB962C8B-B14F-4D97-AF65-F5344CB8AC3E}">
        <p14:creationId xmlns:p14="http://schemas.microsoft.com/office/powerpoint/2010/main" val="159104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47FC9C-2ED3-4100-A4EF-E8CDFEE10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BF65B5E-ADCF-9ED6-1584-FCD5DFBA4045}"/>
              </a:ext>
            </a:extLst>
          </p:cNvPr>
          <p:cNvSpPr>
            <a:spLocks noGrp="1"/>
          </p:cNvSpPr>
          <p:nvPr>
            <p:ph type="title"/>
          </p:nvPr>
        </p:nvSpPr>
        <p:spPr>
          <a:xfrm>
            <a:off x="836675" y="5788667"/>
            <a:ext cx="10515600" cy="942664"/>
          </a:xfrm>
        </p:spPr>
        <p:txBody>
          <a:bodyPr vert="horz" lIns="91440" tIns="45720" rIns="91440" bIns="45720" rtlCol="0" anchor="ctr">
            <a:normAutofit fontScale="90000"/>
          </a:bodyPr>
          <a:lstStyle/>
          <a:p>
            <a:pPr algn="ctr"/>
            <a:r>
              <a:rPr lang="en-US" sz="5200" kern="1200" dirty="0" err="1">
                <a:solidFill>
                  <a:schemeClr val="tx1"/>
                </a:solidFill>
                <a:latin typeface="Avenir Book" panose="02000503020000020003" pitchFamily="2" charset="0"/>
              </a:rPr>
              <a:t>Degenza</a:t>
            </a:r>
            <a:r>
              <a:rPr lang="en-US" sz="5200" kern="1200" dirty="0">
                <a:solidFill>
                  <a:schemeClr val="tx1"/>
                </a:solidFill>
                <a:latin typeface="Avenir Book" panose="02000503020000020003" pitchFamily="2" charset="0"/>
              </a:rPr>
              <a:t> media </a:t>
            </a:r>
            <a:r>
              <a:rPr lang="en-US" sz="5200" kern="1200" dirty="0" err="1">
                <a:solidFill>
                  <a:schemeClr val="tx1"/>
                </a:solidFill>
                <a:latin typeface="Avenir Book" panose="02000503020000020003" pitchFamily="2" charset="0"/>
              </a:rPr>
              <a:t>nella</a:t>
            </a:r>
            <a:r>
              <a:rPr lang="en-US" sz="5200" kern="1200" dirty="0">
                <a:solidFill>
                  <a:schemeClr val="tx1"/>
                </a:solidFill>
                <a:latin typeface="Avenir Book" panose="02000503020000020003" pitchFamily="2" charset="0"/>
              </a:rPr>
              <a:t> RSA E-COVID 19</a:t>
            </a:r>
          </a:p>
        </p:txBody>
      </p:sp>
      <p:pic>
        <p:nvPicPr>
          <p:cNvPr id="5" name="Immagine 4" descr="Immagine che contiene testo&#10;&#10;Descrizione generata automaticamente">
            <a:extLst>
              <a:ext uri="{FF2B5EF4-FFF2-40B4-BE49-F238E27FC236}">
                <a16:creationId xmlns:a16="http://schemas.microsoft.com/office/drawing/2014/main" id="{542FC4C0-752F-9ADA-9F46-F0842E2E9733}"/>
              </a:ext>
            </a:extLst>
          </p:cNvPr>
          <p:cNvPicPr>
            <a:picLocks noChangeAspect="1"/>
          </p:cNvPicPr>
          <p:nvPr/>
        </p:nvPicPr>
        <p:blipFill>
          <a:blip r:embed="rId2"/>
          <a:stretch>
            <a:fillRect/>
          </a:stretch>
        </p:blipFill>
        <p:spPr>
          <a:xfrm>
            <a:off x="278138" y="126935"/>
            <a:ext cx="1652587" cy="725447"/>
          </a:xfrm>
          <a:prstGeom prst="rect">
            <a:avLst/>
          </a:prstGeom>
          <a:ln>
            <a:noFill/>
          </a:ln>
          <a:effectLst>
            <a:softEdge rad="112500"/>
          </a:effectLst>
        </p:spPr>
      </p:pic>
      <p:pic>
        <p:nvPicPr>
          <p:cNvPr id="7" name="Immagine 6">
            <a:extLst>
              <a:ext uri="{FF2B5EF4-FFF2-40B4-BE49-F238E27FC236}">
                <a16:creationId xmlns:a16="http://schemas.microsoft.com/office/drawing/2014/main" id="{514ED683-863F-624A-8CC2-57A990AEBB0B}"/>
              </a:ext>
            </a:extLst>
          </p:cNvPr>
          <p:cNvPicPr>
            <a:picLocks noChangeAspect="1"/>
          </p:cNvPicPr>
          <p:nvPr/>
        </p:nvPicPr>
        <p:blipFill>
          <a:blip r:embed="rId3"/>
          <a:stretch>
            <a:fillRect/>
          </a:stretch>
        </p:blipFill>
        <p:spPr>
          <a:xfrm>
            <a:off x="278138" y="1229580"/>
            <a:ext cx="7772400" cy="3615069"/>
          </a:xfrm>
          <a:prstGeom prst="rect">
            <a:avLst/>
          </a:prstGeom>
        </p:spPr>
      </p:pic>
      <p:cxnSp>
        <p:nvCxnSpPr>
          <p:cNvPr id="4" name="Connettore 2 3">
            <a:extLst>
              <a:ext uri="{FF2B5EF4-FFF2-40B4-BE49-F238E27FC236}">
                <a16:creationId xmlns:a16="http://schemas.microsoft.com/office/drawing/2014/main" id="{49E5AAD0-7080-808D-2B1B-08A31CA1A0F0}"/>
              </a:ext>
            </a:extLst>
          </p:cNvPr>
          <p:cNvCxnSpPr/>
          <p:nvPr/>
        </p:nvCxnSpPr>
        <p:spPr>
          <a:xfrm flipH="1">
            <a:off x="558041" y="2867362"/>
            <a:ext cx="6953061" cy="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3" name="Immagine 2">
            <a:extLst>
              <a:ext uri="{FF2B5EF4-FFF2-40B4-BE49-F238E27FC236}">
                <a16:creationId xmlns:a16="http://schemas.microsoft.com/office/drawing/2014/main" id="{EDC17745-B1EC-B0D2-EAE0-CFD44BF0A806}"/>
              </a:ext>
            </a:extLst>
          </p:cNvPr>
          <p:cNvPicPr>
            <a:picLocks noChangeAspect="1"/>
          </p:cNvPicPr>
          <p:nvPr/>
        </p:nvPicPr>
        <p:blipFill>
          <a:blip r:embed="rId4"/>
          <a:stretch>
            <a:fillRect/>
          </a:stretch>
        </p:blipFill>
        <p:spPr>
          <a:xfrm>
            <a:off x="8087518" y="1883743"/>
            <a:ext cx="4064453" cy="2960906"/>
          </a:xfrm>
          <a:prstGeom prst="rect">
            <a:avLst/>
          </a:prstGeom>
        </p:spPr>
      </p:pic>
    </p:spTree>
    <p:extLst>
      <p:ext uri="{BB962C8B-B14F-4D97-AF65-F5344CB8AC3E}">
        <p14:creationId xmlns:p14="http://schemas.microsoft.com/office/powerpoint/2010/main" val="22512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61FDB5A-44F4-D8B0-5B8C-1F57527C598F}"/>
              </a:ext>
            </a:extLst>
          </p:cNvPr>
          <p:cNvSpPr>
            <a:spLocks noGrp="1"/>
          </p:cNvSpPr>
          <p:nvPr>
            <p:ph type="title"/>
          </p:nvPr>
        </p:nvSpPr>
        <p:spPr>
          <a:xfrm>
            <a:off x="471549" y="315077"/>
            <a:ext cx="4565671" cy="1956841"/>
          </a:xfrm>
        </p:spPr>
        <p:txBody>
          <a:bodyPr anchor="b">
            <a:normAutofit fontScale="90000"/>
          </a:bodyPr>
          <a:lstStyle/>
          <a:p>
            <a:pPr algn="ctr"/>
            <a:r>
              <a:rPr lang="it-IT" sz="4200" dirty="0">
                <a:latin typeface="Avenir Book" panose="02000503020000020003" pitchFamily="2" charset="0"/>
              </a:rPr>
              <a:t>La partnership territoriale </a:t>
            </a:r>
            <a:br>
              <a:rPr lang="it-IT" sz="4200" dirty="0">
                <a:latin typeface="Avenir Book" panose="02000503020000020003" pitchFamily="2" charset="0"/>
              </a:rPr>
            </a:br>
            <a:r>
              <a:rPr lang="it-IT" sz="4200" dirty="0">
                <a:latin typeface="Avenir Book" panose="02000503020000020003" pitchFamily="2" charset="0"/>
              </a:rPr>
              <a:t>ASL – LCC CIRENE</a:t>
            </a:r>
          </a:p>
        </p:txBody>
      </p:sp>
      <p:sp>
        <p:nvSpPr>
          <p:cNvPr id="310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5463DB8-D299-DBA2-B81B-EE071B2E78D8}"/>
              </a:ext>
            </a:extLst>
          </p:cNvPr>
          <p:cNvSpPr>
            <a:spLocks noGrp="1"/>
          </p:cNvSpPr>
          <p:nvPr>
            <p:ph idx="1"/>
          </p:nvPr>
        </p:nvSpPr>
        <p:spPr>
          <a:xfrm>
            <a:off x="384992" y="2739090"/>
            <a:ext cx="4775200" cy="3985101"/>
          </a:xfrm>
        </p:spPr>
        <p:txBody>
          <a:bodyPr>
            <a:normAutofit fontScale="92500"/>
          </a:bodyPr>
          <a:lstStyle/>
          <a:p>
            <a:pPr marL="0" indent="0" algn="just">
              <a:spcBef>
                <a:spcPts val="600"/>
              </a:spcBef>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Il tutto non sarebbe stato possibile senza la collaborazione ed il lavoro di squadra tra i due management sanitari, quello della ASL di Rieti e quello del Long Care Clinic Cirene.</a:t>
            </a:r>
          </a:p>
          <a:p>
            <a:pPr marL="0" indent="0" algn="just">
              <a:spcBef>
                <a:spcPts val="600"/>
              </a:spcBef>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Collaborazione concretizzata dall’invio di DPI di prima emergenza, vaccinazioni on site, tamponi on site per la dimissione dei pazienti guariti, supporti tecnici per gli aspetti logistici di contenimento, verifiche di </a:t>
            </a:r>
            <a:r>
              <a:rPr lang="it-IT" sz="1600" dirty="0" err="1">
                <a:effectLst/>
                <a:latin typeface="Avenir Book" panose="02000503020000020003" pitchFamily="2" charset="0"/>
                <a:ea typeface="Calibri" panose="020F0502020204030204" pitchFamily="34" charset="0"/>
                <a:cs typeface="Times New Roman" panose="02020603050405020304" pitchFamily="18" charset="0"/>
              </a:rPr>
              <a:t>suporto</a:t>
            </a:r>
            <a:r>
              <a:rPr lang="it-IT" sz="1600" dirty="0">
                <a:latin typeface="Avenir Book" panose="02000503020000020003" pitchFamily="2" charset="0"/>
                <a:ea typeface="Calibri" panose="020F0502020204030204" pitchFamily="34" charset="0"/>
                <a:cs typeface="Times New Roman" panose="02020603050405020304" pitchFamily="18" charset="0"/>
              </a:rPr>
              <a:t>.</a:t>
            </a:r>
            <a:endParaRPr lang="it-IT" sz="1600" dirty="0">
              <a:effectLst/>
              <a:latin typeface="Avenir Book" panose="02000503020000020003" pitchFamily="2" charset="0"/>
              <a:ea typeface="Calibri" panose="020F0502020204030204" pitchFamily="34" charset="0"/>
              <a:cs typeface="Times New Roman" panose="02020603050405020304" pitchFamily="18" charset="0"/>
            </a:endParaRPr>
          </a:p>
          <a:p>
            <a:pPr marL="0" indent="0" algn="just">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Non va dimenticato il supporto delle comunicazioni pubblicate dal Ministero della Salute e dall’ISS e dalla ASL di Rieti in merito ad aspetti puntuali e non solo, sulle metodiche sanitarie, infermieristiche ed epidemiologiche necessarie per affrontare un qualche cosa che non si vedeva dai tempi dell’epidemia detta “Spagnola” e sicuramente sconosciuta alla maggior parte dell’entourage sanitario del terzo millennio</a:t>
            </a:r>
            <a:endParaRPr lang="it-IT" sz="1600" dirty="0">
              <a:latin typeface="Avenir Book" panose="02000503020000020003" pitchFamily="2" charset="0"/>
            </a:endParaRPr>
          </a:p>
        </p:txBody>
      </p:sp>
      <p:pic>
        <p:nvPicPr>
          <p:cNvPr id="5" name="Immagine 4">
            <a:extLst>
              <a:ext uri="{FF2B5EF4-FFF2-40B4-BE49-F238E27FC236}">
                <a16:creationId xmlns:a16="http://schemas.microsoft.com/office/drawing/2014/main" id="{F72C0B98-4846-0383-EE7B-45CF34ED704D}"/>
              </a:ext>
            </a:extLst>
          </p:cNvPr>
          <p:cNvPicPr>
            <a:picLocks noChangeAspect="1"/>
          </p:cNvPicPr>
          <p:nvPr/>
        </p:nvPicPr>
        <p:blipFill rotWithShape="1">
          <a:blip r:embed="rId2"/>
          <a:srcRect l="19499" r="240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Immagine 5" descr="Immagine che contiene testo&#10;&#10;Descrizione generata automaticamente">
            <a:extLst>
              <a:ext uri="{FF2B5EF4-FFF2-40B4-BE49-F238E27FC236}">
                <a16:creationId xmlns:a16="http://schemas.microsoft.com/office/drawing/2014/main" id="{B70E6E2F-9997-1027-A4C1-F10C02F7D59B}"/>
              </a:ext>
            </a:extLst>
          </p:cNvPr>
          <p:cNvPicPr>
            <a:picLocks noChangeAspect="1"/>
          </p:cNvPicPr>
          <p:nvPr/>
        </p:nvPicPr>
        <p:blipFill>
          <a:blip r:embed="rId3"/>
          <a:stretch>
            <a:fillRect/>
          </a:stretch>
        </p:blipFill>
        <p:spPr>
          <a:xfrm>
            <a:off x="9419771" y="5548168"/>
            <a:ext cx="2562416" cy="1124840"/>
          </a:xfrm>
          <a:prstGeom prst="rect">
            <a:avLst/>
          </a:prstGeom>
          <a:ln>
            <a:noFill/>
          </a:ln>
          <a:effectLst>
            <a:softEdge rad="112500"/>
          </a:effectLst>
        </p:spPr>
      </p:pic>
    </p:spTree>
    <p:extLst>
      <p:ext uri="{BB962C8B-B14F-4D97-AF65-F5344CB8AC3E}">
        <p14:creationId xmlns:p14="http://schemas.microsoft.com/office/powerpoint/2010/main" val="178936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id="{A93898FF-D987-4B0E-BFB4-85F5EB356D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612F383F-B981-4BC3-9E2B-7BE938CE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5" name="Rectangle 10254">
            <a:extLst>
              <a:ext uri="{FF2B5EF4-FFF2-40B4-BE49-F238E27FC236}">
                <a16:creationId xmlns:a16="http://schemas.microsoft.com/office/drawing/2014/main" id="{5AA485AD-076E-4077-A6E6-C3C9F0C39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58D235B8-3D10-493F-88AC-84BB404C1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9" name="Rectangle 1025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1" name="Picture 10260">
            <a:extLst>
              <a:ext uri="{FF2B5EF4-FFF2-40B4-BE49-F238E27FC236}">
                <a16:creationId xmlns:a16="http://schemas.microsoft.com/office/drawing/2014/main" id="{D088DBDF-80D5-4FC0-8A54-9D660B728DC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10244" name="Picture 4" descr="Gratis Immagine gratuita di anonimo, appuntamento, assegno Foto a disposizione">
            <a:extLst>
              <a:ext uri="{FF2B5EF4-FFF2-40B4-BE49-F238E27FC236}">
                <a16:creationId xmlns:a16="http://schemas.microsoft.com/office/drawing/2014/main" id="{830BD8FE-AD51-DD4D-2DE0-3F1E95F3B9F4}"/>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r="11227"/>
          <a:stretch/>
        </p:blipFill>
        <p:spPr bwMode="auto">
          <a:xfrm>
            <a:off x="20" y="10"/>
            <a:ext cx="406376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Gratis Immagine gratuita di adulto, assistenza sanitaria, camera Foto a disposizione">
            <a:extLst>
              <a:ext uri="{FF2B5EF4-FFF2-40B4-BE49-F238E27FC236}">
                <a16:creationId xmlns:a16="http://schemas.microsoft.com/office/drawing/2014/main" id="{62A972A2-257B-5D5E-2FAC-309F14F1BFC0}"/>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l="5052" r="6175"/>
          <a:stretch/>
        </p:blipFill>
        <p:spPr bwMode="auto">
          <a:xfrm>
            <a:off x="4064424" y="10"/>
            <a:ext cx="406378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Gratis Immagine gratuita di adulto, alla ricerca, assistenza sanitaria Foto a disposizione">
            <a:extLst>
              <a:ext uri="{FF2B5EF4-FFF2-40B4-BE49-F238E27FC236}">
                <a16:creationId xmlns:a16="http://schemas.microsoft.com/office/drawing/2014/main" id="{2A11F844-2490-AD40-4A35-31F4C63E9201}"/>
              </a:ext>
            </a:extLst>
          </p:cNvPr>
          <p:cNvPicPr>
            <a:picLocks noChangeAspect="1" noChangeArrowheads="1"/>
          </p:cNvPicPr>
          <p:nvPr/>
        </p:nvPicPr>
        <p:blipFill rotWithShape="1">
          <a:blip r:embed="rId5">
            <a:alphaModFix amt="60000"/>
            <a:extLst>
              <a:ext uri="{28A0092B-C50C-407E-A947-70E740481C1C}">
                <a14:useLocalDpi xmlns:a14="http://schemas.microsoft.com/office/drawing/2010/main" val="0"/>
              </a:ext>
            </a:extLst>
          </a:blip>
          <a:srcRect l="2924" r="8303"/>
          <a:stretch/>
        </p:blipFill>
        <p:spPr bwMode="auto">
          <a:xfrm>
            <a:off x="8128212" y="10"/>
            <a:ext cx="406378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D5BA4D11-52DC-E284-4939-AF619E0A0FD7}"/>
              </a:ext>
            </a:extLst>
          </p:cNvPr>
          <p:cNvSpPr>
            <a:spLocks noGrp="1"/>
          </p:cNvSpPr>
          <p:nvPr>
            <p:ph type="title"/>
          </p:nvPr>
        </p:nvSpPr>
        <p:spPr>
          <a:xfrm>
            <a:off x="1193935" y="3997151"/>
            <a:ext cx="9801082" cy="2059633"/>
          </a:xfrm>
        </p:spPr>
        <p:txBody>
          <a:bodyPr vert="horz" lIns="91440" tIns="45720" rIns="91440" bIns="45720" rtlCol="0" anchor="t">
            <a:normAutofit fontScale="90000"/>
          </a:bodyPr>
          <a:lstStyle/>
          <a:p>
            <a:pPr algn="ctr"/>
            <a:r>
              <a:rPr lang="en-US" sz="4800" kern="1200" dirty="0" err="1">
                <a:solidFill>
                  <a:srgbClr val="FFFFFF"/>
                </a:solidFill>
                <a:latin typeface="Avenir Book" panose="02000503020000020003" pitchFamily="2" charset="0"/>
              </a:rPr>
              <a:t>Grazie</a:t>
            </a:r>
            <a:r>
              <a:rPr lang="en-US" sz="4800" kern="1200" dirty="0">
                <a:solidFill>
                  <a:srgbClr val="FFFFFF"/>
                </a:solidFill>
                <a:latin typeface="Avenir Book" panose="02000503020000020003" pitchFamily="2" charset="0"/>
              </a:rPr>
              <a:t> per </a:t>
            </a:r>
            <a:r>
              <a:rPr lang="en-US" sz="4800" kern="1200" dirty="0" err="1">
                <a:solidFill>
                  <a:srgbClr val="FFFFFF"/>
                </a:solidFill>
                <a:latin typeface="Avenir Book" panose="02000503020000020003" pitchFamily="2" charset="0"/>
              </a:rPr>
              <a:t>averci</a:t>
            </a:r>
            <a:r>
              <a:rPr lang="en-US" sz="4800" kern="1200" dirty="0">
                <a:solidFill>
                  <a:srgbClr val="FFFFFF"/>
                </a:solidFill>
                <a:latin typeface="Avenir Book" panose="02000503020000020003" pitchFamily="2" charset="0"/>
              </a:rPr>
              <a:t> </a:t>
            </a:r>
            <a:r>
              <a:rPr lang="en-US" sz="4800" kern="1200" dirty="0" err="1">
                <a:solidFill>
                  <a:srgbClr val="FFFFFF"/>
                </a:solidFill>
                <a:latin typeface="Avenir Book" panose="02000503020000020003" pitchFamily="2" charset="0"/>
              </a:rPr>
              <a:t>fatto</a:t>
            </a:r>
            <a:r>
              <a:rPr lang="en-US" sz="4800" kern="1200" dirty="0">
                <a:solidFill>
                  <a:srgbClr val="FFFFFF"/>
                </a:solidFill>
                <a:latin typeface="Avenir Book" panose="02000503020000020003" pitchFamily="2" charset="0"/>
              </a:rPr>
              <a:t> </a:t>
            </a:r>
            <a:r>
              <a:rPr lang="en-US" sz="4800" kern="1200" dirty="0" err="1">
                <a:solidFill>
                  <a:srgbClr val="FFFFFF"/>
                </a:solidFill>
                <a:latin typeface="Avenir Book" panose="02000503020000020003" pitchFamily="2" charset="0"/>
              </a:rPr>
              <a:t>raccontare</a:t>
            </a:r>
            <a:r>
              <a:rPr lang="en-US" sz="4800" kern="1200" dirty="0">
                <a:solidFill>
                  <a:srgbClr val="FFFFFF"/>
                </a:solidFill>
                <a:latin typeface="Avenir Book" panose="02000503020000020003" pitchFamily="2" charset="0"/>
              </a:rPr>
              <a:t> la nostra </a:t>
            </a:r>
            <a:r>
              <a:rPr lang="en-US" sz="4800" kern="1200" dirty="0" err="1">
                <a:solidFill>
                  <a:srgbClr val="FFFFFF"/>
                </a:solidFill>
                <a:latin typeface="Avenir Book" panose="02000503020000020003" pitchFamily="2" charset="0"/>
              </a:rPr>
              <a:t>esperienza</a:t>
            </a:r>
            <a:r>
              <a:rPr lang="en-US" sz="4800" kern="1200" dirty="0">
                <a:solidFill>
                  <a:srgbClr val="FFFFFF"/>
                </a:solidFill>
                <a:latin typeface="Avenir Book" panose="02000503020000020003" pitchFamily="2" charset="0"/>
              </a:rPr>
              <a:t/>
            </a:r>
            <a:br>
              <a:rPr lang="en-US" sz="4800" kern="1200" dirty="0">
                <a:solidFill>
                  <a:srgbClr val="FFFFFF"/>
                </a:solidFill>
                <a:latin typeface="Avenir Book" panose="02000503020000020003" pitchFamily="2" charset="0"/>
              </a:rPr>
            </a:br>
            <a:r>
              <a:rPr lang="en-US" sz="4800" kern="1200" dirty="0">
                <a:solidFill>
                  <a:srgbClr val="FFFFFF"/>
                </a:solidFill>
                <a:latin typeface="Avenir Book" panose="02000503020000020003" pitchFamily="2" charset="0"/>
              </a:rPr>
              <a:t/>
            </a:r>
            <a:br>
              <a:rPr lang="en-US" sz="4800" kern="1200" dirty="0">
                <a:solidFill>
                  <a:srgbClr val="FFFFFF"/>
                </a:solidFill>
                <a:latin typeface="Avenir Book" panose="02000503020000020003" pitchFamily="2" charset="0"/>
              </a:rPr>
            </a:br>
            <a:r>
              <a:rPr lang="en-US" sz="4000" i="1" kern="1200" dirty="0" err="1">
                <a:solidFill>
                  <a:srgbClr val="FFFFFF"/>
                </a:solidFill>
                <a:latin typeface="Avenir Book" panose="02000503020000020003" pitchFamily="2" charset="0"/>
              </a:rPr>
              <a:t>Firmato</a:t>
            </a:r>
            <a:r>
              <a:rPr lang="en-US" sz="4000" i="1" kern="1200" dirty="0">
                <a:solidFill>
                  <a:srgbClr val="FFFFFF"/>
                </a:solidFill>
                <a:latin typeface="Avenir Book" panose="02000503020000020003" pitchFamily="2" charset="0"/>
              </a:rPr>
              <a:t> il </a:t>
            </a:r>
            <a:r>
              <a:rPr lang="en-US" sz="4000" i="1" kern="1200" dirty="0" err="1">
                <a:solidFill>
                  <a:srgbClr val="FFFFFF"/>
                </a:solidFill>
                <a:latin typeface="Avenir Book" panose="02000503020000020003" pitchFamily="2" charset="0"/>
              </a:rPr>
              <a:t>personale</a:t>
            </a:r>
            <a:r>
              <a:rPr lang="en-US" sz="4000" i="1" kern="1200" dirty="0">
                <a:solidFill>
                  <a:srgbClr val="FFFFFF"/>
                </a:solidFill>
                <a:latin typeface="Avenir Book" panose="02000503020000020003" pitchFamily="2" charset="0"/>
              </a:rPr>
              <a:t> ed </a:t>
            </a:r>
            <a:r>
              <a:rPr lang="en-US" sz="4000" i="1" kern="1200" dirty="0" err="1">
                <a:solidFill>
                  <a:srgbClr val="FFFFFF"/>
                </a:solidFill>
                <a:latin typeface="Avenir Book" panose="02000503020000020003" pitchFamily="2" charset="0"/>
              </a:rPr>
              <a:t>i</a:t>
            </a:r>
            <a:r>
              <a:rPr lang="en-US" sz="4000" i="1" kern="1200" dirty="0">
                <a:solidFill>
                  <a:srgbClr val="FFFFFF"/>
                </a:solidFill>
                <a:latin typeface="Avenir Book" panose="02000503020000020003" pitchFamily="2" charset="0"/>
              </a:rPr>
              <a:t> </a:t>
            </a:r>
            <a:r>
              <a:rPr lang="en-US" sz="4000" i="1" kern="1200" dirty="0" err="1">
                <a:solidFill>
                  <a:srgbClr val="FFFFFF"/>
                </a:solidFill>
                <a:latin typeface="Avenir Book" panose="02000503020000020003" pitchFamily="2" charset="0"/>
              </a:rPr>
              <a:t>pazienti</a:t>
            </a:r>
            <a:r>
              <a:rPr lang="en-US" sz="4000" i="1" kern="1200" dirty="0">
                <a:solidFill>
                  <a:srgbClr val="FFFFFF"/>
                </a:solidFill>
                <a:latin typeface="Avenir Book" panose="02000503020000020003" pitchFamily="2" charset="0"/>
              </a:rPr>
              <a:t> del </a:t>
            </a:r>
            <a:br>
              <a:rPr lang="en-US" sz="4000" i="1" kern="1200" dirty="0">
                <a:solidFill>
                  <a:srgbClr val="FFFFFF"/>
                </a:solidFill>
                <a:latin typeface="Avenir Book" panose="02000503020000020003" pitchFamily="2" charset="0"/>
              </a:rPr>
            </a:br>
            <a:r>
              <a:rPr lang="en-US" sz="4000" i="1" kern="1200" dirty="0">
                <a:solidFill>
                  <a:srgbClr val="FFFFFF"/>
                </a:solidFill>
                <a:latin typeface="Avenir Book" panose="02000503020000020003" pitchFamily="2" charset="0"/>
              </a:rPr>
              <a:t>Long Care Clinic </a:t>
            </a:r>
            <a:r>
              <a:rPr lang="en-US" sz="4000" i="1" kern="1200" dirty="0" err="1">
                <a:solidFill>
                  <a:srgbClr val="FFFFFF"/>
                </a:solidFill>
                <a:latin typeface="Avenir Book" panose="02000503020000020003" pitchFamily="2" charset="0"/>
              </a:rPr>
              <a:t>Cirene</a:t>
            </a:r>
            <a:endParaRPr lang="en-US" sz="4800" i="1" kern="1200" dirty="0">
              <a:solidFill>
                <a:srgbClr val="FFFFFF"/>
              </a:solidFill>
              <a:latin typeface="Avenir Book" panose="02000503020000020003" pitchFamily="2" charset="0"/>
            </a:endParaRPr>
          </a:p>
        </p:txBody>
      </p:sp>
    </p:spTree>
    <p:extLst>
      <p:ext uri="{BB962C8B-B14F-4D97-AF65-F5344CB8AC3E}">
        <p14:creationId xmlns:p14="http://schemas.microsoft.com/office/powerpoint/2010/main" val="16503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2A8A5-4055-8B77-9CD6-FBA4744584EB}"/>
              </a:ext>
            </a:extLst>
          </p:cNvPr>
          <p:cNvSpPr>
            <a:spLocks noGrp="1"/>
          </p:cNvSpPr>
          <p:nvPr>
            <p:ph type="title"/>
          </p:nvPr>
        </p:nvSpPr>
        <p:spPr>
          <a:xfrm>
            <a:off x="132995" y="4057958"/>
            <a:ext cx="2958548" cy="2452687"/>
          </a:xfrm>
        </p:spPr>
        <p:txBody>
          <a:bodyPr anchor="ctr">
            <a:normAutofit/>
          </a:bodyPr>
          <a:lstStyle/>
          <a:p>
            <a:pPr algn="ctr"/>
            <a:r>
              <a:rPr lang="it-IT" dirty="0">
                <a:latin typeface="Avenir Book" panose="02000503020000020003" pitchFamily="2" charset="0"/>
              </a:rPr>
              <a:t>La tempesta</a:t>
            </a:r>
            <a:br>
              <a:rPr lang="it-IT" dirty="0">
                <a:latin typeface="Avenir Book" panose="02000503020000020003" pitchFamily="2" charset="0"/>
              </a:rPr>
            </a:br>
            <a:r>
              <a:rPr lang="it-IT" dirty="0">
                <a:latin typeface="Avenir Book" panose="02000503020000020003" pitchFamily="2" charset="0"/>
              </a:rPr>
              <a:t>’’Perfetta’’</a:t>
            </a:r>
          </a:p>
        </p:txBody>
      </p:sp>
      <p:pic>
        <p:nvPicPr>
          <p:cNvPr id="2052" name="Picture 4" descr="Gratis Fotografia Di Sagoma Della Barca Sull'acqua Durante Il Tramonto Foto a disposizione">
            <a:extLst>
              <a:ext uri="{FF2B5EF4-FFF2-40B4-BE49-F238E27FC236}">
                <a16:creationId xmlns:a16="http://schemas.microsoft.com/office/drawing/2014/main" id="{7853A69F-4241-F8ED-48E0-CAE15BF3FD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31" b="2692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896FCAEE-C29F-2CF0-ED5C-AC01BF76CE80}"/>
              </a:ext>
            </a:extLst>
          </p:cNvPr>
          <p:cNvSpPr>
            <a:spLocks noGrp="1"/>
          </p:cNvSpPr>
          <p:nvPr>
            <p:ph idx="1"/>
          </p:nvPr>
        </p:nvSpPr>
        <p:spPr>
          <a:xfrm>
            <a:off x="2975429" y="3637036"/>
            <a:ext cx="9216571" cy="3220954"/>
          </a:xfrm>
        </p:spPr>
        <p:txBody>
          <a:bodyPr anchor="ctr">
            <a:normAutofit/>
          </a:bodyPr>
          <a:lstStyle/>
          <a:p>
            <a:pPr marL="0" indent="0" algn="just">
              <a:spcBef>
                <a:spcPts val="600"/>
              </a:spcBef>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La tempesta sanitaria mondiale, emersa con la pandemia da virus Sars-Cov-2, esprime la quintessenza di una crisi ecologica e sanitaria convergenti, che ha colpito inesorabilmente tutti gli stati.</a:t>
            </a:r>
          </a:p>
          <a:p>
            <a:pPr marL="0" indent="0" algn="just">
              <a:spcBef>
                <a:spcPts val="600"/>
              </a:spcBef>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L’insorgenza di malattie caratterizzate da una virulenza estremamente veloce, tanto da non essere preventivate e quindi da non essere in nessun modo “arginate” da prodotti vaccinali, saranno a detta degli esperti sempre più possibili se non addirittura frequenti.</a:t>
            </a:r>
          </a:p>
          <a:p>
            <a:pPr marL="0" indent="0" algn="just">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La SARS2-Covid 19 attraverso la sua caratteristica mutagena ha messo a dura prova  i sistemi sanitari nazionali. Nel caso Italiano ha messo “in ginocchio” l’apparato pubblico costringendolo ad utilizzare le sue estensioni private accreditate (nella maggior parte dei casi) se non meramente autorizzate come “Valvola di sfogo” per quella parte di quarantena post critica che necessitava, nella maggior parte dei casi, di assistenza medica, infermieristica e di assistenza non legata all’utilizzo di respiratori automatici e/o di unità di terapia intensiva</a:t>
            </a:r>
            <a:endParaRPr lang="it-IT" sz="1600" dirty="0">
              <a:latin typeface="Avenir Book" panose="02000503020000020003" pitchFamily="2" charset="0"/>
            </a:endParaRPr>
          </a:p>
        </p:txBody>
      </p:sp>
      <p:pic>
        <p:nvPicPr>
          <p:cNvPr id="4" name="Immagine 3" descr="Immagine che contiene testo&#10;&#10;Descrizione generata automaticamente">
            <a:extLst>
              <a:ext uri="{FF2B5EF4-FFF2-40B4-BE49-F238E27FC236}">
                <a16:creationId xmlns:a16="http://schemas.microsoft.com/office/drawing/2014/main" id="{DA388C22-84B8-660E-07EF-94F0FC40C71B}"/>
              </a:ext>
            </a:extLst>
          </p:cNvPr>
          <p:cNvPicPr>
            <a:picLocks noChangeAspect="1"/>
          </p:cNvPicPr>
          <p:nvPr/>
        </p:nvPicPr>
        <p:blipFill>
          <a:blip r:embed="rId3"/>
          <a:stretch>
            <a:fillRect/>
          </a:stretch>
        </p:blipFill>
        <p:spPr>
          <a:xfrm>
            <a:off x="278138" y="126935"/>
            <a:ext cx="1652587" cy="725447"/>
          </a:xfrm>
          <a:prstGeom prst="rect">
            <a:avLst/>
          </a:prstGeom>
          <a:ln>
            <a:noFill/>
          </a:ln>
          <a:effectLst>
            <a:softEdge rad="112500"/>
          </a:effectLst>
        </p:spPr>
      </p:pic>
    </p:spTree>
    <p:extLst>
      <p:ext uri="{BB962C8B-B14F-4D97-AF65-F5344CB8AC3E}">
        <p14:creationId xmlns:p14="http://schemas.microsoft.com/office/powerpoint/2010/main" val="4035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magine 7" descr="Immagine che contiene cielo, esterni, edificio&#10;&#10;Descrizione generata automaticamente">
            <a:extLst>
              <a:ext uri="{FF2B5EF4-FFF2-40B4-BE49-F238E27FC236}">
                <a16:creationId xmlns:a16="http://schemas.microsoft.com/office/drawing/2014/main" id="{8264BFE6-6E0B-A577-5006-63ADF46E5F38}"/>
              </a:ext>
            </a:extLst>
          </p:cNvPr>
          <p:cNvPicPr>
            <a:picLocks noChangeAspect="1"/>
          </p:cNvPicPr>
          <p:nvPr/>
        </p:nvPicPr>
        <p:blipFill rotWithShape="1">
          <a:blip r:embed="rId2"/>
          <a:srcRect l="2951" t="9091" r="23219" b="-1"/>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6BE82B4-E8CC-C856-DB14-95AC13C3B0D9}"/>
              </a:ext>
            </a:extLst>
          </p:cNvPr>
          <p:cNvSpPr>
            <a:spLocks noGrp="1"/>
          </p:cNvSpPr>
          <p:nvPr>
            <p:ph type="title"/>
          </p:nvPr>
        </p:nvSpPr>
        <p:spPr>
          <a:xfrm>
            <a:off x="371094" y="1072492"/>
            <a:ext cx="5013706" cy="1306683"/>
          </a:xfrm>
        </p:spPr>
        <p:txBody>
          <a:bodyPr anchor="b">
            <a:normAutofit/>
          </a:bodyPr>
          <a:lstStyle/>
          <a:p>
            <a:r>
              <a:rPr lang="it-IT" sz="4000" dirty="0">
                <a:latin typeface="Avenir Book" panose="02000503020000020003" pitchFamily="2" charset="0"/>
              </a:rPr>
              <a:t>Una grande responsabilità</a:t>
            </a:r>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C52E495-E959-8885-9141-E69591A15599}"/>
              </a:ext>
            </a:extLst>
          </p:cNvPr>
          <p:cNvSpPr>
            <a:spLocks noGrp="1"/>
          </p:cNvSpPr>
          <p:nvPr>
            <p:ph idx="1"/>
          </p:nvPr>
        </p:nvSpPr>
        <p:spPr>
          <a:xfrm>
            <a:off x="371094" y="2718054"/>
            <a:ext cx="6000678" cy="3207258"/>
          </a:xfrm>
        </p:spPr>
        <p:txBody>
          <a:bodyPr anchor="t">
            <a:noAutofit/>
          </a:bodyPr>
          <a:lstStyle/>
          <a:p>
            <a:pPr marL="0" indent="0" algn="just">
              <a:buNone/>
            </a:pPr>
            <a:r>
              <a:rPr lang="it-IT" sz="2000" dirty="0">
                <a:effectLst/>
                <a:latin typeface="Avenir Book" panose="02000503020000020003" pitchFamily="2" charset="0"/>
                <a:ea typeface="Calibri" panose="020F0502020204030204" pitchFamily="34" charset="0"/>
                <a:cs typeface="Times New Roman" panose="02020603050405020304" pitchFamily="18" charset="0"/>
              </a:rPr>
              <a:t>In questo contesto pandemico si colloca il Case History del Long Care Clinic Cirene che, come tutte le strutture sanitarie private ed accreditate ha messo a disposizione dell’autorità sanitaria regionale e quindi della ASL di Rieti la propria capacità recettiva proprio per le attività di quarantena. </a:t>
            </a:r>
          </a:p>
          <a:p>
            <a:pPr marL="0" indent="0" algn="just">
              <a:buNone/>
            </a:pPr>
            <a:r>
              <a:rPr lang="it-IT" sz="2000" dirty="0">
                <a:effectLst/>
                <a:latin typeface="Avenir Book" panose="02000503020000020003" pitchFamily="2" charset="0"/>
                <a:ea typeface="Calibri" panose="020F0502020204030204" pitchFamily="34" charset="0"/>
                <a:cs typeface="Times New Roman" panose="02020603050405020304" pitchFamily="18" charset="0"/>
              </a:rPr>
              <a:t>Di qui l’essere individuata dalla ASL di Rieti come struttura in grado di poter assolvere tale compito con la trasformazione di una UO di RSA B in una nuova UO di RSA Estensiva COVID 19 per tutto il periodo pandemico.</a:t>
            </a:r>
          </a:p>
          <a:p>
            <a:pPr algn="just"/>
            <a:endParaRPr lang="it-IT" sz="2000" dirty="0">
              <a:latin typeface="Avenir Book" panose="02000503020000020003" pitchFamily="2" charset="0"/>
            </a:endParaRPr>
          </a:p>
        </p:txBody>
      </p:sp>
      <p:pic>
        <p:nvPicPr>
          <p:cNvPr id="6" name="Immagine 5" descr="Immagine che contiene testo&#10;&#10;Descrizione generata automaticamente">
            <a:extLst>
              <a:ext uri="{FF2B5EF4-FFF2-40B4-BE49-F238E27FC236}">
                <a16:creationId xmlns:a16="http://schemas.microsoft.com/office/drawing/2014/main" id="{148656FE-DD0A-C8EB-501D-E76D009476AC}"/>
              </a:ext>
            </a:extLst>
          </p:cNvPr>
          <p:cNvPicPr>
            <a:picLocks noChangeAspect="1"/>
          </p:cNvPicPr>
          <p:nvPr/>
        </p:nvPicPr>
        <p:blipFill>
          <a:blip r:embed="rId3"/>
          <a:stretch>
            <a:fillRect/>
          </a:stretch>
        </p:blipFill>
        <p:spPr>
          <a:xfrm>
            <a:off x="278138" y="126935"/>
            <a:ext cx="1652587" cy="725447"/>
          </a:xfrm>
          <a:prstGeom prst="rect">
            <a:avLst/>
          </a:prstGeom>
          <a:ln>
            <a:noFill/>
          </a:ln>
          <a:effectLst>
            <a:softEdge rad="112500"/>
          </a:effectLst>
        </p:spPr>
      </p:pic>
    </p:spTree>
    <p:extLst>
      <p:ext uri="{BB962C8B-B14F-4D97-AF65-F5344CB8AC3E}">
        <p14:creationId xmlns:p14="http://schemas.microsoft.com/office/powerpoint/2010/main" val="423163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896682A-EE18-C45F-C63F-57AD6BA179E9}"/>
              </a:ext>
            </a:extLst>
          </p:cNvPr>
          <p:cNvSpPr>
            <a:spLocks noGrp="1"/>
          </p:cNvSpPr>
          <p:nvPr>
            <p:ph type="title"/>
          </p:nvPr>
        </p:nvSpPr>
        <p:spPr>
          <a:xfrm>
            <a:off x="7320465" y="261257"/>
            <a:ext cx="4595763" cy="1330839"/>
          </a:xfrm>
        </p:spPr>
        <p:txBody>
          <a:bodyPr>
            <a:normAutofit/>
          </a:bodyPr>
          <a:lstStyle/>
          <a:p>
            <a:pPr algn="ctr"/>
            <a:r>
              <a:rPr lang="it-IT" sz="2800" dirty="0">
                <a:latin typeface="Avenir Book" panose="02000503020000020003" pitchFamily="2" charset="0"/>
              </a:rPr>
              <a:t>Un balzo in avanti della prevenzione come unico sistema di difesa</a:t>
            </a:r>
          </a:p>
        </p:txBody>
      </p:sp>
      <p:pic>
        <p:nvPicPr>
          <p:cNvPr id="4" name="Immagine 3" descr="Immagine che contiene abbigliamento, bianco, abiti&#10;&#10;Descrizione generata automaticamente">
            <a:extLst>
              <a:ext uri="{FF2B5EF4-FFF2-40B4-BE49-F238E27FC236}">
                <a16:creationId xmlns:a16="http://schemas.microsoft.com/office/drawing/2014/main" id="{5A2B3711-F32D-04C7-9DA6-5A46B56CD336}"/>
              </a:ext>
            </a:extLst>
          </p:cNvPr>
          <p:cNvPicPr>
            <a:picLocks noChangeAspect="1"/>
          </p:cNvPicPr>
          <p:nvPr/>
        </p:nvPicPr>
        <p:blipFill rotWithShape="1">
          <a:blip r:embed="rId2"/>
          <a:srcRect t="2124"/>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egnaposto contenuto 2">
            <a:extLst>
              <a:ext uri="{FF2B5EF4-FFF2-40B4-BE49-F238E27FC236}">
                <a16:creationId xmlns:a16="http://schemas.microsoft.com/office/drawing/2014/main" id="{BE49A767-191D-D9C1-5910-32A8F82971F6}"/>
              </a:ext>
            </a:extLst>
          </p:cNvPr>
          <p:cNvSpPr>
            <a:spLocks noGrp="1"/>
          </p:cNvSpPr>
          <p:nvPr>
            <p:ph idx="1"/>
          </p:nvPr>
        </p:nvSpPr>
        <p:spPr>
          <a:xfrm>
            <a:off x="7125538" y="1853353"/>
            <a:ext cx="4790690" cy="5004646"/>
          </a:xfrm>
        </p:spPr>
        <p:txBody>
          <a:bodyPr>
            <a:normAutofit lnSpcReduction="10000"/>
          </a:bodyPr>
          <a:lstStyle/>
          <a:p>
            <a:pPr marL="0" indent="0" algn="just">
              <a:buNone/>
            </a:pPr>
            <a:r>
              <a:rPr lang="it-IT" sz="2000" dirty="0">
                <a:latin typeface="Avenir Book" panose="02000503020000020003" pitchFamily="2" charset="0"/>
              </a:rPr>
              <a:t>Le indicazioni OMS e del Mistero della Salute hanno comportato la necessità di sforzi economici superiori a quelli che una normale attività preventiva necessitasse in strutture hanno caratteristiche di residenzialità e non di clinica per far si che la prevenzione divenisse il primo (e forse unico) baluardo di difesa contro la SARS2-Covid 19</a:t>
            </a:r>
          </a:p>
          <a:p>
            <a:pPr marL="0" indent="0" algn="just">
              <a:buNone/>
            </a:pPr>
            <a:r>
              <a:rPr lang="it-IT" sz="2000" dirty="0">
                <a:latin typeface="Avenir Book" panose="02000503020000020003" pitchFamily="2" charset="0"/>
              </a:rPr>
              <a:t>Questi sforzi hanno avuto come focus quello dell’utilizzo estensivo ed intensivo di DPI quali mascherine FFP2, visiere, guanti, calzari e camici monouso il tutto finalizzato alla prevenzione sia degli operatori che dei pazienti, a loro volta sottoposti all’utilizzo di «Cose» che non avrebbero, anche visto la loro età, mai utilizzato</a:t>
            </a:r>
          </a:p>
        </p:txBody>
      </p:sp>
      <p:pic>
        <p:nvPicPr>
          <p:cNvPr id="5" name="Immagine 4" descr="Immagine che contiene testo&#10;&#10;Descrizione generata automaticamente">
            <a:extLst>
              <a:ext uri="{FF2B5EF4-FFF2-40B4-BE49-F238E27FC236}">
                <a16:creationId xmlns:a16="http://schemas.microsoft.com/office/drawing/2014/main" id="{F521B029-6998-6EB3-C6BB-84F3FCBB0529}"/>
              </a:ext>
            </a:extLst>
          </p:cNvPr>
          <p:cNvPicPr>
            <a:picLocks noChangeAspect="1"/>
          </p:cNvPicPr>
          <p:nvPr/>
        </p:nvPicPr>
        <p:blipFill>
          <a:blip r:embed="rId3"/>
          <a:stretch>
            <a:fillRect/>
          </a:stretch>
        </p:blipFill>
        <p:spPr>
          <a:xfrm>
            <a:off x="278138" y="126935"/>
            <a:ext cx="1652587" cy="725447"/>
          </a:xfrm>
          <a:prstGeom prst="rect">
            <a:avLst/>
          </a:prstGeom>
          <a:ln>
            <a:noFill/>
          </a:ln>
          <a:effectLst>
            <a:softEdge rad="112500"/>
          </a:effectLst>
        </p:spPr>
      </p:pic>
    </p:spTree>
    <p:extLst>
      <p:ext uri="{BB962C8B-B14F-4D97-AF65-F5344CB8AC3E}">
        <p14:creationId xmlns:p14="http://schemas.microsoft.com/office/powerpoint/2010/main" val="91133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6F8AED0-47D7-F808-E2F8-648DAFDAA98B}"/>
              </a:ext>
            </a:extLst>
          </p:cNvPr>
          <p:cNvSpPr>
            <a:spLocks noGrp="1"/>
          </p:cNvSpPr>
          <p:nvPr>
            <p:ph type="title"/>
          </p:nvPr>
        </p:nvSpPr>
        <p:spPr>
          <a:xfrm>
            <a:off x="312638" y="39581"/>
            <a:ext cx="5650147" cy="1807305"/>
          </a:xfrm>
        </p:spPr>
        <p:txBody>
          <a:bodyPr>
            <a:normAutofit/>
          </a:bodyPr>
          <a:lstStyle/>
          <a:p>
            <a:r>
              <a:rPr lang="it-IT" dirty="0">
                <a:latin typeface="Avenir Book" panose="02000503020000020003" pitchFamily="2" charset="0"/>
              </a:rPr>
              <a:t>Il tempo...un Tiranno in caso di pandemia</a:t>
            </a:r>
          </a:p>
        </p:txBody>
      </p:sp>
      <p:sp>
        <p:nvSpPr>
          <p:cNvPr id="3" name="Segnaposto contenuto 2">
            <a:extLst>
              <a:ext uri="{FF2B5EF4-FFF2-40B4-BE49-F238E27FC236}">
                <a16:creationId xmlns:a16="http://schemas.microsoft.com/office/drawing/2014/main" id="{63644F04-F53B-FA99-C4A6-20753A4A65D3}"/>
              </a:ext>
            </a:extLst>
          </p:cNvPr>
          <p:cNvSpPr>
            <a:spLocks noGrp="1"/>
          </p:cNvSpPr>
          <p:nvPr>
            <p:ph idx="1"/>
          </p:nvPr>
        </p:nvSpPr>
        <p:spPr>
          <a:xfrm>
            <a:off x="312639" y="1803801"/>
            <a:ext cx="5783361" cy="5011114"/>
          </a:xfrm>
        </p:spPr>
        <p:txBody>
          <a:bodyPr>
            <a:normAutofit fontScale="85000" lnSpcReduction="10000"/>
          </a:bodyPr>
          <a:lstStyle/>
          <a:p>
            <a:pPr marL="0" indent="0" algn="just">
              <a:buNone/>
            </a:pPr>
            <a:r>
              <a:rPr lang="it-IT" sz="2000" dirty="0">
                <a:latin typeface="Avenir Book" panose="02000503020000020003" pitchFamily="2" charset="0"/>
              </a:rPr>
              <a:t>Una corsa contro il tempo di 10 giorni dal momento dell’attivazione della RSA E Covid 19 per effettuare i trasferimenti dei pazienti negli altri moduli di RSA nel rispetto della motivazione di ingresso e rendere il Modulo disponibile per i ricoveri integrandolo con:</a:t>
            </a:r>
          </a:p>
          <a:p>
            <a:pPr algn="just"/>
            <a:r>
              <a:rPr lang="it-IT" sz="2000" dirty="0">
                <a:latin typeface="Avenir Book" panose="02000503020000020003" pitchFamily="2" charset="0"/>
              </a:rPr>
              <a:t>una area esterna per la vestizione del personale con tutti i DPI necessari;</a:t>
            </a:r>
          </a:p>
          <a:p>
            <a:pPr algn="just"/>
            <a:r>
              <a:rPr lang="it-IT" sz="2000" dirty="0">
                <a:latin typeface="Avenir Book" panose="02000503020000020003" pitchFamily="2" charset="0"/>
              </a:rPr>
              <a:t>una area interna per la svestizione del personale dotata di tutti i dispositivi di sanificazione post lavoro necessari;</a:t>
            </a:r>
          </a:p>
          <a:p>
            <a:pPr algn="just"/>
            <a:r>
              <a:rPr lang="it-IT" sz="2000" dirty="0">
                <a:latin typeface="Avenir Book" panose="02000503020000020003" pitchFamily="2" charset="0"/>
              </a:rPr>
              <a:t>l’approntamento, la formazione e l’utilizzo di linee guida specifiche al personale per i trattamento dei pazienti COVID 19;</a:t>
            </a:r>
          </a:p>
          <a:p>
            <a:pPr algn="just"/>
            <a:r>
              <a:rPr lang="it-IT" sz="2000" dirty="0">
                <a:latin typeface="Avenir Book" panose="02000503020000020003" pitchFamily="2" charset="0"/>
              </a:rPr>
              <a:t>l’isolamento completo del modulo con porte allarmate;</a:t>
            </a:r>
          </a:p>
          <a:p>
            <a:pPr algn="just"/>
            <a:r>
              <a:rPr lang="it-IT" sz="2000" dirty="0">
                <a:latin typeface="Avenir Book" panose="02000503020000020003" pitchFamily="2" charset="0"/>
              </a:rPr>
              <a:t>l’integrazione dei dispositivi per la sanificazione estensiva;</a:t>
            </a:r>
          </a:p>
          <a:p>
            <a:pPr algn="just"/>
            <a:r>
              <a:rPr lang="it-IT" sz="2000" dirty="0">
                <a:latin typeface="Avenir Book" panose="02000503020000020003" pitchFamily="2" charset="0"/>
              </a:rPr>
              <a:t>l’individuazione di  una area esterna dedicata per lo smaltimento rifiuti speciali ad alto rischio contagio.</a:t>
            </a:r>
          </a:p>
          <a:p>
            <a:pPr marL="0" indent="0" algn="ctr">
              <a:buNone/>
            </a:pPr>
            <a:r>
              <a:rPr lang="it-IT" sz="2100" b="1" u="sng" dirty="0">
                <a:latin typeface="Avenir Book" panose="02000503020000020003" pitchFamily="2" charset="0"/>
              </a:rPr>
              <a:t>Una organizzazione dedicata</a:t>
            </a:r>
          </a:p>
        </p:txBody>
      </p:sp>
      <p:pic>
        <p:nvPicPr>
          <p:cNvPr id="1026" name="Picture 2" descr="Gratis Uomo Che Indossa Tuta Blu E Maschera Che Si Siede Sulla Panchina Foto a disposizione">
            <a:extLst>
              <a:ext uri="{FF2B5EF4-FFF2-40B4-BE49-F238E27FC236}">
                <a16:creationId xmlns:a16="http://schemas.microsoft.com/office/drawing/2014/main" id="{1877A4E6-CE0E-CCC9-2739-3862DD1152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01" r="2" b="1102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Immagine 3" descr="Immagine che contiene testo&#10;&#10;Descrizione generata automaticamente">
            <a:extLst>
              <a:ext uri="{FF2B5EF4-FFF2-40B4-BE49-F238E27FC236}">
                <a16:creationId xmlns:a16="http://schemas.microsoft.com/office/drawing/2014/main" id="{F5BB9D1A-1BBA-1F3B-ABAA-895AC4B3CA2D}"/>
              </a:ext>
            </a:extLst>
          </p:cNvPr>
          <p:cNvPicPr>
            <a:picLocks noChangeAspect="1"/>
          </p:cNvPicPr>
          <p:nvPr/>
        </p:nvPicPr>
        <p:blipFill>
          <a:blip r:embed="rId3"/>
          <a:stretch>
            <a:fillRect/>
          </a:stretch>
        </p:blipFill>
        <p:spPr>
          <a:xfrm>
            <a:off x="10409110" y="5947164"/>
            <a:ext cx="1652587" cy="725447"/>
          </a:xfrm>
          <a:prstGeom prst="rect">
            <a:avLst/>
          </a:prstGeom>
          <a:ln>
            <a:noFill/>
          </a:ln>
          <a:effectLst>
            <a:softEdge rad="112500"/>
          </a:effectLst>
        </p:spPr>
      </p:pic>
    </p:spTree>
    <p:extLst>
      <p:ext uri="{BB962C8B-B14F-4D97-AF65-F5344CB8AC3E}">
        <p14:creationId xmlns:p14="http://schemas.microsoft.com/office/powerpoint/2010/main" val="385761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54">
            <a:extLst>
              <a:ext uri="{FF2B5EF4-FFF2-40B4-BE49-F238E27FC236}">
                <a16:creationId xmlns:a16="http://schemas.microsoft.com/office/drawing/2014/main" id="{99192C51-B764-4A9B-9587-5EF8B628B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ratis Immagine gratuita di avvicinamento, azzurro, coronavirus Foto a disposizione">
            <a:extLst>
              <a:ext uri="{FF2B5EF4-FFF2-40B4-BE49-F238E27FC236}">
                <a16:creationId xmlns:a16="http://schemas.microsoft.com/office/drawing/2014/main" id="{AA88D825-C85B-750A-27EC-C873838F5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57" r="2" b="3185"/>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661C58D-46E6-6128-8929-97842D483313}"/>
              </a:ext>
            </a:extLst>
          </p:cNvPr>
          <p:cNvSpPr>
            <a:spLocks noGrp="1"/>
          </p:cNvSpPr>
          <p:nvPr>
            <p:ph type="title"/>
          </p:nvPr>
        </p:nvSpPr>
        <p:spPr>
          <a:xfrm>
            <a:off x="378308" y="386739"/>
            <a:ext cx="5537176" cy="1671569"/>
          </a:xfrm>
        </p:spPr>
        <p:txBody>
          <a:bodyPr>
            <a:normAutofit/>
          </a:bodyPr>
          <a:lstStyle/>
          <a:p>
            <a:r>
              <a:rPr lang="it-IT" sz="3700" dirty="0">
                <a:latin typeface="Avenir Book" panose="02000503020000020003" pitchFamily="2" charset="0"/>
              </a:rPr>
              <a:t>L’unica difesa disponibile «La Vaccinazione»</a:t>
            </a:r>
          </a:p>
        </p:txBody>
      </p:sp>
      <p:sp>
        <p:nvSpPr>
          <p:cNvPr id="3" name="Segnaposto contenuto 2">
            <a:extLst>
              <a:ext uri="{FF2B5EF4-FFF2-40B4-BE49-F238E27FC236}">
                <a16:creationId xmlns:a16="http://schemas.microsoft.com/office/drawing/2014/main" id="{9F83B2D4-2475-EEDE-C635-10403CD9B283}"/>
              </a:ext>
            </a:extLst>
          </p:cNvPr>
          <p:cNvSpPr>
            <a:spLocks noGrp="1"/>
          </p:cNvSpPr>
          <p:nvPr>
            <p:ph idx="1"/>
          </p:nvPr>
        </p:nvSpPr>
        <p:spPr>
          <a:xfrm>
            <a:off x="378308" y="2058308"/>
            <a:ext cx="5537176" cy="4799692"/>
          </a:xfrm>
        </p:spPr>
        <p:txBody>
          <a:bodyPr>
            <a:normAutofit fontScale="92500" lnSpcReduction="10000"/>
          </a:bodyPr>
          <a:lstStyle/>
          <a:p>
            <a:pPr marL="0" indent="0" algn="just">
              <a:buNone/>
            </a:pPr>
            <a:r>
              <a:rPr lang="it-IT" sz="2000" dirty="0">
                <a:latin typeface="Avenir Book" panose="02000503020000020003" pitchFamily="2" charset="0"/>
              </a:rPr>
              <a:t>Tutto il personale della struttura e tutti i pazienti già ricoverati nei moduli di RSA di mantenimento A e B al momento dell’attivazione del modulo di RSA E Covid, e quelli ricoverati nel prosieguo sono stati sottoposti a tutto il ciclo tri-vaccinale promosso dal Ministero della Salute.</a:t>
            </a:r>
          </a:p>
          <a:p>
            <a:pPr marL="0" indent="0" algn="just">
              <a:buNone/>
            </a:pPr>
            <a:r>
              <a:rPr lang="it-IT" sz="2000" dirty="0">
                <a:latin typeface="Avenir Book" panose="02000503020000020003" pitchFamily="2" charset="0"/>
              </a:rPr>
              <a:t>I dati hanno fatto emergere come la «Possibile» mortalità di fondo paventata sia stata pari a zero. Ovvero non ci sono stati casi registrati di pazienti o personale sottoposti al ciclo-</a:t>
            </a:r>
            <a:r>
              <a:rPr lang="it-IT" sz="2000" dirty="0" err="1">
                <a:latin typeface="Avenir Book" panose="02000503020000020003" pitchFamily="2" charset="0"/>
              </a:rPr>
              <a:t>trivaccinale</a:t>
            </a:r>
            <a:r>
              <a:rPr lang="it-IT" sz="2000" dirty="0">
                <a:latin typeface="Avenir Book" panose="02000503020000020003" pitchFamily="2" charset="0"/>
              </a:rPr>
              <a:t> deceduti per questa causa confortando appieno le indicazioni dell’OMS e dell’ISS come la vaccinazione, in qualsiasi delle sue modulazioni, sia stata insieme alla prevenzione l’unica «Difesa» sostenibile.</a:t>
            </a:r>
          </a:p>
          <a:p>
            <a:pPr marL="0" indent="0" algn="just">
              <a:buNone/>
            </a:pPr>
            <a:endParaRPr lang="it-IT" sz="1800" dirty="0">
              <a:latin typeface="Avenir Book" panose="02000503020000020003" pitchFamily="2" charset="0"/>
            </a:endParaRPr>
          </a:p>
          <a:p>
            <a:pPr marL="0" indent="0" algn="just">
              <a:buNone/>
            </a:pPr>
            <a:r>
              <a:rPr lang="it-IT" sz="1100" i="1" dirty="0">
                <a:latin typeface="Avenir Book" panose="02000503020000020003" pitchFamily="2" charset="0"/>
              </a:rPr>
              <a:t>Vedi anche «</a:t>
            </a:r>
            <a:r>
              <a:rPr lang="it-IT" sz="1100" i="1" dirty="0">
                <a:effectLst/>
                <a:latin typeface="Avenir Book" panose="02000503020000020003" pitchFamily="2" charset="0"/>
              </a:rPr>
              <a:t>Impatto della vaccinazione COVID-19 sul rischio di infezione da SARS-CoV-2 e successivo ricovero e decesso in Italia (27.12.2020 - 03.05.2021)  Valutazione combinata dei dati dell’anagrafe nazionale vaccini e del sistema di sorveglianza integrata COVID-19 ISS-MINSALUTEN </a:t>
            </a:r>
            <a:endParaRPr lang="it-IT" sz="1100" i="1" dirty="0">
              <a:latin typeface="Avenir Book" panose="02000503020000020003" pitchFamily="2" charset="0"/>
            </a:endParaRPr>
          </a:p>
        </p:txBody>
      </p:sp>
      <p:pic>
        <p:nvPicPr>
          <p:cNvPr id="4" name="Immagine 3" descr="Immagine che contiene testo&#10;&#10;Descrizione generata automaticamente">
            <a:extLst>
              <a:ext uri="{FF2B5EF4-FFF2-40B4-BE49-F238E27FC236}">
                <a16:creationId xmlns:a16="http://schemas.microsoft.com/office/drawing/2014/main" id="{9D012D9E-91E0-49CE-FEF3-D73AEF16121A}"/>
              </a:ext>
            </a:extLst>
          </p:cNvPr>
          <p:cNvPicPr>
            <a:picLocks noChangeAspect="1"/>
          </p:cNvPicPr>
          <p:nvPr/>
        </p:nvPicPr>
        <p:blipFill>
          <a:blip r:embed="rId3"/>
          <a:stretch>
            <a:fillRect/>
          </a:stretch>
        </p:blipFill>
        <p:spPr>
          <a:xfrm>
            <a:off x="10449003" y="5845563"/>
            <a:ext cx="1652587" cy="725447"/>
          </a:xfrm>
          <a:prstGeom prst="rect">
            <a:avLst/>
          </a:prstGeom>
          <a:ln>
            <a:noFill/>
          </a:ln>
          <a:effectLst>
            <a:softEdge rad="112500"/>
          </a:effectLst>
        </p:spPr>
      </p:pic>
    </p:spTree>
    <p:extLst>
      <p:ext uri="{BB962C8B-B14F-4D97-AF65-F5344CB8AC3E}">
        <p14:creationId xmlns:p14="http://schemas.microsoft.com/office/powerpoint/2010/main" val="268735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al 1° settembre 2021 si entra all'UPO con il green pass. Approvate le  nuove linee guida del Co.Re.Co. | Ateneo - UPO">
            <a:extLst>
              <a:ext uri="{FF2B5EF4-FFF2-40B4-BE49-F238E27FC236}">
                <a16:creationId xmlns:a16="http://schemas.microsoft.com/office/drawing/2014/main" id="{F358C509-234F-820E-D52D-09D37B0A5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7" r="9091" b="1918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3D88673-C5A2-A5AA-4BEA-B8DF74255EED}"/>
              </a:ext>
            </a:extLst>
          </p:cNvPr>
          <p:cNvSpPr>
            <a:spLocks noGrp="1"/>
          </p:cNvSpPr>
          <p:nvPr>
            <p:ph type="title"/>
          </p:nvPr>
        </p:nvSpPr>
        <p:spPr>
          <a:xfrm>
            <a:off x="594804" y="640263"/>
            <a:ext cx="6619811" cy="1344975"/>
          </a:xfrm>
        </p:spPr>
        <p:txBody>
          <a:bodyPr>
            <a:normAutofit fontScale="90000"/>
          </a:bodyPr>
          <a:lstStyle/>
          <a:p>
            <a:pPr algn="just"/>
            <a:r>
              <a:rPr lang="it-IT" sz="2800" dirty="0">
                <a:latin typeface="Avenir Book" panose="02000503020000020003" pitchFamily="2" charset="0"/>
              </a:rPr>
              <a:t>L’utilizzo della tecnologia «Di tutti i giorni» per il monitoraggio della vaccinazione come strumento di controllo.</a:t>
            </a:r>
          </a:p>
        </p:txBody>
      </p:sp>
      <p:sp>
        <p:nvSpPr>
          <p:cNvPr id="3" name="Segnaposto contenuto 2">
            <a:extLst>
              <a:ext uri="{FF2B5EF4-FFF2-40B4-BE49-F238E27FC236}">
                <a16:creationId xmlns:a16="http://schemas.microsoft.com/office/drawing/2014/main" id="{6A270DF3-B83C-587C-842E-7878238E6F3A}"/>
              </a:ext>
            </a:extLst>
          </p:cNvPr>
          <p:cNvSpPr>
            <a:spLocks noGrp="1"/>
          </p:cNvSpPr>
          <p:nvPr>
            <p:ph idx="1"/>
          </p:nvPr>
        </p:nvSpPr>
        <p:spPr>
          <a:xfrm>
            <a:off x="594109" y="2121763"/>
            <a:ext cx="6620505" cy="3773010"/>
          </a:xfrm>
        </p:spPr>
        <p:txBody>
          <a:bodyPr>
            <a:normAutofit/>
          </a:bodyPr>
          <a:lstStyle/>
          <a:p>
            <a:pPr marL="0" indent="0" algn="just">
              <a:buNone/>
            </a:pPr>
            <a:r>
              <a:rPr lang="it-IT" sz="2400" dirty="0">
                <a:latin typeface="Avenir Book" panose="02000503020000020003" pitchFamily="2" charset="0"/>
              </a:rPr>
              <a:t>Di grande ausilio è stato l’utilizzo di una tecnologia a basso costo quale quella delle APP e dei telefoni cellulari per il monitoraggio dello stato vaccinale del personale, dei fornitori e soprattutto dei familiari.</a:t>
            </a:r>
          </a:p>
          <a:p>
            <a:pPr marL="0" indent="0" algn="just">
              <a:buNone/>
            </a:pPr>
            <a:r>
              <a:rPr lang="it-IT" sz="2400" dirty="0">
                <a:latin typeface="Avenir Book" panose="02000503020000020003" pitchFamily="2" charset="0"/>
              </a:rPr>
              <a:t>Quest’ultimi più provati per le restrizioni delle visite e quindi soggetti a controlli molto puntuali e precisi non solo per la loro sicurezza ma soprattutto per quella dei loro familiari ricoverati.</a:t>
            </a:r>
          </a:p>
          <a:p>
            <a:pPr marL="0" indent="0" algn="just">
              <a:buNone/>
            </a:pPr>
            <a:endParaRPr lang="it-IT" sz="2400" dirty="0">
              <a:latin typeface="Avenir Book" panose="02000503020000020003" pitchFamily="2" charset="0"/>
            </a:endParaRPr>
          </a:p>
        </p:txBody>
      </p:sp>
      <p:pic>
        <p:nvPicPr>
          <p:cNvPr id="4" name="Immagine 3" descr="Immagine che contiene testo&#10;&#10;Descrizione generata automaticamente">
            <a:extLst>
              <a:ext uri="{FF2B5EF4-FFF2-40B4-BE49-F238E27FC236}">
                <a16:creationId xmlns:a16="http://schemas.microsoft.com/office/drawing/2014/main" id="{C22B28A8-F149-E117-E327-924B2731C69F}"/>
              </a:ext>
            </a:extLst>
          </p:cNvPr>
          <p:cNvPicPr>
            <a:picLocks noChangeAspect="1"/>
          </p:cNvPicPr>
          <p:nvPr/>
        </p:nvPicPr>
        <p:blipFill>
          <a:blip r:embed="rId3"/>
          <a:stretch>
            <a:fillRect/>
          </a:stretch>
        </p:blipFill>
        <p:spPr>
          <a:xfrm>
            <a:off x="10307510" y="277539"/>
            <a:ext cx="1652587" cy="725447"/>
          </a:xfrm>
          <a:prstGeom prst="rect">
            <a:avLst/>
          </a:prstGeom>
          <a:ln>
            <a:noFill/>
          </a:ln>
          <a:effectLst>
            <a:softEdge rad="112500"/>
          </a:effectLst>
        </p:spPr>
      </p:pic>
    </p:spTree>
    <p:extLst>
      <p:ext uri="{BB962C8B-B14F-4D97-AF65-F5344CB8AC3E}">
        <p14:creationId xmlns:p14="http://schemas.microsoft.com/office/powerpoint/2010/main" val="89643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6EFFF4A2-EB01-4738-9824-8D9A72A51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ABF467C-57AF-2AAD-608C-2E49CD93A511}"/>
              </a:ext>
            </a:extLst>
          </p:cNvPr>
          <p:cNvSpPr>
            <a:spLocks noGrp="1"/>
          </p:cNvSpPr>
          <p:nvPr>
            <p:ph type="title"/>
          </p:nvPr>
        </p:nvSpPr>
        <p:spPr>
          <a:xfrm>
            <a:off x="87556" y="4174786"/>
            <a:ext cx="4030651" cy="1591056"/>
          </a:xfrm>
        </p:spPr>
        <p:txBody>
          <a:bodyPr anchor="t">
            <a:normAutofit fontScale="90000"/>
          </a:bodyPr>
          <a:lstStyle/>
          <a:p>
            <a:pPr algn="ctr"/>
            <a:r>
              <a:rPr lang="it-IT" sz="3200" dirty="0">
                <a:latin typeface="Avenir Book" panose="02000503020000020003" pitchFamily="2" charset="0"/>
              </a:rPr>
              <a:t>La quarantena.. come affrontarla e come migliorare la qualità della vita dei pazienti nel suo perdurare</a:t>
            </a:r>
          </a:p>
        </p:txBody>
      </p:sp>
      <p:pic>
        <p:nvPicPr>
          <p:cNvPr id="1026" name="Picture 2" descr="Disgusting Hospital Food | Others">
            <a:extLst>
              <a:ext uri="{FF2B5EF4-FFF2-40B4-BE49-F238E27FC236}">
                <a16:creationId xmlns:a16="http://schemas.microsoft.com/office/drawing/2014/main" id="{8E74D016-081D-96D1-B5AE-D7B9A60A51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61" b="30964"/>
          <a:stretch/>
        </p:blipFill>
        <p:spPr bwMode="auto">
          <a:xfrm>
            <a:off x="20" y="10"/>
            <a:ext cx="4462900" cy="3871471"/>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descr="Immagine che contiene persona, interni, portatile, persone&#10;&#10;Descrizione generata automaticamente">
            <a:extLst>
              <a:ext uri="{FF2B5EF4-FFF2-40B4-BE49-F238E27FC236}">
                <a16:creationId xmlns:a16="http://schemas.microsoft.com/office/drawing/2014/main" id="{E2CCB35D-49E6-39A5-3E32-2D9DB72BB904}"/>
              </a:ext>
            </a:extLst>
          </p:cNvPr>
          <p:cNvPicPr>
            <a:picLocks noChangeAspect="1"/>
          </p:cNvPicPr>
          <p:nvPr/>
        </p:nvPicPr>
        <p:blipFill rotWithShape="1">
          <a:blip r:embed="rId4"/>
          <a:srcRect t="14889" r="2" b="11878"/>
          <a:stretch/>
        </p:blipFill>
        <p:spPr>
          <a:xfrm>
            <a:off x="4572000" y="11"/>
            <a:ext cx="7620000" cy="3821182"/>
          </a:xfrm>
          <a:prstGeom prst="rect">
            <a:avLst/>
          </a:prstGeom>
        </p:spPr>
      </p:pic>
      <p:grpSp>
        <p:nvGrpSpPr>
          <p:cNvPr id="1042" name="Group 1041">
            <a:extLst>
              <a:ext uri="{FF2B5EF4-FFF2-40B4-BE49-F238E27FC236}">
                <a16:creationId xmlns:a16="http://schemas.microsoft.com/office/drawing/2014/main" id="{D4469D90-62FA-49B2-981E-5305361D5A5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043"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044"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egnaposto contenuto 2">
            <a:extLst>
              <a:ext uri="{FF2B5EF4-FFF2-40B4-BE49-F238E27FC236}">
                <a16:creationId xmlns:a16="http://schemas.microsoft.com/office/drawing/2014/main" id="{2F3EFCCB-8529-9093-8A0A-D91D5A83D7A3}"/>
              </a:ext>
            </a:extLst>
          </p:cNvPr>
          <p:cNvSpPr>
            <a:spLocks noGrp="1"/>
          </p:cNvSpPr>
          <p:nvPr>
            <p:ph idx="1"/>
          </p:nvPr>
        </p:nvSpPr>
        <p:spPr>
          <a:xfrm>
            <a:off x="4067199" y="3947475"/>
            <a:ext cx="8013192" cy="1618488"/>
          </a:xfrm>
          <a:solidFill>
            <a:schemeClr val="bg1"/>
          </a:solidFill>
        </p:spPr>
        <p:txBody>
          <a:bodyPr>
            <a:noAutofit/>
          </a:bodyPr>
          <a:lstStyle/>
          <a:p>
            <a:pPr marL="0" indent="0" algn="just">
              <a:buNone/>
            </a:pPr>
            <a:r>
              <a:rPr lang="it-IT" sz="1500" dirty="0">
                <a:latin typeface="Avenir Book" panose="02000503020000020003" pitchFamily="2" charset="0"/>
              </a:rPr>
              <a:t>Il tempo di quarantena, in una struttura sanitaria e per pazienti che attendono la sua sua fine, è stato uno degli elementi più critici da affrontare, sia per loro che per la Struttura. Per alleviare questo «Peso» abbiamo messo in essere modalità e strumenti che consentissero il più possibile di mantenere una «</a:t>
            </a:r>
            <a:r>
              <a:rPr lang="it-IT" sz="1500" u="sng" dirty="0">
                <a:latin typeface="Avenir Book" panose="02000503020000020003" pitchFamily="2" charset="0"/>
              </a:rPr>
              <a:t>Qualità della vita» </a:t>
            </a:r>
            <a:r>
              <a:rPr lang="it-IT" sz="1500" dirty="0">
                <a:latin typeface="Avenir Book" panose="02000503020000020003" pitchFamily="2" charset="0"/>
              </a:rPr>
              <a:t>il più possibile sostenibile.</a:t>
            </a:r>
          </a:p>
          <a:p>
            <a:pPr marL="0" indent="0" algn="just">
              <a:spcBef>
                <a:spcPts val="400"/>
              </a:spcBef>
              <a:buNone/>
            </a:pPr>
            <a:r>
              <a:rPr lang="it-IT" sz="1500" dirty="0">
                <a:latin typeface="Avenir Book" panose="02000503020000020003" pitchFamily="2" charset="0"/>
              </a:rPr>
              <a:t>Abbiamo implementato la rete wireless interna per favorire l’utilizzo di connessioni </a:t>
            </a:r>
            <a:r>
              <a:rPr lang="it-IT" sz="1500" dirty="0" err="1">
                <a:latin typeface="Avenir Book" panose="02000503020000020003" pitchFamily="2" charset="0"/>
              </a:rPr>
              <a:t>wifi</a:t>
            </a:r>
            <a:r>
              <a:rPr lang="it-IT" sz="1500" dirty="0">
                <a:latin typeface="Avenir Book" panose="02000503020000020003" pitchFamily="2" charset="0"/>
              </a:rPr>
              <a:t> con le famiglie</a:t>
            </a:r>
          </a:p>
          <a:p>
            <a:pPr marL="0" indent="0" algn="just">
              <a:spcBef>
                <a:spcPts val="400"/>
              </a:spcBef>
              <a:buNone/>
            </a:pPr>
            <a:r>
              <a:rPr lang="it-IT" sz="1500" dirty="0">
                <a:latin typeface="Avenir Book" panose="02000503020000020003" pitchFamily="2" charset="0"/>
              </a:rPr>
              <a:t>Abbiamo messo a disposizione dei </a:t>
            </a:r>
            <a:r>
              <a:rPr lang="it-IT" sz="1500" dirty="0" err="1">
                <a:latin typeface="Avenir Book" panose="02000503020000020003" pitchFamily="2" charset="0"/>
              </a:rPr>
              <a:t>Ipad</a:t>
            </a:r>
            <a:r>
              <a:rPr lang="it-IT" sz="1500" dirty="0">
                <a:latin typeface="Avenir Book" panose="02000503020000020003" pitchFamily="2" charset="0"/>
              </a:rPr>
              <a:t> dedicati ai pazienti meno abili alla tecnologia per comunicare con i familiari</a:t>
            </a:r>
          </a:p>
          <a:p>
            <a:pPr marL="0" indent="0" algn="just">
              <a:spcBef>
                <a:spcPts val="400"/>
              </a:spcBef>
              <a:buNone/>
            </a:pPr>
            <a:r>
              <a:rPr lang="it-IT" sz="1500" dirty="0">
                <a:latin typeface="Avenir Book" panose="02000503020000020003" pitchFamily="2" charset="0"/>
              </a:rPr>
              <a:t>Abbiamo superato la chiusura obbligata della cucina interna utilizzando un catering esterno con prodotti biologici dei territori limitrofi a Km.0 </a:t>
            </a:r>
          </a:p>
          <a:p>
            <a:pPr marL="0" indent="0" algn="just">
              <a:spcBef>
                <a:spcPts val="400"/>
              </a:spcBef>
              <a:buNone/>
            </a:pPr>
            <a:r>
              <a:rPr lang="it-IT" sz="1500" b="1" dirty="0">
                <a:latin typeface="Avenir Book" panose="02000503020000020003" pitchFamily="2" charset="0"/>
              </a:rPr>
              <a:t>Tutti questi interventi sono stati resi usufruibili anche agli altri pazienti della RSA e sono a tutt’oggi ancora in essere.</a:t>
            </a:r>
          </a:p>
        </p:txBody>
      </p:sp>
      <mc:AlternateContent xmlns:mc="http://schemas.openxmlformats.org/markup-compatibility/2006" xmlns:p14="http://schemas.microsoft.com/office/powerpoint/2010/main">
        <mc:Choice Requires="p14">
          <p:contentPart p14:bwMode="auto" r:id="rId5">
            <p14:nvContentPartPr>
              <p14:cNvPr id="9" name="Input penna 8">
                <a:extLst>
                  <a:ext uri="{FF2B5EF4-FFF2-40B4-BE49-F238E27FC236}">
                    <a16:creationId xmlns:a16="http://schemas.microsoft.com/office/drawing/2014/main" id="{8645B093-812C-F22D-795F-BF49BF1E27CF}"/>
                  </a:ext>
                </a:extLst>
              </p14:cNvPr>
              <p14:cNvContentPartPr/>
              <p14:nvPr/>
            </p14:nvContentPartPr>
            <p14:xfrm>
              <a:off x="7729200" y="2735280"/>
              <a:ext cx="318960" cy="391320"/>
            </p14:xfrm>
          </p:contentPart>
        </mc:Choice>
        <mc:Fallback xmlns="">
          <p:pic>
            <p:nvPicPr>
              <p:cNvPr id="9" name="Input penna 8">
                <a:extLst>
                  <a:ext uri="{FF2B5EF4-FFF2-40B4-BE49-F238E27FC236}">
                    <a16:creationId xmlns:a16="http://schemas.microsoft.com/office/drawing/2014/main" id="{8645B093-812C-F22D-795F-BF49BF1E27CF}"/>
                  </a:ext>
                </a:extLst>
              </p:cNvPr>
              <p:cNvPicPr/>
              <p:nvPr/>
            </p:nvPicPr>
            <p:blipFill>
              <a:blip r:embed="rId6"/>
              <a:stretch>
                <a:fillRect/>
              </a:stretch>
            </p:blipFill>
            <p:spPr>
              <a:xfrm>
                <a:off x="7693560" y="2699640"/>
                <a:ext cx="3906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put penna 11">
                <a:extLst>
                  <a:ext uri="{FF2B5EF4-FFF2-40B4-BE49-F238E27FC236}">
                    <a16:creationId xmlns:a16="http://schemas.microsoft.com/office/drawing/2014/main" id="{5AAD2512-58D4-02F1-56F0-DF5698D6ECE2}"/>
                  </a:ext>
                </a:extLst>
              </p14:cNvPr>
              <p14:cNvContentPartPr/>
              <p14:nvPr/>
            </p14:nvContentPartPr>
            <p14:xfrm>
              <a:off x="7503120" y="2706120"/>
              <a:ext cx="403560" cy="47880"/>
            </p14:xfrm>
          </p:contentPart>
        </mc:Choice>
        <mc:Fallback xmlns="">
          <p:pic>
            <p:nvPicPr>
              <p:cNvPr id="12" name="Input penna 11">
                <a:extLst>
                  <a:ext uri="{FF2B5EF4-FFF2-40B4-BE49-F238E27FC236}">
                    <a16:creationId xmlns:a16="http://schemas.microsoft.com/office/drawing/2014/main" id="{5AAD2512-58D4-02F1-56F0-DF5698D6ECE2}"/>
                  </a:ext>
                </a:extLst>
              </p:cNvPr>
              <p:cNvPicPr/>
              <p:nvPr/>
            </p:nvPicPr>
            <p:blipFill>
              <a:blip r:embed="rId8"/>
              <a:stretch>
                <a:fillRect/>
              </a:stretch>
            </p:blipFill>
            <p:spPr>
              <a:xfrm>
                <a:off x="7467120" y="2670480"/>
                <a:ext cx="475200" cy="119520"/>
              </a:xfrm>
              <a:prstGeom prst="rect">
                <a:avLst/>
              </a:prstGeom>
            </p:spPr>
          </p:pic>
        </mc:Fallback>
      </mc:AlternateContent>
      <p:grpSp>
        <p:nvGrpSpPr>
          <p:cNvPr id="15" name="Gruppo 14">
            <a:extLst>
              <a:ext uri="{FF2B5EF4-FFF2-40B4-BE49-F238E27FC236}">
                <a16:creationId xmlns:a16="http://schemas.microsoft.com/office/drawing/2014/main" id="{D6AB1473-1875-0408-D46D-9BAAEBEBF7EF}"/>
              </a:ext>
            </a:extLst>
          </p:cNvPr>
          <p:cNvGrpSpPr/>
          <p:nvPr/>
        </p:nvGrpSpPr>
        <p:grpSpPr>
          <a:xfrm>
            <a:off x="7482960" y="2824560"/>
            <a:ext cx="456120" cy="603000"/>
            <a:chOff x="7482960" y="2824560"/>
            <a:chExt cx="456120" cy="603000"/>
          </a:xfrm>
        </p:grpSpPr>
        <mc:AlternateContent xmlns:mc="http://schemas.openxmlformats.org/markup-compatibility/2006" xmlns:p14="http://schemas.microsoft.com/office/powerpoint/2010/main">
          <mc:Choice Requires="p14">
            <p:contentPart p14:bwMode="auto" r:id="rId9">
              <p14:nvContentPartPr>
                <p14:cNvPr id="6" name="Input penna 5">
                  <a:extLst>
                    <a:ext uri="{FF2B5EF4-FFF2-40B4-BE49-F238E27FC236}">
                      <a16:creationId xmlns:a16="http://schemas.microsoft.com/office/drawing/2014/main" id="{FE0A54B0-DF27-3619-5E8B-55133E4D28A5}"/>
                    </a:ext>
                  </a:extLst>
                </p14:cNvPr>
                <p14:cNvContentPartPr/>
                <p14:nvPr/>
              </p14:nvContentPartPr>
              <p14:xfrm>
                <a:off x="7835760" y="2880720"/>
                <a:ext cx="103320" cy="546840"/>
              </p14:xfrm>
            </p:contentPart>
          </mc:Choice>
          <mc:Fallback xmlns="">
            <p:pic>
              <p:nvPicPr>
                <p:cNvPr id="6" name="Input penna 5">
                  <a:extLst>
                    <a:ext uri="{FF2B5EF4-FFF2-40B4-BE49-F238E27FC236}">
                      <a16:creationId xmlns:a16="http://schemas.microsoft.com/office/drawing/2014/main" id="{FE0A54B0-DF27-3619-5E8B-55133E4D28A5}"/>
                    </a:ext>
                  </a:extLst>
                </p:cNvPr>
                <p:cNvPicPr/>
                <p:nvPr/>
              </p:nvPicPr>
              <p:blipFill>
                <a:blip r:embed="rId10"/>
                <a:stretch>
                  <a:fillRect/>
                </a:stretch>
              </p:blipFill>
              <p:spPr>
                <a:xfrm>
                  <a:off x="7799760" y="2845080"/>
                  <a:ext cx="17496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put penna 6">
                  <a:extLst>
                    <a:ext uri="{FF2B5EF4-FFF2-40B4-BE49-F238E27FC236}">
                      <a16:creationId xmlns:a16="http://schemas.microsoft.com/office/drawing/2014/main" id="{92A930ED-27F9-4E27-3A5B-17A6E93CC14D}"/>
                    </a:ext>
                  </a:extLst>
                </p14:cNvPr>
                <p14:cNvContentPartPr/>
                <p14:nvPr/>
              </p14:nvContentPartPr>
              <p14:xfrm>
                <a:off x="7838280" y="2837160"/>
                <a:ext cx="12960" cy="127080"/>
              </p14:xfrm>
            </p:contentPart>
          </mc:Choice>
          <mc:Fallback xmlns="">
            <p:pic>
              <p:nvPicPr>
                <p:cNvPr id="7" name="Input penna 6">
                  <a:extLst>
                    <a:ext uri="{FF2B5EF4-FFF2-40B4-BE49-F238E27FC236}">
                      <a16:creationId xmlns:a16="http://schemas.microsoft.com/office/drawing/2014/main" id="{92A930ED-27F9-4E27-3A5B-17A6E93CC14D}"/>
                    </a:ext>
                  </a:extLst>
                </p:cNvPr>
                <p:cNvPicPr/>
                <p:nvPr/>
              </p:nvPicPr>
              <p:blipFill>
                <a:blip r:embed="rId12"/>
                <a:stretch>
                  <a:fillRect/>
                </a:stretch>
              </p:blipFill>
              <p:spPr>
                <a:xfrm>
                  <a:off x="7802640" y="2801160"/>
                  <a:ext cx="84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put penna 7">
                  <a:extLst>
                    <a:ext uri="{FF2B5EF4-FFF2-40B4-BE49-F238E27FC236}">
                      <a16:creationId xmlns:a16="http://schemas.microsoft.com/office/drawing/2014/main" id="{564E622B-6EEC-0055-795A-40444F08D6BF}"/>
                    </a:ext>
                  </a:extLst>
                </p14:cNvPr>
                <p14:cNvContentPartPr/>
                <p14:nvPr/>
              </p14:nvContentPartPr>
              <p14:xfrm>
                <a:off x="7835760" y="2917440"/>
                <a:ext cx="360" cy="360"/>
              </p14:xfrm>
            </p:contentPart>
          </mc:Choice>
          <mc:Fallback xmlns="">
            <p:pic>
              <p:nvPicPr>
                <p:cNvPr id="8" name="Input penna 7">
                  <a:extLst>
                    <a:ext uri="{FF2B5EF4-FFF2-40B4-BE49-F238E27FC236}">
                      <a16:creationId xmlns:a16="http://schemas.microsoft.com/office/drawing/2014/main" id="{564E622B-6EEC-0055-795A-40444F08D6BF}"/>
                    </a:ext>
                  </a:extLst>
                </p:cNvPr>
                <p:cNvPicPr/>
                <p:nvPr/>
              </p:nvPicPr>
              <p:blipFill>
                <a:blip r:embed="rId14"/>
                <a:stretch>
                  <a:fillRect/>
                </a:stretch>
              </p:blipFill>
              <p:spPr>
                <a:xfrm>
                  <a:off x="7799760" y="288180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put penna 13">
                  <a:extLst>
                    <a:ext uri="{FF2B5EF4-FFF2-40B4-BE49-F238E27FC236}">
                      <a16:creationId xmlns:a16="http://schemas.microsoft.com/office/drawing/2014/main" id="{008C7A90-9BA2-DE0A-6598-B956D52E0B58}"/>
                    </a:ext>
                  </a:extLst>
                </p14:cNvPr>
                <p14:cNvContentPartPr/>
                <p14:nvPr/>
              </p14:nvContentPartPr>
              <p14:xfrm>
                <a:off x="7482960" y="2824560"/>
                <a:ext cx="202680" cy="353160"/>
              </p14:xfrm>
            </p:contentPart>
          </mc:Choice>
          <mc:Fallback xmlns="">
            <p:pic>
              <p:nvPicPr>
                <p:cNvPr id="14" name="Input penna 13">
                  <a:extLst>
                    <a:ext uri="{FF2B5EF4-FFF2-40B4-BE49-F238E27FC236}">
                      <a16:creationId xmlns:a16="http://schemas.microsoft.com/office/drawing/2014/main" id="{008C7A90-9BA2-DE0A-6598-B956D52E0B58}"/>
                    </a:ext>
                  </a:extLst>
                </p:cNvPr>
                <p:cNvPicPr/>
                <p:nvPr/>
              </p:nvPicPr>
              <p:blipFill>
                <a:blip r:embed="rId16"/>
                <a:stretch>
                  <a:fillRect/>
                </a:stretch>
              </p:blipFill>
              <p:spPr>
                <a:xfrm>
                  <a:off x="7446960" y="2788920"/>
                  <a:ext cx="274320" cy="424800"/>
                </a:xfrm>
                <a:prstGeom prst="rect">
                  <a:avLst/>
                </a:prstGeom>
              </p:spPr>
            </p:pic>
          </mc:Fallback>
        </mc:AlternateContent>
      </p:grpSp>
      <p:pic>
        <p:nvPicPr>
          <p:cNvPr id="17" name="Immagine 16">
            <a:extLst>
              <a:ext uri="{FF2B5EF4-FFF2-40B4-BE49-F238E27FC236}">
                <a16:creationId xmlns:a16="http://schemas.microsoft.com/office/drawing/2014/main" id="{59876F40-C21D-1FFE-1D55-1FF91DCB402B}"/>
              </a:ext>
            </a:extLst>
          </p:cNvPr>
          <p:cNvPicPr>
            <a:picLocks noChangeAspect="1"/>
          </p:cNvPicPr>
          <p:nvPr/>
        </p:nvPicPr>
        <p:blipFill>
          <a:blip r:embed="rId17"/>
          <a:stretch>
            <a:fillRect/>
          </a:stretch>
        </p:blipFill>
        <p:spPr>
          <a:xfrm rot="20137703">
            <a:off x="7487528" y="2921523"/>
            <a:ext cx="816882" cy="671243"/>
          </a:xfrm>
          <a:prstGeom prst="rect">
            <a:avLst/>
          </a:prstGeom>
        </p:spPr>
      </p:pic>
      <p:pic>
        <p:nvPicPr>
          <p:cNvPr id="18" name="Immagine 17">
            <a:extLst>
              <a:ext uri="{FF2B5EF4-FFF2-40B4-BE49-F238E27FC236}">
                <a16:creationId xmlns:a16="http://schemas.microsoft.com/office/drawing/2014/main" id="{379595F7-FBEF-1A9E-96CE-B42CCB43F33D}"/>
              </a:ext>
            </a:extLst>
          </p:cNvPr>
          <p:cNvPicPr>
            <a:picLocks noChangeAspect="1"/>
          </p:cNvPicPr>
          <p:nvPr/>
        </p:nvPicPr>
        <p:blipFill>
          <a:blip r:embed="rId17"/>
          <a:stretch>
            <a:fillRect/>
          </a:stretch>
        </p:blipFill>
        <p:spPr>
          <a:xfrm rot="20958610">
            <a:off x="7538123" y="2624213"/>
            <a:ext cx="518300" cy="425894"/>
          </a:xfrm>
          <a:prstGeom prst="rect">
            <a:avLst/>
          </a:prstGeom>
        </p:spPr>
      </p:pic>
      <p:pic>
        <p:nvPicPr>
          <p:cNvPr id="19" name="Immagine 18">
            <a:extLst>
              <a:ext uri="{FF2B5EF4-FFF2-40B4-BE49-F238E27FC236}">
                <a16:creationId xmlns:a16="http://schemas.microsoft.com/office/drawing/2014/main" id="{07F34ADC-4AE9-AC4F-FC4B-B3785091B99B}"/>
              </a:ext>
            </a:extLst>
          </p:cNvPr>
          <p:cNvPicPr>
            <a:picLocks noChangeAspect="1"/>
          </p:cNvPicPr>
          <p:nvPr/>
        </p:nvPicPr>
        <p:blipFill>
          <a:blip r:embed="rId17"/>
          <a:stretch>
            <a:fillRect/>
          </a:stretch>
        </p:blipFill>
        <p:spPr>
          <a:xfrm rot="20147730">
            <a:off x="7626293" y="2664406"/>
            <a:ext cx="518300" cy="425894"/>
          </a:xfrm>
          <a:prstGeom prst="rect">
            <a:avLst/>
          </a:prstGeom>
        </p:spPr>
      </p:pic>
      <p:pic>
        <p:nvPicPr>
          <p:cNvPr id="20" name="Immagine 19" descr="Immagine che contiene testo&#10;&#10;Descrizione generata automaticamente">
            <a:extLst>
              <a:ext uri="{FF2B5EF4-FFF2-40B4-BE49-F238E27FC236}">
                <a16:creationId xmlns:a16="http://schemas.microsoft.com/office/drawing/2014/main" id="{20503F64-2FD1-03C4-5E37-AE844C1FDFF7}"/>
              </a:ext>
            </a:extLst>
          </p:cNvPr>
          <p:cNvPicPr>
            <a:picLocks noChangeAspect="1"/>
          </p:cNvPicPr>
          <p:nvPr/>
        </p:nvPicPr>
        <p:blipFill>
          <a:blip r:embed="rId18"/>
          <a:stretch>
            <a:fillRect/>
          </a:stretch>
        </p:blipFill>
        <p:spPr>
          <a:xfrm>
            <a:off x="87556" y="6132553"/>
            <a:ext cx="1652587" cy="725447"/>
          </a:xfrm>
          <a:prstGeom prst="rect">
            <a:avLst/>
          </a:prstGeom>
          <a:ln>
            <a:noFill/>
          </a:ln>
          <a:effectLst>
            <a:softEdge rad="112500"/>
          </a:effectLst>
        </p:spPr>
      </p:pic>
    </p:spTree>
    <p:extLst>
      <p:ext uri="{BB962C8B-B14F-4D97-AF65-F5344CB8AC3E}">
        <p14:creationId xmlns:p14="http://schemas.microsoft.com/office/powerpoint/2010/main" val="379421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474011-A49D-4C7A-BF41-0ACD0A2693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D72081E-AD41-4FBB-B02B-698A68DBCA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5B00664-B8B0-E462-5A4E-0A2E2CF9C9B1}"/>
              </a:ext>
            </a:extLst>
          </p:cNvPr>
          <p:cNvSpPr>
            <a:spLocks noGrp="1"/>
          </p:cNvSpPr>
          <p:nvPr>
            <p:ph type="title"/>
          </p:nvPr>
        </p:nvSpPr>
        <p:spPr>
          <a:xfrm>
            <a:off x="827313" y="4444332"/>
            <a:ext cx="4051789" cy="1645920"/>
          </a:xfrm>
        </p:spPr>
        <p:txBody>
          <a:bodyPr>
            <a:normAutofit/>
          </a:bodyPr>
          <a:lstStyle/>
          <a:p>
            <a:r>
              <a:rPr lang="it-IT" sz="2200" b="1" dirty="0">
                <a:effectLst/>
                <a:latin typeface="Avenir Book" panose="02000503020000020003" pitchFamily="2" charset="0"/>
                <a:ea typeface="Times New Roman" panose="02020603050405020304" pitchFamily="18" charset="0"/>
                <a:cs typeface="Calibri" panose="020F0502020204030204" pitchFamily="34" charset="0"/>
              </a:rPr>
              <a:t>ANALISI EPIDEMIOLOGICA FINALE RSA E</a:t>
            </a:r>
            <a:r>
              <a:rPr lang="it-IT" sz="2200" b="1" dirty="0">
                <a:latin typeface="Avenir Book" panose="02000503020000020003" pitchFamily="2" charset="0"/>
                <a:ea typeface="Times New Roman" panose="02020603050405020304" pitchFamily="18" charset="0"/>
                <a:cs typeface="Calibri" panose="020F0502020204030204" pitchFamily="34" charset="0"/>
              </a:rPr>
              <a:t> </a:t>
            </a:r>
            <a:r>
              <a:rPr lang="it-IT" sz="2200" b="1" dirty="0">
                <a:effectLst/>
                <a:latin typeface="Avenir Book" panose="02000503020000020003" pitchFamily="2" charset="0"/>
                <a:ea typeface="Times New Roman" panose="02020603050405020304" pitchFamily="18" charset="0"/>
                <a:cs typeface="Calibri" panose="020F0502020204030204" pitchFamily="34" charset="0"/>
              </a:rPr>
              <a:t>COVID </a:t>
            </a:r>
            <a:br>
              <a:rPr lang="it-IT" sz="2200" b="1" dirty="0">
                <a:effectLst/>
                <a:latin typeface="Avenir Book" panose="02000503020000020003" pitchFamily="2" charset="0"/>
                <a:ea typeface="Times New Roman" panose="02020603050405020304" pitchFamily="18" charset="0"/>
                <a:cs typeface="Calibri" panose="020F0502020204030204" pitchFamily="34" charset="0"/>
              </a:rPr>
            </a:br>
            <a:r>
              <a:rPr lang="it-IT" sz="2200" b="1" dirty="0">
                <a:effectLst/>
                <a:latin typeface="Avenir Book" panose="02000503020000020003" pitchFamily="2" charset="0"/>
                <a:ea typeface="Times New Roman" panose="02020603050405020304" pitchFamily="18" charset="0"/>
                <a:cs typeface="Calibri" panose="020F0502020204030204" pitchFamily="34" charset="0"/>
              </a:rPr>
              <a:t>Ottobre 2020 – Maggio 2021</a:t>
            </a:r>
            <a:endParaRPr lang="it-IT" sz="2200" dirty="0"/>
          </a:p>
        </p:txBody>
      </p:sp>
      <p:sp>
        <p:nvSpPr>
          <p:cNvPr id="13" name="Rectangle 12">
            <a:extLst>
              <a:ext uri="{FF2B5EF4-FFF2-40B4-BE49-F238E27FC236}">
                <a16:creationId xmlns:a16="http://schemas.microsoft.com/office/drawing/2014/main" id="{716248AD-805F-41BF-9B57-FC53E5B32F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1F82758F-B2B3-4F0A-BB90-4BFFEDD16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FDA236C3-660A-DFF8-4366-5B71E9A25AF1}"/>
              </a:ext>
            </a:extLst>
          </p:cNvPr>
          <p:cNvSpPr>
            <a:spLocks noGrp="1"/>
          </p:cNvSpPr>
          <p:nvPr>
            <p:ph idx="1"/>
          </p:nvPr>
        </p:nvSpPr>
        <p:spPr>
          <a:xfrm>
            <a:off x="5188575" y="4359472"/>
            <a:ext cx="6449009" cy="1948750"/>
          </a:xfrm>
        </p:spPr>
        <p:txBody>
          <a:bodyPr anchor="ctr">
            <a:normAutofit/>
          </a:bodyPr>
          <a:lstStyle/>
          <a:p>
            <a:pPr marL="0" indent="0" algn="just">
              <a:buNone/>
            </a:pPr>
            <a:r>
              <a:rPr lang="it-IT" sz="1600" dirty="0">
                <a:effectLst/>
                <a:latin typeface="Avenir Book" panose="02000503020000020003" pitchFamily="2" charset="0"/>
                <a:ea typeface="Calibri" panose="020F0502020204030204" pitchFamily="34" charset="0"/>
                <a:cs typeface="Times New Roman" panose="02020603050405020304" pitchFamily="18" charset="0"/>
              </a:rPr>
              <a:t>Questa esperienza i cui dati epidemiologici hanno rilevato un tasso di assolvimento del compito molto elevato è stata frutto dell’intensa attività di indirizzo e monitoraggio del Dipartimento di Igiene della ASL di Rieti che ha richiesto sia adeguamenti strutturali che organizzativi non poco significativi che hanno impattato anche sul resto della RSA che ha mantenuto aperti, per continuità anche altre due UO di Mantenimento A e Mantenimento B.</a:t>
            </a:r>
          </a:p>
        </p:txBody>
      </p:sp>
      <p:pic>
        <p:nvPicPr>
          <p:cNvPr id="5" name="Immagine 4" descr="Immagine che contiene testo&#10;&#10;Descrizione generata automaticamente">
            <a:extLst>
              <a:ext uri="{FF2B5EF4-FFF2-40B4-BE49-F238E27FC236}">
                <a16:creationId xmlns:a16="http://schemas.microsoft.com/office/drawing/2014/main" id="{2C3D9712-EF79-F251-FEAD-37A2B9422A4C}"/>
              </a:ext>
            </a:extLst>
          </p:cNvPr>
          <p:cNvPicPr>
            <a:picLocks noChangeAspect="1"/>
          </p:cNvPicPr>
          <p:nvPr/>
        </p:nvPicPr>
        <p:blipFill>
          <a:blip r:embed="rId3"/>
          <a:stretch>
            <a:fillRect/>
          </a:stretch>
        </p:blipFill>
        <p:spPr>
          <a:xfrm>
            <a:off x="278138" y="126935"/>
            <a:ext cx="1652587" cy="725447"/>
          </a:xfrm>
          <a:prstGeom prst="rect">
            <a:avLst/>
          </a:prstGeom>
          <a:ln>
            <a:noFill/>
          </a:ln>
          <a:effectLst>
            <a:softEdge rad="112500"/>
          </a:effectLst>
        </p:spPr>
      </p:pic>
      <p:pic>
        <p:nvPicPr>
          <p:cNvPr id="6" name="Immagine 5">
            <a:extLst>
              <a:ext uri="{FF2B5EF4-FFF2-40B4-BE49-F238E27FC236}">
                <a16:creationId xmlns:a16="http://schemas.microsoft.com/office/drawing/2014/main" id="{4523312D-E112-CC3A-772A-4731B6FCCFAE}"/>
              </a:ext>
            </a:extLst>
          </p:cNvPr>
          <p:cNvPicPr>
            <a:picLocks noChangeAspect="1"/>
          </p:cNvPicPr>
          <p:nvPr/>
        </p:nvPicPr>
        <p:blipFill>
          <a:blip r:embed="rId4"/>
          <a:stretch>
            <a:fillRect/>
          </a:stretch>
        </p:blipFill>
        <p:spPr>
          <a:xfrm>
            <a:off x="2853207" y="84622"/>
            <a:ext cx="6273800" cy="4064000"/>
          </a:xfrm>
          <a:prstGeom prst="rect">
            <a:avLst/>
          </a:prstGeom>
        </p:spPr>
      </p:pic>
    </p:spTree>
    <p:extLst>
      <p:ext uri="{BB962C8B-B14F-4D97-AF65-F5344CB8AC3E}">
        <p14:creationId xmlns:p14="http://schemas.microsoft.com/office/powerpoint/2010/main" val="4053832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1173</Words>
  <Application>Microsoft Office PowerPoint</Application>
  <PresentationFormat>Widescreen</PresentationFormat>
  <Paragraphs>47</Paragraphs>
  <Slides>13</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Avenir Book</vt:lpstr>
      <vt:lpstr>Calibri</vt:lpstr>
      <vt:lpstr>Calibri Light</vt:lpstr>
      <vt:lpstr>Times New Roman</vt:lpstr>
      <vt:lpstr>Tema di Office</vt:lpstr>
      <vt:lpstr>  SARS 2 Covid 19  Questa sconosciuta    Il case history del  Long Care Clinic Cirene</vt:lpstr>
      <vt:lpstr>La tempesta ’’Perfetta’’</vt:lpstr>
      <vt:lpstr>Una grande responsabilità</vt:lpstr>
      <vt:lpstr>Un balzo in avanti della prevenzione come unico sistema di difesa</vt:lpstr>
      <vt:lpstr>Il tempo...un Tiranno in caso di pandemia</vt:lpstr>
      <vt:lpstr>L’unica difesa disponibile «La Vaccinazione»</vt:lpstr>
      <vt:lpstr>L’utilizzo della tecnologia «Di tutti i giorni» per il monitoraggio della vaccinazione come strumento di controllo.</vt:lpstr>
      <vt:lpstr>La quarantena.. come affrontarla e come migliorare la qualità della vita dei pazienti nel suo perdurare</vt:lpstr>
      <vt:lpstr>ANALISI EPIDEMIOLOGICA FINALE RSA E COVID  Ottobre 2020 – Maggio 2021</vt:lpstr>
      <vt:lpstr>Andamento Ingresso Pazienti RSA COVID 19</vt:lpstr>
      <vt:lpstr>Degenza media nella RSA E-COVID 19</vt:lpstr>
      <vt:lpstr>La partnership territoriale  ASL – LCC CIRENE</vt:lpstr>
      <vt:lpstr>Grazie per averci fatto raccontare la nostra esperienza  Firmato il personale ed i pazienti del  Long Care Clinic Cirene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affrontare una pandemia - Questa sconosciuta.,Il Case history del Long Care Clinic Cirene</dc:title>
  <dc:creator>Guido Palchetti</dc:creator>
  <cp:lastModifiedBy>Luisa Di Loreto</cp:lastModifiedBy>
  <cp:revision>16</cp:revision>
  <cp:lastPrinted>2022-10-23T18:14:27Z</cp:lastPrinted>
  <dcterms:created xsi:type="dcterms:W3CDTF">2022-10-16T07:33:41Z</dcterms:created>
  <dcterms:modified xsi:type="dcterms:W3CDTF">2022-11-09T11:33:00Z</dcterms:modified>
</cp:coreProperties>
</file>